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76"/>
  </p:notesMasterIdLst>
  <p:sldIdLst>
    <p:sldId id="681" r:id="rId5"/>
    <p:sldId id="773" r:id="rId6"/>
    <p:sldId id="748" r:id="rId7"/>
    <p:sldId id="749" r:id="rId8"/>
    <p:sldId id="744" r:id="rId9"/>
    <p:sldId id="752" r:id="rId10"/>
    <p:sldId id="753" r:id="rId11"/>
    <p:sldId id="738" r:id="rId12"/>
    <p:sldId id="731" r:id="rId13"/>
    <p:sldId id="739" r:id="rId14"/>
    <p:sldId id="733" r:id="rId15"/>
    <p:sldId id="757" r:id="rId16"/>
    <p:sldId id="762" r:id="rId17"/>
    <p:sldId id="758" r:id="rId18"/>
    <p:sldId id="741" r:id="rId19"/>
    <p:sldId id="759" r:id="rId20"/>
    <p:sldId id="761" r:id="rId21"/>
    <p:sldId id="755" r:id="rId22"/>
    <p:sldId id="696" r:id="rId23"/>
    <p:sldId id="700" r:id="rId24"/>
    <p:sldId id="701" r:id="rId25"/>
    <p:sldId id="730" r:id="rId26"/>
    <p:sldId id="764" r:id="rId27"/>
    <p:sldId id="760" r:id="rId28"/>
    <p:sldId id="774" r:id="rId29"/>
    <p:sldId id="754" r:id="rId30"/>
    <p:sldId id="766" r:id="rId31"/>
    <p:sldId id="698" r:id="rId32"/>
    <p:sldId id="756" r:id="rId33"/>
    <p:sldId id="740" r:id="rId34"/>
    <p:sldId id="770" r:id="rId35"/>
    <p:sldId id="772" r:id="rId36"/>
    <p:sldId id="769" r:id="rId37"/>
    <p:sldId id="768" r:id="rId38"/>
    <p:sldId id="771" r:id="rId39"/>
    <p:sldId id="765" r:id="rId40"/>
    <p:sldId id="743" r:id="rId41"/>
    <p:sldId id="801" r:id="rId42"/>
    <p:sldId id="802" r:id="rId43"/>
    <p:sldId id="803" r:id="rId44"/>
    <p:sldId id="804" r:id="rId45"/>
    <p:sldId id="805" r:id="rId46"/>
    <p:sldId id="795" r:id="rId47"/>
    <p:sldId id="745" r:id="rId48"/>
    <p:sldId id="746" r:id="rId49"/>
    <p:sldId id="747" r:id="rId50"/>
    <p:sldId id="796" r:id="rId51"/>
    <p:sldId id="797" r:id="rId52"/>
    <p:sldId id="750" r:id="rId53"/>
    <p:sldId id="751" r:id="rId54"/>
    <p:sldId id="798" r:id="rId55"/>
    <p:sldId id="806" r:id="rId56"/>
    <p:sldId id="800" r:id="rId57"/>
    <p:sldId id="799" r:id="rId58"/>
    <p:sldId id="672" r:id="rId59"/>
    <p:sldId id="699" r:id="rId60"/>
    <p:sldId id="704" r:id="rId61"/>
    <p:sldId id="703" r:id="rId62"/>
    <p:sldId id="702" r:id="rId63"/>
    <p:sldId id="705" r:id="rId64"/>
    <p:sldId id="687" r:id="rId65"/>
    <p:sldId id="694" r:id="rId66"/>
    <p:sldId id="692" r:id="rId67"/>
    <p:sldId id="259" r:id="rId68"/>
    <p:sldId id="697" r:id="rId69"/>
    <p:sldId id="695" r:id="rId70"/>
    <p:sldId id="707" r:id="rId71"/>
    <p:sldId id="718" r:id="rId72"/>
    <p:sldId id="717" r:id="rId73"/>
    <p:sldId id="736" r:id="rId74"/>
    <p:sldId id="735" r:id="rId75"/>
  </p:sldIdLst>
  <p:sldSz cx="12192000" cy="6858000"/>
  <p:notesSz cx="6858000" cy="9144000"/>
  <p:defaultTextStyle>
    <a:defPPr>
      <a:defRPr lang="en-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V1" id="{10A21BAB-C4AD-1B4A-8931-DCECE890AF5A}">
          <p14:sldIdLst>
            <p14:sldId id="681"/>
            <p14:sldId id="773"/>
            <p14:sldId id="748"/>
            <p14:sldId id="749"/>
            <p14:sldId id="744"/>
            <p14:sldId id="752"/>
            <p14:sldId id="753"/>
            <p14:sldId id="738"/>
            <p14:sldId id="731"/>
            <p14:sldId id="739"/>
            <p14:sldId id="733"/>
            <p14:sldId id="757"/>
            <p14:sldId id="762"/>
            <p14:sldId id="758"/>
            <p14:sldId id="741"/>
            <p14:sldId id="759"/>
            <p14:sldId id="761"/>
            <p14:sldId id="755"/>
            <p14:sldId id="696"/>
            <p14:sldId id="700"/>
            <p14:sldId id="701"/>
            <p14:sldId id="730"/>
            <p14:sldId id="764"/>
            <p14:sldId id="760"/>
            <p14:sldId id="774"/>
            <p14:sldId id="754"/>
            <p14:sldId id="766"/>
            <p14:sldId id="698"/>
            <p14:sldId id="756"/>
            <p14:sldId id="740"/>
            <p14:sldId id="770"/>
            <p14:sldId id="772"/>
            <p14:sldId id="769"/>
            <p14:sldId id="768"/>
            <p14:sldId id="771"/>
            <p14:sldId id="765"/>
            <p14:sldId id="743"/>
            <p14:sldId id="801"/>
            <p14:sldId id="802"/>
            <p14:sldId id="803"/>
            <p14:sldId id="804"/>
            <p14:sldId id="805"/>
            <p14:sldId id="795"/>
            <p14:sldId id="745"/>
            <p14:sldId id="746"/>
            <p14:sldId id="747"/>
            <p14:sldId id="796"/>
            <p14:sldId id="797"/>
            <p14:sldId id="750"/>
            <p14:sldId id="751"/>
            <p14:sldId id="798"/>
            <p14:sldId id="806"/>
            <p14:sldId id="800"/>
            <p14:sldId id="799"/>
            <p14:sldId id="672"/>
            <p14:sldId id="699"/>
            <p14:sldId id="704"/>
            <p14:sldId id="703"/>
            <p14:sldId id="702"/>
            <p14:sldId id="705"/>
            <p14:sldId id="687"/>
            <p14:sldId id="694"/>
            <p14:sldId id="692"/>
            <p14:sldId id="259"/>
            <p14:sldId id="697"/>
            <p14:sldId id="695"/>
            <p14:sldId id="707"/>
            <p14:sldId id="718"/>
            <p14:sldId id="717"/>
            <p14:sldId id="736"/>
            <p14:sldId id="73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48235"/>
    <a:srgbClr val="7EBEFF"/>
    <a:srgbClr val="44546A"/>
    <a:srgbClr val="FF6C45"/>
    <a:srgbClr val="FEE9D6"/>
    <a:srgbClr val="FF5960"/>
    <a:srgbClr val="08174D"/>
    <a:srgbClr val="5A6489"/>
    <a:srgbClr val="224669"/>
    <a:srgbClr val="2F293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Style clair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9012ECD-51FC-41F1-AA8D-1B2483CD663E}" styleName="Style léger 2 - Accentuation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8FD4443E-F989-4FC4-A0C8-D5A2AF1F390B}" styleName="Style foncé 1 - Accentuation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35758FB7-9AC5-4552-8A53-C91805E547FA}" styleName="Style à thème 1 - Accentuation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F5AB1C69-6EDB-4FF4-983F-18BD219EF322}" styleName="Style moyen 2 - Accentuation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8523" autoAdjust="0"/>
    <p:restoredTop sz="66392" autoAdjust="0"/>
  </p:normalViewPr>
  <p:slideViewPr>
    <p:cSldViewPr snapToGrid="0">
      <p:cViewPr varScale="1">
        <p:scale>
          <a:sx n="75" d="100"/>
          <a:sy n="75" d="100"/>
        </p:scale>
        <p:origin x="1152"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slide" Target="slides/slide64.xml"/><Relationship Id="rId76" Type="http://schemas.openxmlformats.org/officeDocument/2006/relationships/notesMaster" Target="notesMasters/notesMaster1.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theme" Target="theme/theme1.xml"/><Relationship Id="rId5" Type="http://schemas.openxmlformats.org/officeDocument/2006/relationships/slide" Target="slides/slide1.xml"/><Relationship Id="rId61" Type="http://schemas.openxmlformats.org/officeDocument/2006/relationships/slide" Target="slides/slide57.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_trad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2EE8696-3B2B-7D49-B212-A8F746F3A84B}" type="datetimeFigureOut">
              <a:rPr lang="es-ES_tradnl" smtClean="0"/>
              <a:t>20/09/2022</a:t>
            </a:fld>
            <a:endParaRPr lang="es-ES_trad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_trad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s-ES_trad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_trad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252C3A3-8174-F141-B491-7F0E98D116D0}" type="slidenum">
              <a:rPr lang="es-ES_tradnl" smtClean="0"/>
              <a:t>‹N°›</a:t>
            </a:fld>
            <a:endParaRPr lang="es-ES_tradnl"/>
          </a:p>
        </p:txBody>
      </p:sp>
    </p:spTree>
    <p:extLst>
      <p:ext uri="{BB962C8B-B14F-4D97-AF65-F5344CB8AC3E}">
        <p14:creationId xmlns:p14="http://schemas.microsoft.com/office/powerpoint/2010/main" val="13466631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41D9B09E-5FFF-4CF4-B58E-AF0ABC0A1F2F}" type="slidenum">
              <a:rPr lang="fr-FR" smtClean="0"/>
              <a:t>1</a:t>
            </a:fld>
            <a:endParaRPr lang="fr-FR"/>
          </a:p>
        </p:txBody>
      </p:sp>
    </p:spTree>
    <p:extLst>
      <p:ext uri="{BB962C8B-B14F-4D97-AF65-F5344CB8AC3E}">
        <p14:creationId xmlns:p14="http://schemas.microsoft.com/office/powerpoint/2010/main" val="24057816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Guillaume</a:t>
            </a:r>
          </a:p>
          <a:p>
            <a:r>
              <a:rPr lang="fr-FR"/>
              <a:t>10 </a:t>
            </a:r>
            <a:r>
              <a:rPr lang="fr-FR" err="1"/>
              <a:t>mins</a:t>
            </a:r>
            <a:endParaRPr lang="fr-F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55</a:t>
            </a:fld>
            <a:endParaRPr lang="es-ES_tradnl"/>
          </a:p>
        </p:txBody>
      </p:sp>
    </p:spTree>
    <p:extLst>
      <p:ext uri="{BB962C8B-B14F-4D97-AF65-F5344CB8AC3E}">
        <p14:creationId xmlns:p14="http://schemas.microsoft.com/office/powerpoint/2010/main" val="35119877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Guillaume</a:t>
            </a:r>
          </a:p>
          <a:p>
            <a:r>
              <a:rPr lang="fr-FR"/>
              <a:t>10 </a:t>
            </a:r>
            <a:r>
              <a:rPr lang="fr-FR" err="1"/>
              <a:t>mins</a:t>
            </a:r>
            <a:endParaRPr lang="fr-F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56</a:t>
            </a:fld>
            <a:endParaRPr lang="es-ES_tradnl"/>
          </a:p>
        </p:txBody>
      </p:sp>
    </p:spTree>
    <p:extLst>
      <p:ext uri="{BB962C8B-B14F-4D97-AF65-F5344CB8AC3E}">
        <p14:creationId xmlns:p14="http://schemas.microsoft.com/office/powerpoint/2010/main" val="22080726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65</a:t>
            </a:fld>
            <a:endParaRPr lang="es-ES_tradnl"/>
          </a:p>
        </p:txBody>
      </p:sp>
    </p:spTree>
    <p:extLst>
      <p:ext uri="{BB962C8B-B14F-4D97-AF65-F5344CB8AC3E}">
        <p14:creationId xmlns:p14="http://schemas.microsoft.com/office/powerpoint/2010/main" val="6424052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Guillaume</a:t>
            </a:r>
          </a:p>
          <a:p>
            <a:r>
              <a:rPr lang="fr-FR"/>
              <a:t>10 </a:t>
            </a:r>
            <a:r>
              <a:rPr lang="fr-FR" err="1"/>
              <a:t>mins</a:t>
            </a:r>
            <a:endParaRPr lang="fr-F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67</a:t>
            </a:fld>
            <a:endParaRPr lang="es-ES_tradnl"/>
          </a:p>
        </p:txBody>
      </p:sp>
    </p:spTree>
    <p:extLst>
      <p:ext uri="{BB962C8B-B14F-4D97-AF65-F5344CB8AC3E}">
        <p14:creationId xmlns:p14="http://schemas.microsoft.com/office/powerpoint/2010/main" val="18367263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Guillaume</a:t>
            </a:r>
          </a:p>
          <a:p>
            <a:r>
              <a:rPr lang="fr-FR"/>
              <a:t>10 </a:t>
            </a:r>
            <a:r>
              <a:rPr lang="fr-FR" err="1"/>
              <a:t>mins</a:t>
            </a:r>
            <a:endParaRPr lang="fr-F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20</a:t>
            </a:fld>
            <a:endParaRPr lang="es-ES_tradnl"/>
          </a:p>
        </p:txBody>
      </p:sp>
    </p:spTree>
    <p:extLst>
      <p:ext uri="{BB962C8B-B14F-4D97-AF65-F5344CB8AC3E}">
        <p14:creationId xmlns:p14="http://schemas.microsoft.com/office/powerpoint/2010/main" val="14451087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Guillaume</a:t>
            </a:r>
          </a:p>
          <a:p>
            <a:r>
              <a:rPr lang="fr-FR"/>
              <a:t>10 </a:t>
            </a:r>
            <a:r>
              <a:rPr lang="fr-FR" err="1"/>
              <a:t>mins</a:t>
            </a:r>
            <a:endParaRPr lang="fr-F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21</a:t>
            </a:fld>
            <a:endParaRPr lang="es-ES_tradnl"/>
          </a:p>
        </p:txBody>
      </p:sp>
    </p:spTree>
    <p:extLst>
      <p:ext uri="{BB962C8B-B14F-4D97-AF65-F5344CB8AC3E}">
        <p14:creationId xmlns:p14="http://schemas.microsoft.com/office/powerpoint/2010/main" val="42758902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Pas de </a:t>
            </a:r>
            <a:r>
              <a:rPr lang="fr-FR" dirty="0" err="1"/>
              <a:t>versionning</a:t>
            </a:r>
            <a:r>
              <a:rPr lang="fr-FR"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Pas d’industrialisation des scripts pour générer</a:t>
            </a: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30</a:t>
            </a:fld>
            <a:endParaRPr lang="es-ES_tradnl"/>
          </a:p>
        </p:txBody>
      </p:sp>
    </p:spTree>
    <p:extLst>
      <p:ext uri="{BB962C8B-B14F-4D97-AF65-F5344CB8AC3E}">
        <p14:creationId xmlns:p14="http://schemas.microsoft.com/office/powerpoint/2010/main" val="12731132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fr-FR" dirty="0"/>
              <a:t>ne pas se fié au besoin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fr-FR" dirty="0"/>
              <a:t>Faire de que l’IA First</a:t>
            </a: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31</a:t>
            </a:fld>
            <a:endParaRPr lang="es-ES_tradnl"/>
          </a:p>
        </p:txBody>
      </p:sp>
    </p:spTree>
    <p:extLst>
      <p:ext uri="{BB962C8B-B14F-4D97-AF65-F5344CB8AC3E}">
        <p14:creationId xmlns:p14="http://schemas.microsoft.com/office/powerpoint/2010/main" val="20416434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fr-FR" dirty="0"/>
              <a:t>Code classique</a:t>
            </a:r>
          </a:p>
          <a:p>
            <a:pPr marL="285750" indent="-285750">
              <a:buFont typeface="Arial" panose="020B0604020202020204" pitchFamily="34" charset="0"/>
              <a:buChar char="•"/>
            </a:pPr>
            <a:endParaRPr lang="fr-FR" dirty="0">
              <a:solidFill>
                <a:schemeClr val="bg2">
                  <a:lumMod val="25000"/>
                </a:schemeClr>
              </a:solidFill>
            </a:endParaRPr>
          </a:p>
          <a:p>
            <a:pPr marL="285750" indent="-285750">
              <a:buFont typeface="Arial" panose="020B0604020202020204" pitchFamily="34" charset="0"/>
              <a:buChar char="•"/>
            </a:pPr>
            <a:r>
              <a:rPr lang="fr-FR" dirty="0">
                <a:solidFill>
                  <a:schemeClr val="bg2">
                    <a:lumMod val="25000"/>
                  </a:schemeClr>
                </a:solidFill>
              </a:rPr>
              <a:t>Itération rapide</a:t>
            </a:r>
          </a:p>
          <a:p>
            <a:pPr marL="285750" indent="-285750">
              <a:buFont typeface="Arial" panose="020B0604020202020204" pitchFamily="34" charset="0"/>
              <a:buChar char="•"/>
            </a:pPr>
            <a:r>
              <a:rPr lang="fr-FR" dirty="0">
                <a:solidFill>
                  <a:schemeClr val="bg2">
                    <a:lumMod val="25000"/>
                  </a:schemeClr>
                </a:solidFill>
              </a:rPr>
              <a:t>Résilient aux changements de la données</a:t>
            </a:r>
          </a:p>
          <a:p>
            <a:pPr marL="285750" indent="-285750">
              <a:buFont typeface="Arial" panose="020B0604020202020204" pitchFamily="34" charset="0"/>
              <a:buChar char="•"/>
            </a:pPr>
            <a:r>
              <a:rPr lang="fr-FR" dirty="0">
                <a:solidFill>
                  <a:schemeClr val="bg2">
                    <a:lumMod val="25000"/>
                  </a:schemeClr>
                </a:solidFill>
              </a:rPr>
              <a:t>Peux couteux en temps/RAM/CPU</a:t>
            </a:r>
          </a:p>
          <a:p>
            <a:pPr marL="285750" indent="-285750">
              <a:buFont typeface="Arial" panose="020B0604020202020204" pitchFamily="34" charset="0"/>
              <a:buChar char="•"/>
            </a:pPr>
            <a:r>
              <a:rPr lang="fr-FR" dirty="0">
                <a:solidFill>
                  <a:schemeClr val="bg2">
                    <a:lumMod val="25000"/>
                  </a:schemeClr>
                </a:solidFill>
              </a:rPr>
              <a:t>Ne pourra pas couvrir 100% des cas</a:t>
            </a:r>
          </a:p>
          <a:p>
            <a:pPr marL="285750" indent="-285750">
              <a:buFont typeface="Arial" panose="020B0604020202020204" pitchFamily="34" charset="0"/>
              <a:buChar char="•"/>
            </a:pPr>
            <a:r>
              <a:rPr lang="fr-FR" dirty="0">
                <a:solidFill>
                  <a:schemeClr val="bg2">
                    <a:lumMod val="25000"/>
                  </a:schemeClr>
                </a:solidFill>
              </a:rPr>
              <a:t>Réutilisable</a:t>
            </a:r>
          </a:p>
          <a:p>
            <a:pPr marL="285750" indent="-285750">
              <a:buFont typeface="Arial" panose="020B0604020202020204" pitchFamily="34" charset="0"/>
              <a:buChar char="•"/>
            </a:pPr>
            <a:r>
              <a:rPr lang="fr-FR" dirty="0">
                <a:solidFill>
                  <a:schemeClr val="bg2">
                    <a:lumMod val="25000"/>
                  </a:schemeClr>
                </a:solidFill>
              </a:rPr>
              <a:t>Algorithmes pas tous déterministe</a:t>
            </a:r>
          </a:p>
          <a:p>
            <a:endParaRPr lang="fr-FR" dirty="0"/>
          </a:p>
          <a:p>
            <a:endParaRPr lang="fr-FR" dirty="0"/>
          </a:p>
          <a:p>
            <a:r>
              <a:rPr lang="fr-FR" dirty="0" err="1"/>
              <a:t>Deep</a:t>
            </a:r>
            <a:r>
              <a:rPr lang="fr-FR" dirty="0"/>
              <a:t> Learning : </a:t>
            </a:r>
          </a:p>
          <a:p>
            <a:pPr marL="285750" indent="-285750">
              <a:buFont typeface="Arial" panose="020B0604020202020204" pitchFamily="34" charset="0"/>
              <a:buChar char="•"/>
            </a:pPr>
            <a:r>
              <a:rPr lang="fr-FR" dirty="0">
                <a:solidFill>
                  <a:schemeClr val="accent3">
                    <a:lumMod val="25000"/>
                  </a:schemeClr>
                </a:solidFill>
              </a:rPr>
              <a:t>Itération très longue</a:t>
            </a:r>
          </a:p>
          <a:p>
            <a:pPr marL="285750" indent="-285750">
              <a:buFont typeface="Arial" panose="020B0604020202020204" pitchFamily="34" charset="0"/>
              <a:buChar char="•"/>
            </a:pPr>
            <a:r>
              <a:rPr lang="fr-FR" dirty="0">
                <a:solidFill>
                  <a:schemeClr val="accent3">
                    <a:lumMod val="25000"/>
                  </a:schemeClr>
                </a:solidFill>
              </a:rPr>
              <a:t>Peu résilient aux changements</a:t>
            </a:r>
          </a:p>
          <a:p>
            <a:pPr marL="285750" indent="-285750">
              <a:buFont typeface="Arial" panose="020B0604020202020204" pitchFamily="34" charset="0"/>
              <a:buChar char="•"/>
            </a:pPr>
            <a:r>
              <a:rPr lang="fr-FR" dirty="0">
                <a:solidFill>
                  <a:schemeClr val="accent3">
                    <a:lumMod val="25000"/>
                  </a:schemeClr>
                </a:solidFill>
              </a:rPr>
              <a:t>Couteux en temps/RAM/CPU</a:t>
            </a:r>
          </a:p>
          <a:p>
            <a:pPr marL="285750" indent="-285750">
              <a:buFont typeface="Arial" panose="020B0604020202020204" pitchFamily="34" charset="0"/>
              <a:buChar char="•"/>
            </a:pPr>
            <a:r>
              <a:rPr lang="fr-FR" dirty="0">
                <a:solidFill>
                  <a:schemeClr val="accent3">
                    <a:lumMod val="25000"/>
                  </a:schemeClr>
                </a:solidFill>
              </a:rPr>
              <a:t>Permet de tendre vers une couverture fonctionnelle de 100% des cas</a:t>
            </a:r>
          </a:p>
          <a:p>
            <a:pPr marL="285750" indent="-285750">
              <a:buFont typeface="Arial" panose="020B0604020202020204" pitchFamily="34" charset="0"/>
              <a:buChar char="•"/>
            </a:pPr>
            <a:endParaRPr lang="fr-FR" dirty="0">
              <a:solidFill>
                <a:schemeClr val="accent3">
                  <a:lumMod val="25000"/>
                </a:schemeClr>
              </a:solidFill>
            </a:endParaRPr>
          </a:p>
          <a:p>
            <a:pPr marL="285750" indent="-285750">
              <a:buFont typeface="Arial" panose="020B0604020202020204" pitchFamily="34" charset="0"/>
              <a:buChar char="•"/>
            </a:pPr>
            <a:endParaRPr lang="fr-FR" dirty="0">
              <a:solidFill>
                <a:schemeClr val="accent3">
                  <a:lumMod val="25000"/>
                </a:schemeClr>
              </a:solidFill>
            </a:endParaRPr>
          </a:p>
          <a:p>
            <a:pPr marL="0" indent="0">
              <a:buFont typeface="Arial" panose="020B0604020202020204" pitchFamily="34" charset="0"/>
              <a:buNone/>
            </a:pPr>
            <a:r>
              <a:rPr lang="fr-FR" dirty="0">
                <a:solidFill>
                  <a:schemeClr val="accent3">
                    <a:lumMod val="25000"/>
                  </a:schemeClr>
                </a:solidFill>
              </a:rPr>
              <a:t>Tester les modèles générique déjà pré-entrainer sur internet</a:t>
            </a: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32</a:t>
            </a:fld>
            <a:endParaRPr lang="es-ES_tradnl"/>
          </a:p>
        </p:txBody>
      </p:sp>
    </p:spTree>
    <p:extLst>
      <p:ext uri="{BB962C8B-B14F-4D97-AF65-F5344CB8AC3E}">
        <p14:creationId xmlns:p14="http://schemas.microsoft.com/office/powerpoint/2010/main" val="5611400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171450" indent="-171450">
              <a:buFontTx/>
              <a:buChar char="-"/>
            </a:pPr>
            <a:r>
              <a:rPr lang="fr-FR" dirty="0"/>
              <a:t>pas de test unitaire </a:t>
            </a:r>
          </a:p>
          <a:p>
            <a:pPr marL="171450" indent="-171450">
              <a:buFontTx/>
              <a:buChar char="-"/>
            </a:pPr>
            <a:r>
              <a:rPr lang="fr-FR" dirty="0"/>
              <a:t>Clean code</a:t>
            </a: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33</a:t>
            </a:fld>
            <a:endParaRPr lang="es-ES_tradnl"/>
          </a:p>
        </p:txBody>
      </p:sp>
    </p:spTree>
    <p:extLst>
      <p:ext uri="{BB962C8B-B14F-4D97-AF65-F5344CB8AC3E}">
        <p14:creationId xmlns:p14="http://schemas.microsoft.com/office/powerpoint/2010/main" val="18661499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Pas le même code de </a:t>
            </a:r>
            <a:r>
              <a:rPr lang="fr-FR" dirty="0" err="1"/>
              <a:t>préprocessing</a:t>
            </a:r>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Dupliquer le code </a:t>
            </a: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34</a:t>
            </a:fld>
            <a:endParaRPr lang="es-ES_tradnl"/>
          </a:p>
        </p:txBody>
      </p:sp>
    </p:spTree>
    <p:extLst>
      <p:ext uri="{BB962C8B-B14F-4D97-AF65-F5344CB8AC3E}">
        <p14:creationId xmlns:p14="http://schemas.microsoft.com/office/powerpoint/2010/main" val="11336330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fr-FR" dirty="0"/>
              <a:t>Se focaliser sur la data</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fr-FR" dirty="0"/>
              <a:t>pas de métriques clair</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fr-FR" dirty="0"/>
              <a:t>se focaliser sur les statistiques </a:t>
            </a: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35</a:t>
            </a:fld>
            <a:endParaRPr lang="es-ES_tradnl"/>
          </a:p>
        </p:txBody>
      </p:sp>
    </p:spTree>
    <p:extLst>
      <p:ext uri="{BB962C8B-B14F-4D97-AF65-F5344CB8AC3E}">
        <p14:creationId xmlns:p14="http://schemas.microsoft.com/office/powerpoint/2010/main" val="41824629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E624EA-1F25-0B46-8A62-E422EF4F8C31}"/>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p>
        </p:txBody>
      </p:sp>
      <p:sp>
        <p:nvSpPr>
          <p:cNvPr id="3" name="Subtitle 2">
            <a:extLst>
              <a:ext uri="{FF2B5EF4-FFF2-40B4-BE49-F238E27FC236}">
                <a16:creationId xmlns:a16="http://schemas.microsoft.com/office/drawing/2014/main" id="{C3E44A85-3E82-8341-A2E8-10D675B26AB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p>
        </p:txBody>
      </p:sp>
      <p:sp>
        <p:nvSpPr>
          <p:cNvPr id="4" name="Date Placeholder 3">
            <a:extLst>
              <a:ext uri="{FF2B5EF4-FFF2-40B4-BE49-F238E27FC236}">
                <a16:creationId xmlns:a16="http://schemas.microsoft.com/office/drawing/2014/main" id="{946F151E-F7F9-0145-B0BC-3A898F3D958F}"/>
              </a:ext>
            </a:extLst>
          </p:cNvPr>
          <p:cNvSpPr>
            <a:spLocks noGrp="1"/>
          </p:cNvSpPr>
          <p:nvPr>
            <p:ph type="dt" sz="half" idx="10"/>
          </p:nvPr>
        </p:nvSpPr>
        <p:spPr/>
        <p:txBody>
          <a:bodyPr/>
          <a:lstStyle/>
          <a:p>
            <a:fld id="{80160E5B-2E24-B941-8DE0-C0A90C36B7C5}" type="datetimeFigureOut">
              <a:rPr lang="en-GB" smtClean="0"/>
              <a:t>20/09/2022</a:t>
            </a:fld>
            <a:endParaRPr lang="en-GB"/>
          </a:p>
        </p:txBody>
      </p:sp>
      <p:sp>
        <p:nvSpPr>
          <p:cNvPr id="5" name="Footer Placeholder 4">
            <a:extLst>
              <a:ext uri="{FF2B5EF4-FFF2-40B4-BE49-F238E27FC236}">
                <a16:creationId xmlns:a16="http://schemas.microsoft.com/office/drawing/2014/main" id="{976423B5-3B7F-794C-A004-744184C2916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871D655-9DD1-8E4E-925C-6D2908519F95}"/>
              </a:ext>
            </a:extLst>
          </p:cNvPr>
          <p:cNvSpPr>
            <a:spLocks noGrp="1"/>
          </p:cNvSpPr>
          <p:nvPr>
            <p:ph type="sldNum" sz="quarter" idx="12"/>
          </p:nvPr>
        </p:nvSpPr>
        <p:spPr/>
        <p:txBody>
          <a:bodyPr/>
          <a:lstStyle/>
          <a:p>
            <a:fld id="{DED457E1-C03A-514C-93B6-2CB6674E8CD0}" type="slidenum">
              <a:rPr lang="en-GB" smtClean="0"/>
              <a:t>‹N°›</a:t>
            </a:fld>
            <a:endParaRPr lang="en-GB"/>
          </a:p>
        </p:txBody>
      </p:sp>
    </p:spTree>
    <p:extLst>
      <p:ext uri="{BB962C8B-B14F-4D97-AF65-F5344CB8AC3E}">
        <p14:creationId xmlns:p14="http://schemas.microsoft.com/office/powerpoint/2010/main" val="2380966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1B468-570A-E143-81E0-88A51D58F240}"/>
              </a:ext>
            </a:extLst>
          </p:cNvPr>
          <p:cNvSpPr>
            <a:spLocks noGrp="1"/>
          </p:cNvSpPr>
          <p:nvPr>
            <p:ph type="title"/>
          </p:nvPr>
        </p:nvSpPr>
        <p:spPr/>
        <p:txBody>
          <a:bodyPr/>
          <a:lstStyle/>
          <a:p>
            <a:r>
              <a:rPr lang="en-GB"/>
              <a:t>Click to edit Master title style</a:t>
            </a:r>
          </a:p>
        </p:txBody>
      </p:sp>
      <p:sp>
        <p:nvSpPr>
          <p:cNvPr id="3" name="Vertical Text Placeholder 2">
            <a:extLst>
              <a:ext uri="{FF2B5EF4-FFF2-40B4-BE49-F238E27FC236}">
                <a16:creationId xmlns:a16="http://schemas.microsoft.com/office/drawing/2014/main" id="{9624FF18-97CD-F145-8BCA-6EE0F1E25673}"/>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6EB515BD-DE5A-5B42-AB83-D7F481DF3E98}"/>
              </a:ext>
            </a:extLst>
          </p:cNvPr>
          <p:cNvSpPr>
            <a:spLocks noGrp="1"/>
          </p:cNvSpPr>
          <p:nvPr>
            <p:ph type="dt" sz="half" idx="10"/>
          </p:nvPr>
        </p:nvSpPr>
        <p:spPr/>
        <p:txBody>
          <a:bodyPr/>
          <a:lstStyle/>
          <a:p>
            <a:fld id="{80160E5B-2E24-B941-8DE0-C0A90C36B7C5}" type="datetimeFigureOut">
              <a:rPr lang="en-GB" smtClean="0"/>
              <a:t>20/09/2022</a:t>
            </a:fld>
            <a:endParaRPr lang="en-GB"/>
          </a:p>
        </p:txBody>
      </p:sp>
      <p:sp>
        <p:nvSpPr>
          <p:cNvPr id="5" name="Footer Placeholder 4">
            <a:extLst>
              <a:ext uri="{FF2B5EF4-FFF2-40B4-BE49-F238E27FC236}">
                <a16:creationId xmlns:a16="http://schemas.microsoft.com/office/drawing/2014/main" id="{45E7E3DA-B2B1-7347-8C5E-6B053D2DD0B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71C4702-6C6E-CB45-91B9-8D508E8E02DE}"/>
              </a:ext>
            </a:extLst>
          </p:cNvPr>
          <p:cNvSpPr>
            <a:spLocks noGrp="1"/>
          </p:cNvSpPr>
          <p:nvPr>
            <p:ph type="sldNum" sz="quarter" idx="12"/>
          </p:nvPr>
        </p:nvSpPr>
        <p:spPr/>
        <p:txBody>
          <a:bodyPr/>
          <a:lstStyle/>
          <a:p>
            <a:fld id="{DED457E1-C03A-514C-93B6-2CB6674E8CD0}" type="slidenum">
              <a:rPr lang="en-GB" smtClean="0"/>
              <a:t>‹N°›</a:t>
            </a:fld>
            <a:endParaRPr lang="en-GB"/>
          </a:p>
        </p:txBody>
      </p:sp>
    </p:spTree>
    <p:extLst>
      <p:ext uri="{BB962C8B-B14F-4D97-AF65-F5344CB8AC3E}">
        <p14:creationId xmlns:p14="http://schemas.microsoft.com/office/powerpoint/2010/main" val="24763049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6197A56-1084-8744-B674-1A748286F57E}"/>
              </a:ext>
            </a:extLst>
          </p:cNvPr>
          <p:cNvSpPr>
            <a:spLocks noGrp="1"/>
          </p:cNvSpPr>
          <p:nvPr>
            <p:ph type="title" orient="vert"/>
          </p:nvPr>
        </p:nvSpPr>
        <p:spPr>
          <a:xfrm>
            <a:off x="8724900" y="365125"/>
            <a:ext cx="2628900" cy="5811838"/>
          </a:xfrm>
        </p:spPr>
        <p:txBody>
          <a:bodyPr vert="eaVert"/>
          <a:lstStyle/>
          <a:p>
            <a:r>
              <a:rPr lang="en-GB"/>
              <a:t>Click to edit Master title style</a:t>
            </a:r>
          </a:p>
        </p:txBody>
      </p:sp>
      <p:sp>
        <p:nvSpPr>
          <p:cNvPr id="3" name="Vertical Text Placeholder 2">
            <a:extLst>
              <a:ext uri="{FF2B5EF4-FFF2-40B4-BE49-F238E27FC236}">
                <a16:creationId xmlns:a16="http://schemas.microsoft.com/office/drawing/2014/main" id="{724FC31B-35A2-6E46-955D-4AE2C45F2E20}"/>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88300FAE-B000-104C-96F1-F594154024F9}"/>
              </a:ext>
            </a:extLst>
          </p:cNvPr>
          <p:cNvSpPr>
            <a:spLocks noGrp="1"/>
          </p:cNvSpPr>
          <p:nvPr>
            <p:ph type="dt" sz="half" idx="10"/>
          </p:nvPr>
        </p:nvSpPr>
        <p:spPr/>
        <p:txBody>
          <a:bodyPr/>
          <a:lstStyle/>
          <a:p>
            <a:fld id="{80160E5B-2E24-B941-8DE0-C0A90C36B7C5}" type="datetimeFigureOut">
              <a:rPr lang="en-GB" smtClean="0"/>
              <a:t>20/09/2022</a:t>
            </a:fld>
            <a:endParaRPr lang="en-GB"/>
          </a:p>
        </p:txBody>
      </p:sp>
      <p:sp>
        <p:nvSpPr>
          <p:cNvPr id="5" name="Footer Placeholder 4">
            <a:extLst>
              <a:ext uri="{FF2B5EF4-FFF2-40B4-BE49-F238E27FC236}">
                <a16:creationId xmlns:a16="http://schemas.microsoft.com/office/drawing/2014/main" id="{E310C994-0A2F-E445-A73A-5DEFF347166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84F8A3E-C11A-D543-A66F-B4EEF2F68743}"/>
              </a:ext>
            </a:extLst>
          </p:cNvPr>
          <p:cNvSpPr>
            <a:spLocks noGrp="1"/>
          </p:cNvSpPr>
          <p:nvPr>
            <p:ph type="sldNum" sz="quarter" idx="12"/>
          </p:nvPr>
        </p:nvSpPr>
        <p:spPr/>
        <p:txBody>
          <a:bodyPr/>
          <a:lstStyle/>
          <a:p>
            <a:fld id="{DED457E1-C03A-514C-93B6-2CB6674E8CD0}" type="slidenum">
              <a:rPr lang="en-GB" smtClean="0"/>
              <a:t>‹N°›</a:t>
            </a:fld>
            <a:endParaRPr lang="en-GB"/>
          </a:p>
        </p:txBody>
      </p:sp>
    </p:spTree>
    <p:extLst>
      <p:ext uri="{BB962C8B-B14F-4D97-AF65-F5344CB8AC3E}">
        <p14:creationId xmlns:p14="http://schemas.microsoft.com/office/powerpoint/2010/main" val="42185962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FF955-C96B-AE4E-96D9-1A67B47D28C6}"/>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2DEC029F-68AD-C446-9665-563D7F0E9198}"/>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9CA97AF5-25F4-8647-B443-6A1F255225F8}"/>
              </a:ext>
            </a:extLst>
          </p:cNvPr>
          <p:cNvSpPr>
            <a:spLocks noGrp="1"/>
          </p:cNvSpPr>
          <p:nvPr>
            <p:ph type="dt" sz="half" idx="10"/>
          </p:nvPr>
        </p:nvSpPr>
        <p:spPr/>
        <p:txBody>
          <a:bodyPr/>
          <a:lstStyle/>
          <a:p>
            <a:fld id="{80160E5B-2E24-B941-8DE0-C0A90C36B7C5}" type="datetimeFigureOut">
              <a:rPr lang="en-GB" smtClean="0"/>
              <a:t>20/09/2022</a:t>
            </a:fld>
            <a:endParaRPr lang="en-GB"/>
          </a:p>
        </p:txBody>
      </p:sp>
      <p:sp>
        <p:nvSpPr>
          <p:cNvPr id="5" name="Footer Placeholder 4">
            <a:extLst>
              <a:ext uri="{FF2B5EF4-FFF2-40B4-BE49-F238E27FC236}">
                <a16:creationId xmlns:a16="http://schemas.microsoft.com/office/drawing/2014/main" id="{3187ACDF-99FC-C343-988D-536FC00F840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8A1592B-CA75-4249-941A-7412341E4F3B}"/>
              </a:ext>
            </a:extLst>
          </p:cNvPr>
          <p:cNvSpPr>
            <a:spLocks noGrp="1"/>
          </p:cNvSpPr>
          <p:nvPr>
            <p:ph type="sldNum" sz="quarter" idx="12"/>
          </p:nvPr>
        </p:nvSpPr>
        <p:spPr/>
        <p:txBody>
          <a:bodyPr/>
          <a:lstStyle/>
          <a:p>
            <a:fld id="{DED457E1-C03A-514C-93B6-2CB6674E8CD0}" type="slidenum">
              <a:rPr lang="en-GB" smtClean="0"/>
              <a:t>‹N°›</a:t>
            </a:fld>
            <a:endParaRPr lang="en-GB"/>
          </a:p>
        </p:txBody>
      </p:sp>
    </p:spTree>
    <p:extLst>
      <p:ext uri="{BB962C8B-B14F-4D97-AF65-F5344CB8AC3E}">
        <p14:creationId xmlns:p14="http://schemas.microsoft.com/office/powerpoint/2010/main" val="1211518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857C2-DD86-A94B-93B8-1232A4067CF9}"/>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p>
        </p:txBody>
      </p:sp>
      <p:sp>
        <p:nvSpPr>
          <p:cNvPr id="3" name="Text Placeholder 2">
            <a:extLst>
              <a:ext uri="{FF2B5EF4-FFF2-40B4-BE49-F238E27FC236}">
                <a16:creationId xmlns:a16="http://schemas.microsoft.com/office/drawing/2014/main" id="{A95DB49E-2974-CA46-A237-1D5BFBE83CB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D193A00C-0CA4-E641-A739-54DFE08812F0}"/>
              </a:ext>
            </a:extLst>
          </p:cNvPr>
          <p:cNvSpPr>
            <a:spLocks noGrp="1"/>
          </p:cNvSpPr>
          <p:nvPr>
            <p:ph type="dt" sz="half" idx="10"/>
          </p:nvPr>
        </p:nvSpPr>
        <p:spPr/>
        <p:txBody>
          <a:bodyPr/>
          <a:lstStyle/>
          <a:p>
            <a:fld id="{80160E5B-2E24-B941-8DE0-C0A90C36B7C5}" type="datetimeFigureOut">
              <a:rPr lang="en-GB" smtClean="0"/>
              <a:t>20/09/2022</a:t>
            </a:fld>
            <a:endParaRPr lang="en-GB"/>
          </a:p>
        </p:txBody>
      </p:sp>
      <p:sp>
        <p:nvSpPr>
          <p:cNvPr id="5" name="Footer Placeholder 4">
            <a:extLst>
              <a:ext uri="{FF2B5EF4-FFF2-40B4-BE49-F238E27FC236}">
                <a16:creationId xmlns:a16="http://schemas.microsoft.com/office/drawing/2014/main" id="{9430900A-5597-E542-BD9A-6BAEC8CCD10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5CBB631-A572-FC4E-8921-78AB1A226482}"/>
              </a:ext>
            </a:extLst>
          </p:cNvPr>
          <p:cNvSpPr>
            <a:spLocks noGrp="1"/>
          </p:cNvSpPr>
          <p:nvPr>
            <p:ph type="sldNum" sz="quarter" idx="12"/>
          </p:nvPr>
        </p:nvSpPr>
        <p:spPr/>
        <p:txBody>
          <a:bodyPr/>
          <a:lstStyle/>
          <a:p>
            <a:fld id="{DED457E1-C03A-514C-93B6-2CB6674E8CD0}" type="slidenum">
              <a:rPr lang="en-GB" smtClean="0"/>
              <a:t>‹N°›</a:t>
            </a:fld>
            <a:endParaRPr lang="en-GB"/>
          </a:p>
        </p:txBody>
      </p:sp>
    </p:spTree>
    <p:extLst>
      <p:ext uri="{BB962C8B-B14F-4D97-AF65-F5344CB8AC3E}">
        <p14:creationId xmlns:p14="http://schemas.microsoft.com/office/powerpoint/2010/main" val="22836384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1EF58-0475-044F-9582-C6155754647D}"/>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25DF81B9-1E90-834F-BD6D-9E41ED13A864}"/>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a:extLst>
              <a:ext uri="{FF2B5EF4-FFF2-40B4-BE49-F238E27FC236}">
                <a16:creationId xmlns:a16="http://schemas.microsoft.com/office/drawing/2014/main" id="{E27478FB-DC1F-AF4F-8141-28D69CF4DACA}"/>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Date Placeholder 4">
            <a:extLst>
              <a:ext uri="{FF2B5EF4-FFF2-40B4-BE49-F238E27FC236}">
                <a16:creationId xmlns:a16="http://schemas.microsoft.com/office/drawing/2014/main" id="{6718CF64-CCEA-9949-AA7A-0EB01458E577}"/>
              </a:ext>
            </a:extLst>
          </p:cNvPr>
          <p:cNvSpPr>
            <a:spLocks noGrp="1"/>
          </p:cNvSpPr>
          <p:nvPr>
            <p:ph type="dt" sz="half" idx="10"/>
          </p:nvPr>
        </p:nvSpPr>
        <p:spPr/>
        <p:txBody>
          <a:bodyPr/>
          <a:lstStyle/>
          <a:p>
            <a:fld id="{80160E5B-2E24-B941-8DE0-C0A90C36B7C5}" type="datetimeFigureOut">
              <a:rPr lang="en-GB" smtClean="0"/>
              <a:t>20/09/2022</a:t>
            </a:fld>
            <a:endParaRPr lang="en-GB"/>
          </a:p>
        </p:txBody>
      </p:sp>
      <p:sp>
        <p:nvSpPr>
          <p:cNvPr id="6" name="Footer Placeholder 5">
            <a:extLst>
              <a:ext uri="{FF2B5EF4-FFF2-40B4-BE49-F238E27FC236}">
                <a16:creationId xmlns:a16="http://schemas.microsoft.com/office/drawing/2014/main" id="{EDEC6B7C-68F6-2C4E-A93C-3C9766D60BE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4F33A07A-546F-F245-B442-45C70FEC11DC}"/>
              </a:ext>
            </a:extLst>
          </p:cNvPr>
          <p:cNvSpPr>
            <a:spLocks noGrp="1"/>
          </p:cNvSpPr>
          <p:nvPr>
            <p:ph type="sldNum" sz="quarter" idx="12"/>
          </p:nvPr>
        </p:nvSpPr>
        <p:spPr/>
        <p:txBody>
          <a:bodyPr/>
          <a:lstStyle/>
          <a:p>
            <a:fld id="{DED457E1-C03A-514C-93B6-2CB6674E8CD0}" type="slidenum">
              <a:rPr lang="en-GB" smtClean="0"/>
              <a:t>‹N°›</a:t>
            </a:fld>
            <a:endParaRPr lang="en-GB"/>
          </a:p>
        </p:txBody>
      </p:sp>
    </p:spTree>
    <p:extLst>
      <p:ext uri="{BB962C8B-B14F-4D97-AF65-F5344CB8AC3E}">
        <p14:creationId xmlns:p14="http://schemas.microsoft.com/office/powerpoint/2010/main" val="37977381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FDEADA-CAC2-D34C-BB09-BA532BBEC566}"/>
              </a:ext>
            </a:extLst>
          </p:cNvPr>
          <p:cNvSpPr>
            <a:spLocks noGrp="1"/>
          </p:cNvSpPr>
          <p:nvPr>
            <p:ph type="title"/>
          </p:nvPr>
        </p:nvSpPr>
        <p:spPr>
          <a:xfrm>
            <a:off x="839788" y="365125"/>
            <a:ext cx="10515600" cy="1325563"/>
          </a:xfrm>
        </p:spPr>
        <p:txBody>
          <a:bodyPr/>
          <a:lstStyle/>
          <a:p>
            <a:r>
              <a:rPr lang="en-GB"/>
              <a:t>Click to edit Master title style</a:t>
            </a:r>
          </a:p>
        </p:txBody>
      </p:sp>
      <p:sp>
        <p:nvSpPr>
          <p:cNvPr id="3" name="Text Placeholder 2">
            <a:extLst>
              <a:ext uri="{FF2B5EF4-FFF2-40B4-BE49-F238E27FC236}">
                <a16:creationId xmlns:a16="http://schemas.microsoft.com/office/drawing/2014/main" id="{0D830CE6-7A0C-214D-B58C-4D360DA0C40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51008DB4-3B36-464C-B0F7-43299585A030}"/>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Text Placeholder 4">
            <a:extLst>
              <a:ext uri="{FF2B5EF4-FFF2-40B4-BE49-F238E27FC236}">
                <a16:creationId xmlns:a16="http://schemas.microsoft.com/office/drawing/2014/main" id="{09E960CF-9C5C-0C45-A0E5-32DF2A0E0FF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FBB7A24D-8D4B-4240-9555-16E348314945}"/>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7" name="Date Placeholder 6">
            <a:extLst>
              <a:ext uri="{FF2B5EF4-FFF2-40B4-BE49-F238E27FC236}">
                <a16:creationId xmlns:a16="http://schemas.microsoft.com/office/drawing/2014/main" id="{CFBABD6A-C968-7A47-AC0A-07D70A3D2D42}"/>
              </a:ext>
            </a:extLst>
          </p:cNvPr>
          <p:cNvSpPr>
            <a:spLocks noGrp="1"/>
          </p:cNvSpPr>
          <p:nvPr>
            <p:ph type="dt" sz="half" idx="10"/>
          </p:nvPr>
        </p:nvSpPr>
        <p:spPr/>
        <p:txBody>
          <a:bodyPr/>
          <a:lstStyle/>
          <a:p>
            <a:fld id="{80160E5B-2E24-B941-8DE0-C0A90C36B7C5}" type="datetimeFigureOut">
              <a:rPr lang="en-GB" smtClean="0"/>
              <a:t>20/09/2022</a:t>
            </a:fld>
            <a:endParaRPr lang="en-GB"/>
          </a:p>
        </p:txBody>
      </p:sp>
      <p:sp>
        <p:nvSpPr>
          <p:cNvPr id="8" name="Footer Placeholder 7">
            <a:extLst>
              <a:ext uri="{FF2B5EF4-FFF2-40B4-BE49-F238E27FC236}">
                <a16:creationId xmlns:a16="http://schemas.microsoft.com/office/drawing/2014/main" id="{4D762947-370A-3D4A-88AA-290AF5551D50}"/>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D9CDC476-6A34-CA42-BC4D-8569DE1B259C}"/>
              </a:ext>
            </a:extLst>
          </p:cNvPr>
          <p:cNvSpPr>
            <a:spLocks noGrp="1"/>
          </p:cNvSpPr>
          <p:nvPr>
            <p:ph type="sldNum" sz="quarter" idx="12"/>
          </p:nvPr>
        </p:nvSpPr>
        <p:spPr/>
        <p:txBody>
          <a:bodyPr/>
          <a:lstStyle/>
          <a:p>
            <a:fld id="{DED457E1-C03A-514C-93B6-2CB6674E8CD0}" type="slidenum">
              <a:rPr lang="en-GB" smtClean="0"/>
              <a:t>‹N°›</a:t>
            </a:fld>
            <a:endParaRPr lang="en-GB"/>
          </a:p>
        </p:txBody>
      </p:sp>
    </p:spTree>
    <p:extLst>
      <p:ext uri="{BB962C8B-B14F-4D97-AF65-F5344CB8AC3E}">
        <p14:creationId xmlns:p14="http://schemas.microsoft.com/office/powerpoint/2010/main" val="4502370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0505BE-4BD4-A64B-9268-420C41FC9306}"/>
              </a:ext>
            </a:extLst>
          </p:cNvPr>
          <p:cNvSpPr>
            <a:spLocks noGrp="1"/>
          </p:cNvSpPr>
          <p:nvPr>
            <p:ph type="title"/>
          </p:nvPr>
        </p:nvSpPr>
        <p:spPr/>
        <p:txBody>
          <a:bodyPr/>
          <a:lstStyle/>
          <a:p>
            <a:r>
              <a:rPr lang="en-GB"/>
              <a:t>Click to edit Master title style</a:t>
            </a:r>
          </a:p>
        </p:txBody>
      </p:sp>
      <p:sp>
        <p:nvSpPr>
          <p:cNvPr id="3" name="Date Placeholder 2">
            <a:extLst>
              <a:ext uri="{FF2B5EF4-FFF2-40B4-BE49-F238E27FC236}">
                <a16:creationId xmlns:a16="http://schemas.microsoft.com/office/drawing/2014/main" id="{97A40BFD-3818-BA46-9933-514D5106C62E}"/>
              </a:ext>
            </a:extLst>
          </p:cNvPr>
          <p:cNvSpPr>
            <a:spLocks noGrp="1"/>
          </p:cNvSpPr>
          <p:nvPr>
            <p:ph type="dt" sz="half" idx="10"/>
          </p:nvPr>
        </p:nvSpPr>
        <p:spPr/>
        <p:txBody>
          <a:bodyPr/>
          <a:lstStyle/>
          <a:p>
            <a:fld id="{80160E5B-2E24-B941-8DE0-C0A90C36B7C5}" type="datetimeFigureOut">
              <a:rPr lang="en-GB" smtClean="0"/>
              <a:t>20/09/2022</a:t>
            </a:fld>
            <a:endParaRPr lang="en-GB"/>
          </a:p>
        </p:txBody>
      </p:sp>
      <p:sp>
        <p:nvSpPr>
          <p:cNvPr id="4" name="Footer Placeholder 3">
            <a:extLst>
              <a:ext uri="{FF2B5EF4-FFF2-40B4-BE49-F238E27FC236}">
                <a16:creationId xmlns:a16="http://schemas.microsoft.com/office/drawing/2014/main" id="{EE9E0BEB-419E-524F-AF0F-2A3871ED740F}"/>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127997D3-6F76-2641-82F6-52BD7D72E87A}"/>
              </a:ext>
            </a:extLst>
          </p:cNvPr>
          <p:cNvSpPr>
            <a:spLocks noGrp="1"/>
          </p:cNvSpPr>
          <p:nvPr>
            <p:ph type="sldNum" sz="quarter" idx="12"/>
          </p:nvPr>
        </p:nvSpPr>
        <p:spPr/>
        <p:txBody>
          <a:bodyPr/>
          <a:lstStyle/>
          <a:p>
            <a:fld id="{DED457E1-C03A-514C-93B6-2CB6674E8CD0}" type="slidenum">
              <a:rPr lang="en-GB" smtClean="0"/>
              <a:t>‹N°›</a:t>
            </a:fld>
            <a:endParaRPr lang="en-GB"/>
          </a:p>
        </p:txBody>
      </p:sp>
    </p:spTree>
    <p:extLst>
      <p:ext uri="{BB962C8B-B14F-4D97-AF65-F5344CB8AC3E}">
        <p14:creationId xmlns:p14="http://schemas.microsoft.com/office/powerpoint/2010/main" val="4885103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0F4A069-797E-1749-8F03-CA0F4A994AF8}"/>
              </a:ext>
            </a:extLst>
          </p:cNvPr>
          <p:cNvSpPr>
            <a:spLocks noGrp="1"/>
          </p:cNvSpPr>
          <p:nvPr>
            <p:ph type="dt" sz="half" idx="10"/>
          </p:nvPr>
        </p:nvSpPr>
        <p:spPr/>
        <p:txBody>
          <a:bodyPr/>
          <a:lstStyle/>
          <a:p>
            <a:fld id="{80160E5B-2E24-B941-8DE0-C0A90C36B7C5}" type="datetimeFigureOut">
              <a:rPr lang="en-GB" smtClean="0"/>
              <a:t>20/09/2022</a:t>
            </a:fld>
            <a:endParaRPr lang="en-GB"/>
          </a:p>
        </p:txBody>
      </p:sp>
      <p:sp>
        <p:nvSpPr>
          <p:cNvPr id="3" name="Footer Placeholder 2">
            <a:extLst>
              <a:ext uri="{FF2B5EF4-FFF2-40B4-BE49-F238E27FC236}">
                <a16:creationId xmlns:a16="http://schemas.microsoft.com/office/drawing/2014/main" id="{92137365-CB68-584A-BEA0-160EE4B791E5}"/>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D5F99054-421B-C842-BE9A-A9ADE24C8EDD}"/>
              </a:ext>
            </a:extLst>
          </p:cNvPr>
          <p:cNvSpPr>
            <a:spLocks noGrp="1"/>
          </p:cNvSpPr>
          <p:nvPr>
            <p:ph type="sldNum" sz="quarter" idx="12"/>
          </p:nvPr>
        </p:nvSpPr>
        <p:spPr/>
        <p:txBody>
          <a:bodyPr/>
          <a:lstStyle/>
          <a:p>
            <a:fld id="{DED457E1-C03A-514C-93B6-2CB6674E8CD0}" type="slidenum">
              <a:rPr lang="en-GB" smtClean="0"/>
              <a:t>‹N°›</a:t>
            </a:fld>
            <a:endParaRPr lang="en-GB"/>
          </a:p>
        </p:txBody>
      </p:sp>
    </p:spTree>
    <p:extLst>
      <p:ext uri="{BB962C8B-B14F-4D97-AF65-F5344CB8AC3E}">
        <p14:creationId xmlns:p14="http://schemas.microsoft.com/office/powerpoint/2010/main" val="11062538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AE55AF-B49F-484D-8373-0E6859A0B1DB}"/>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Content Placeholder 2">
            <a:extLst>
              <a:ext uri="{FF2B5EF4-FFF2-40B4-BE49-F238E27FC236}">
                <a16:creationId xmlns:a16="http://schemas.microsoft.com/office/drawing/2014/main" id="{B60D6A5F-F3C4-3648-BE71-4938031A1DB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Text Placeholder 3">
            <a:extLst>
              <a:ext uri="{FF2B5EF4-FFF2-40B4-BE49-F238E27FC236}">
                <a16:creationId xmlns:a16="http://schemas.microsoft.com/office/drawing/2014/main" id="{BAA4D609-E5AE-F24B-B47B-AF982EBBC59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9C9FFC77-3DCA-4140-9ED7-6B2B462A9DC0}"/>
              </a:ext>
            </a:extLst>
          </p:cNvPr>
          <p:cNvSpPr>
            <a:spLocks noGrp="1"/>
          </p:cNvSpPr>
          <p:nvPr>
            <p:ph type="dt" sz="half" idx="10"/>
          </p:nvPr>
        </p:nvSpPr>
        <p:spPr/>
        <p:txBody>
          <a:bodyPr/>
          <a:lstStyle/>
          <a:p>
            <a:fld id="{80160E5B-2E24-B941-8DE0-C0A90C36B7C5}" type="datetimeFigureOut">
              <a:rPr lang="en-GB" smtClean="0"/>
              <a:t>20/09/2022</a:t>
            </a:fld>
            <a:endParaRPr lang="en-GB"/>
          </a:p>
        </p:txBody>
      </p:sp>
      <p:sp>
        <p:nvSpPr>
          <p:cNvPr id="6" name="Footer Placeholder 5">
            <a:extLst>
              <a:ext uri="{FF2B5EF4-FFF2-40B4-BE49-F238E27FC236}">
                <a16:creationId xmlns:a16="http://schemas.microsoft.com/office/drawing/2014/main" id="{A740642C-88B8-DC45-9B22-E794ACFA8175}"/>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2AC9E80-E845-E84B-B1B9-1EF67362396C}"/>
              </a:ext>
            </a:extLst>
          </p:cNvPr>
          <p:cNvSpPr>
            <a:spLocks noGrp="1"/>
          </p:cNvSpPr>
          <p:nvPr>
            <p:ph type="sldNum" sz="quarter" idx="12"/>
          </p:nvPr>
        </p:nvSpPr>
        <p:spPr/>
        <p:txBody>
          <a:bodyPr/>
          <a:lstStyle/>
          <a:p>
            <a:fld id="{DED457E1-C03A-514C-93B6-2CB6674E8CD0}" type="slidenum">
              <a:rPr lang="en-GB" smtClean="0"/>
              <a:t>‹N°›</a:t>
            </a:fld>
            <a:endParaRPr lang="en-GB"/>
          </a:p>
        </p:txBody>
      </p:sp>
    </p:spTree>
    <p:extLst>
      <p:ext uri="{BB962C8B-B14F-4D97-AF65-F5344CB8AC3E}">
        <p14:creationId xmlns:p14="http://schemas.microsoft.com/office/powerpoint/2010/main" val="21312328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39749-A169-B640-AAE6-B5CED8A90582}"/>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Picture Placeholder 2">
            <a:extLst>
              <a:ext uri="{FF2B5EF4-FFF2-40B4-BE49-F238E27FC236}">
                <a16:creationId xmlns:a16="http://schemas.microsoft.com/office/drawing/2014/main" id="{D2CE23F5-3C88-F142-9DB1-2300FABAD49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628E174D-26E0-244A-88FE-ABF18A4F435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69F97117-C459-C240-B80C-47A1CA71D799}"/>
              </a:ext>
            </a:extLst>
          </p:cNvPr>
          <p:cNvSpPr>
            <a:spLocks noGrp="1"/>
          </p:cNvSpPr>
          <p:nvPr>
            <p:ph type="dt" sz="half" idx="10"/>
          </p:nvPr>
        </p:nvSpPr>
        <p:spPr/>
        <p:txBody>
          <a:bodyPr/>
          <a:lstStyle/>
          <a:p>
            <a:fld id="{80160E5B-2E24-B941-8DE0-C0A90C36B7C5}" type="datetimeFigureOut">
              <a:rPr lang="en-GB" smtClean="0"/>
              <a:t>20/09/2022</a:t>
            </a:fld>
            <a:endParaRPr lang="en-GB"/>
          </a:p>
        </p:txBody>
      </p:sp>
      <p:sp>
        <p:nvSpPr>
          <p:cNvPr id="6" name="Footer Placeholder 5">
            <a:extLst>
              <a:ext uri="{FF2B5EF4-FFF2-40B4-BE49-F238E27FC236}">
                <a16:creationId xmlns:a16="http://schemas.microsoft.com/office/drawing/2014/main" id="{87BFE52B-9EE1-6045-AE9B-E2AE6D9053E8}"/>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B44185FC-DDB5-5640-875F-6E679154EAD5}"/>
              </a:ext>
            </a:extLst>
          </p:cNvPr>
          <p:cNvSpPr>
            <a:spLocks noGrp="1"/>
          </p:cNvSpPr>
          <p:nvPr>
            <p:ph type="sldNum" sz="quarter" idx="12"/>
          </p:nvPr>
        </p:nvSpPr>
        <p:spPr/>
        <p:txBody>
          <a:bodyPr/>
          <a:lstStyle/>
          <a:p>
            <a:fld id="{DED457E1-C03A-514C-93B6-2CB6674E8CD0}" type="slidenum">
              <a:rPr lang="en-GB" smtClean="0"/>
              <a:t>‹N°›</a:t>
            </a:fld>
            <a:endParaRPr lang="en-GB"/>
          </a:p>
        </p:txBody>
      </p:sp>
    </p:spTree>
    <p:extLst>
      <p:ext uri="{BB962C8B-B14F-4D97-AF65-F5344CB8AC3E}">
        <p14:creationId xmlns:p14="http://schemas.microsoft.com/office/powerpoint/2010/main" val="32850098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BA97D48-1144-1543-A9D0-6D8F30B5579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p>
        </p:txBody>
      </p:sp>
      <p:sp>
        <p:nvSpPr>
          <p:cNvPr id="3" name="Text Placeholder 2">
            <a:extLst>
              <a:ext uri="{FF2B5EF4-FFF2-40B4-BE49-F238E27FC236}">
                <a16:creationId xmlns:a16="http://schemas.microsoft.com/office/drawing/2014/main" id="{3CB91358-EB14-1644-8137-FF2E84DCAF0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F18A87CC-5B90-3C4E-AA24-B5E1F035DA5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0160E5B-2E24-B941-8DE0-C0A90C36B7C5}" type="datetimeFigureOut">
              <a:rPr lang="en-GB" smtClean="0"/>
              <a:t>20/09/2022</a:t>
            </a:fld>
            <a:endParaRPr lang="en-GB"/>
          </a:p>
        </p:txBody>
      </p:sp>
      <p:sp>
        <p:nvSpPr>
          <p:cNvPr id="5" name="Footer Placeholder 4">
            <a:extLst>
              <a:ext uri="{FF2B5EF4-FFF2-40B4-BE49-F238E27FC236}">
                <a16:creationId xmlns:a16="http://schemas.microsoft.com/office/drawing/2014/main" id="{9F21A7A4-2094-2E4E-ADD0-07CC8DC2C66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4BD69577-F99D-4141-90F1-A6EA6A58103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ED457E1-C03A-514C-93B6-2CB6674E8CD0}" type="slidenum">
              <a:rPr lang="en-GB" smtClean="0"/>
              <a:t>‹N°›</a:t>
            </a:fld>
            <a:endParaRPr lang="en-GB"/>
          </a:p>
        </p:txBody>
      </p:sp>
      <p:sp>
        <p:nvSpPr>
          <p:cNvPr id="8" name="TextBox 7">
            <a:extLst>
              <a:ext uri="{FF2B5EF4-FFF2-40B4-BE49-F238E27FC236}">
                <a16:creationId xmlns:a16="http://schemas.microsoft.com/office/drawing/2014/main" id="{F2D484D0-E93D-3B4C-B946-B317F29E3332}"/>
              </a:ext>
            </a:extLst>
          </p:cNvPr>
          <p:cNvSpPr txBox="1"/>
          <p:nvPr userDrawn="1">
            <p:extLst>
              <p:ext uri="{1162E1C5-73C7-4A58-AE30-91384D911F3F}">
                <p184:classification xmlns:p184="http://schemas.microsoft.com/office/powerpoint/2018/4/main" val="ftr"/>
              </p:ext>
            </p:extLst>
          </p:nvPr>
        </p:nvSpPr>
        <p:spPr>
          <a:xfrm>
            <a:off x="5801487" y="6705600"/>
            <a:ext cx="433388" cy="152400"/>
          </a:xfrm>
          <a:prstGeom prst="rect">
            <a:avLst/>
          </a:prstGeom>
        </p:spPr>
        <p:txBody>
          <a:bodyPr horzOverflow="overflow" lIns="0" tIns="0" rIns="0" bIns="0">
            <a:spAutoFit/>
          </a:bodyPr>
          <a:lstStyle/>
          <a:p>
            <a:pPr algn="ctr"/>
            <a:r>
              <a:rPr lang="en-GB" sz="1000">
                <a:solidFill>
                  <a:srgbClr val="000000"/>
                </a:solidFill>
                <a:latin typeface="Calibri" panose="020F0502020204030204" pitchFamily="34" charset="0"/>
                <a:cs typeface="Calibri" panose="020F0502020204030204" pitchFamily="34" charset="0"/>
              </a:rPr>
              <a:t>Internal</a:t>
            </a:r>
          </a:p>
        </p:txBody>
      </p:sp>
      <p:sp>
        <p:nvSpPr>
          <p:cNvPr id="7" name="MSIPCMContentMarking" descr="{&quot;HashCode&quot;:-496329073,&quot;Placement&quot;:&quot;Footer&quot;,&quot;Top&quot;:507.1359,&quot;Left&quot;:0.0,&quot;SlideWidth&quot;:960,&quot;SlideHeight&quot;:540}">
            <a:extLst>
              <a:ext uri="{FF2B5EF4-FFF2-40B4-BE49-F238E27FC236}">
                <a16:creationId xmlns:a16="http://schemas.microsoft.com/office/drawing/2014/main" id="{B69883B0-77FA-47F9-B4C1-41CBD9B28E2F}"/>
              </a:ext>
            </a:extLst>
          </p:cNvPr>
          <p:cNvSpPr txBox="1"/>
          <p:nvPr userDrawn="1"/>
        </p:nvSpPr>
        <p:spPr>
          <a:xfrm>
            <a:off x="0" y="6440626"/>
            <a:ext cx="1394988" cy="417374"/>
          </a:xfrm>
          <a:prstGeom prst="rect">
            <a:avLst/>
          </a:prstGeom>
          <a:noFill/>
        </p:spPr>
        <p:txBody>
          <a:bodyPr vert="horz" wrap="square" lIns="0" tIns="0" rIns="0" bIns="0" rtlCol="0" anchor="ctr" anchorCtr="1">
            <a:spAutoFit/>
          </a:bodyPr>
          <a:lstStyle/>
          <a:p>
            <a:pPr algn="l">
              <a:spcBef>
                <a:spcPts val="0"/>
              </a:spcBef>
              <a:spcAft>
                <a:spcPts val="0"/>
              </a:spcAft>
            </a:pPr>
            <a:r>
              <a:rPr lang="fr-FR" sz="1000">
                <a:solidFill>
                  <a:srgbClr val="000000"/>
                </a:solidFill>
                <a:latin typeface="Calibri" panose="020F0502020204030204" pitchFamily="34" charset="0"/>
              </a:rPr>
              <a:t>
 Classification : Public </a:t>
            </a:r>
          </a:p>
        </p:txBody>
      </p:sp>
    </p:spTree>
    <p:extLst>
      <p:ext uri="{BB962C8B-B14F-4D97-AF65-F5344CB8AC3E}">
        <p14:creationId xmlns:p14="http://schemas.microsoft.com/office/powerpoint/2010/main" val="21721904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jp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2" Type="http://schemas.openxmlformats.org/officeDocument/2006/relationships/image" Target="../media/image10.gi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gi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gi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www.maranatha.store/fr/negozio/calice-medievale" TargetMode="External"/><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18" Type="http://schemas.openxmlformats.org/officeDocument/2006/relationships/image" Target="../media/image29.png"/><Relationship Id="rId3" Type="http://schemas.openxmlformats.org/officeDocument/2006/relationships/image" Target="../media/image14.png"/><Relationship Id="rId7" Type="http://schemas.openxmlformats.org/officeDocument/2006/relationships/image" Target="../media/image18.png"/><Relationship Id="rId12" Type="http://schemas.openxmlformats.org/officeDocument/2006/relationships/image" Target="../media/image23.png"/><Relationship Id="rId17" Type="http://schemas.openxmlformats.org/officeDocument/2006/relationships/image" Target="../media/image28.png"/><Relationship Id="rId2" Type="http://schemas.openxmlformats.org/officeDocument/2006/relationships/notesSlide" Target="../notesSlides/notesSlide2.xml"/><Relationship Id="rId16"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5" Type="http://schemas.openxmlformats.org/officeDocument/2006/relationships/image" Target="../media/image2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 Id="rId14" Type="http://schemas.openxmlformats.org/officeDocument/2006/relationships/image" Target="../media/image25.png"/></Relationships>
</file>

<file path=ppt/slides/_rels/slide21.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30.jpg"/><Relationship Id="rId7" Type="http://schemas.openxmlformats.org/officeDocument/2006/relationships/image" Target="../media/image23.png"/><Relationship Id="rId12" Type="http://schemas.openxmlformats.org/officeDocument/2006/relationships/image" Target="../media/image29.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20.png"/><Relationship Id="rId11" Type="http://schemas.openxmlformats.org/officeDocument/2006/relationships/image" Target="../media/image32.png"/><Relationship Id="rId5" Type="http://schemas.openxmlformats.org/officeDocument/2006/relationships/image" Target="../media/image18.png"/><Relationship Id="rId10" Type="http://schemas.openxmlformats.org/officeDocument/2006/relationships/image" Target="../media/image28.png"/><Relationship Id="rId4" Type="http://schemas.openxmlformats.org/officeDocument/2006/relationships/image" Target="../media/image31.png"/><Relationship Id="rId9" Type="http://schemas.openxmlformats.org/officeDocument/2006/relationships/image" Target="../media/image25.png"/></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39.png"/><Relationship Id="rId4" Type="http://schemas.microsoft.com/office/2007/relationships/hdphoto" Target="../media/hdphoto1.wdp"/></Relationships>
</file>

<file path=ppt/slides/_rels/slide33.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35.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8" Type="http://schemas.openxmlformats.org/officeDocument/2006/relationships/image" Target="../media/image2.svg"/><Relationship Id="rId3" Type="http://schemas.openxmlformats.org/officeDocument/2006/relationships/image" Target="../media/image45.png"/><Relationship Id="rId7" Type="http://schemas.openxmlformats.org/officeDocument/2006/relationships/image" Target="../media/image43.png"/><Relationship Id="rId2" Type="http://schemas.openxmlformats.org/officeDocument/2006/relationships/image" Target="../media/image44.jpeg"/><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jpg"/><Relationship Id="rId4" Type="http://schemas.openxmlformats.org/officeDocument/2006/relationships/image" Target="../media/image46.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image" Target="../media/image44.jpeg"/><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jpg"/><Relationship Id="rId4" Type="http://schemas.openxmlformats.org/officeDocument/2006/relationships/image" Target="../media/image46.jpeg"/><Relationship Id="rId9" Type="http://schemas.openxmlformats.org/officeDocument/2006/relationships/image" Target="../media/image2.svg"/></Relationships>
</file>

<file path=ppt/slides/_rels/slide41.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image" Target="../media/image44.jpeg"/><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jpg"/><Relationship Id="rId4" Type="http://schemas.openxmlformats.org/officeDocument/2006/relationships/image" Target="../media/image46.jpeg"/><Relationship Id="rId9" Type="http://schemas.openxmlformats.org/officeDocument/2006/relationships/image" Target="../media/image2.svg"/></Relationships>
</file>

<file path=ppt/slides/_rels/slide4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image" Target="../media/image44.jpeg"/><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jpg"/><Relationship Id="rId4" Type="http://schemas.openxmlformats.org/officeDocument/2006/relationships/image" Target="../media/image46.jpeg"/><Relationship Id="rId9" Type="http://schemas.openxmlformats.org/officeDocument/2006/relationships/image" Target="../media/image2.svg"/></Relationships>
</file>

<file path=ppt/slides/_rels/slide44.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image" Target="../media/image44.jpeg"/><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jpg"/><Relationship Id="rId10" Type="http://schemas.openxmlformats.org/officeDocument/2006/relationships/image" Target="../media/image2.svg"/><Relationship Id="rId4" Type="http://schemas.openxmlformats.org/officeDocument/2006/relationships/image" Target="../media/image46.jpeg"/><Relationship Id="rId9" Type="http://schemas.openxmlformats.org/officeDocument/2006/relationships/image" Target="../media/image43.png"/></Relationships>
</file>

<file path=ppt/slides/_rels/slide45.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5.png"/><Relationship Id="rId7" Type="http://schemas.openxmlformats.org/officeDocument/2006/relationships/image" Target="../media/image49.png"/><Relationship Id="rId12" Type="http://schemas.openxmlformats.org/officeDocument/2006/relationships/image" Target="../media/image2.svg"/><Relationship Id="rId2" Type="http://schemas.openxmlformats.org/officeDocument/2006/relationships/image" Target="../media/image44.jpeg"/><Relationship Id="rId1" Type="http://schemas.openxmlformats.org/officeDocument/2006/relationships/slideLayout" Target="../slideLayouts/slideLayout2.xml"/><Relationship Id="rId6" Type="http://schemas.openxmlformats.org/officeDocument/2006/relationships/image" Target="../media/image48.png"/><Relationship Id="rId11" Type="http://schemas.openxmlformats.org/officeDocument/2006/relationships/image" Target="../media/image43.png"/><Relationship Id="rId5" Type="http://schemas.openxmlformats.org/officeDocument/2006/relationships/image" Target="../media/image47.jpg"/><Relationship Id="rId10" Type="http://schemas.openxmlformats.org/officeDocument/2006/relationships/image" Target="../media/image34.png"/><Relationship Id="rId4" Type="http://schemas.openxmlformats.org/officeDocument/2006/relationships/image" Target="../media/image46.jpeg"/><Relationship Id="rId9" Type="http://schemas.openxmlformats.org/officeDocument/2006/relationships/image" Target="../media/image52.png"/></Relationships>
</file>

<file path=ppt/slides/_rels/slide46.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5.png"/><Relationship Id="rId7" Type="http://schemas.openxmlformats.org/officeDocument/2006/relationships/image" Target="../media/image49.png"/><Relationship Id="rId12" Type="http://schemas.openxmlformats.org/officeDocument/2006/relationships/image" Target="../media/image2.svg"/><Relationship Id="rId2" Type="http://schemas.openxmlformats.org/officeDocument/2006/relationships/image" Target="../media/image44.jpeg"/><Relationship Id="rId1" Type="http://schemas.openxmlformats.org/officeDocument/2006/relationships/slideLayout" Target="../slideLayouts/slideLayout2.xml"/><Relationship Id="rId6" Type="http://schemas.openxmlformats.org/officeDocument/2006/relationships/image" Target="../media/image48.png"/><Relationship Id="rId11" Type="http://schemas.openxmlformats.org/officeDocument/2006/relationships/image" Target="../media/image43.png"/><Relationship Id="rId5" Type="http://schemas.openxmlformats.org/officeDocument/2006/relationships/image" Target="../media/image47.jpg"/><Relationship Id="rId10" Type="http://schemas.openxmlformats.org/officeDocument/2006/relationships/image" Target="../media/image34.png"/><Relationship Id="rId4" Type="http://schemas.openxmlformats.org/officeDocument/2006/relationships/image" Target="../media/image46.jpeg"/><Relationship Id="rId9" Type="http://schemas.openxmlformats.org/officeDocument/2006/relationships/image" Target="../media/image52.png"/></Relationships>
</file>

<file path=ppt/slides/_rels/slide47.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5.png"/><Relationship Id="rId7" Type="http://schemas.openxmlformats.org/officeDocument/2006/relationships/image" Target="../media/image51.png"/><Relationship Id="rId12" Type="http://schemas.openxmlformats.org/officeDocument/2006/relationships/image" Target="../media/image2.svg"/><Relationship Id="rId2" Type="http://schemas.openxmlformats.org/officeDocument/2006/relationships/image" Target="../media/image44.jpeg"/><Relationship Id="rId1" Type="http://schemas.openxmlformats.org/officeDocument/2006/relationships/slideLayout" Target="../slideLayouts/slideLayout2.xml"/><Relationship Id="rId6" Type="http://schemas.openxmlformats.org/officeDocument/2006/relationships/image" Target="../media/image48.png"/><Relationship Id="rId11" Type="http://schemas.openxmlformats.org/officeDocument/2006/relationships/image" Target="../media/image43.png"/><Relationship Id="rId5" Type="http://schemas.openxmlformats.org/officeDocument/2006/relationships/image" Target="../media/image47.jpg"/><Relationship Id="rId10" Type="http://schemas.openxmlformats.org/officeDocument/2006/relationships/image" Target="../media/image49.png"/><Relationship Id="rId4" Type="http://schemas.openxmlformats.org/officeDocument/2006/relationships/image" Target="../media/image46.jpeg"/><Relationship Id="rId9" Type="http://schemas.openxmlformats.org/officeDocument/2006/relationships/image" Target="../media/image34.png"/></Relationships>
</file>

<file path=ppt/slides/_rels/slide48.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5.png"/><Relationship Id="rId7" Type="http://schemas.openxmlformats.org/officeDocument/2006/relationships/image" Target="../media/image51.png"/><Relationship Id="rId12" Type="http://schemas.openxmlformats.org/officeDocument/2006/relationships/image" Target="../media/image2.svg"/><Relationship Id="rId2" Type="http://schemas.openxmlformats.org/officeDocument/2006/relationships/image" Target="../media/image44.jpeg"/><Relationship Id="rId1" Type="http://schemas.openxmlformats.org/officeDocument/2006/relationships/slideLayout" Target="../slideLayouts/slideLayout2.xml"/><Relationship Id="rId6" Type="http://schemas.openxmlformats.org/officeDocument/2006/relationships/image" Target="../media/image48.png"/><Relationship Id="rId11" Type="http://schemas.openxmlformats.org/officeDocument/2006/relationships/image" Target="../media/image43.png"/><Relationship Id="rId5" Type="http://schemas.openxmlformats.org/officeDocument/2006/relationships/image" Target="../media/image47.jpg"/><Relationship Id="rId10" Type="http://schemas.openxmlformats.org/officeDocument/2006/relationships/image" Target="../media/image49.png"/><Relationship Id="rId4" Type="http://schemas.openxmlformats.org/officeDocument/2006/relationships/image" Target="../media/image46.jpeg"/><Relationship Id="rId9" Type="http://schemas.openxmlformats.org/officeDocument/2006/relationships/image" Target="../media/image34.png"/></Relationships>
</file>

<file path=ppt/slides/_rels/slide49.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5.png"/><Relationship Id="rId7" Type="http://schemas.openxmlformats.org/officeDocument/2006/relationships/image" Target="../media/image51.png"/><Relationship Id="rId12" Type="http://schemas.openxmlformats.org/officeDocument/2006/relationships/image" Target="../media/image2.svg"/><Relationship Id="rId2" Type="http://schemas.openxmlformats.org/officeDocument/2006/relationships/image" Target="../media/image44.jpeg"/><Relationship Id="rId1" Type="http://schemas.openxmlformats.org/officeDocument/2006/relationships/slideLayout" Target="../slideLayouts/slideLayout2.xml"/><Relationship Id="rId6" Type="http://schemas.openxmlformats.org/officeDocument/2006/relationships/image" Target="../media/image48.png"/><Relationship Id="rId11" Type="http://schemas.openxmlformats.org/officeDocument/2006/relationships/image" Target="../media/image43.png"/><Relationship Id="rId5" Type="http://schemas.openxmlformats.org/officeDocument/2006/relationships/image" Target="../media/image47.jpg"/><Relationship Id="rId10" Type="http://schemas.openxmlformats.org/officeDocument/2006/relationships/image" Target="../media/image49.png"/><Relationship Id="rId4" Type="http://schemas.openxmlformats.org/officeDocument/2006/relationships/image" Target="../media/image46.jpeg"/><Relationship Id="rId9" Type="http://schemas.openxmlformats.org/officeDocument/2006/relationships/image" Target="../media/image3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image" Target="../media/image52.png"/><Relationship Id="rId13" Type="http://schemas.openxmlformats.org/officeDocument/2006/relationships/image" Target="../media/image2.svg"/><Relationship Id="rId3" Type="http://schemas.openxmlformats.org/officeDocument/2006/relationships/image" Target="../media/image45.png"/><Relationship Id="rId7" Type="http://schemas.openxmlformats.org/officeDocument/2006/relationships/image" Target="../media/image51.png"/><Relationship Id="rId12" Type="http://schemas.openxmlformats.org/officeDocument/2006/relationships/image" Target="../media/image43.png"/><Relationship Id="rId2" Type="http://schemas.openxmlformats.org/officeDocument/2006/relationships/image" Target="../media/image44.jpeg"/><Relationship Id="rId1" Type="http://schemas.openxmlformats.org/officeDocument/2006/relationships/slideLayout" Target="../slideLayouts/slideLayout2.xml"/><Relationship Id="rId6" Type="http://schemas.openxmlformats.org/officeDocument/2006/relationships/image" Target="../media/image48.png"/><Relationship Id="rId11" Type="http://schemas.openxmlformats.org/officeDocument/2006/relationships/image" Target="../media/image53.jpeg"/><Relationship Id="rId5" Type="http://schemas.openxmlformats.org/officeDocument/2006/relationships/image" Target="../media/image47.jpg"/><Relationship Id="rId10" Type="http://schemas.openxmlformats.org/officeDocument/2006/relationships/image" Target="../media/image49.png"/><Relationship Id="rId4" Type="http://schemas.openxmlformats.org/officeDocument/2006/relationships/image" Target="../media/image46.jpeg"/><Relationship Id="rId9" Type="http://schemas.openxmlformats.org/officeDocument/2006/relationships/image" Target="../media/image34.png"/></Relationships>
</file>

<file path=ppt/slides/_rels/slide51.xml.rels><?xml version="1.0" encoding="UTF-8" standalone="yes"?>
<Relationships xmlns="http://schemas.openxmlformats.org/package/2006/relationships"><Relationship Id="rId8" Type="http://schemas.openxmlformats.org/officeDocument/2006/relationships/image" Target="../media/image52.png"/><Relationship Id="rId13" Type="http://schemas.openxmlformats.org/officeDocument/2006/relationships/image" Target="../media/image2.svg"/><Relationship Id="rId3" Type="http://schemas.openxmlformats.org/officeDocument/2006/relationships/image" Target="../media/image45.png"/><Relationship Id="rId7" Type="http://schemas.openxmlformats.org/officeDocument/2006/relationships/image" Target="../media/image51.png"/><Relationship Id="rId12" Type="http://schemas.openxmlformats.org/officeDocument/2006/relationships/image" Target="../media/image43.png"/><Relationship Id="rId2" Type="http://schemas.openxmlformats.org/officeDocument/2006/relationships/image" Target="../media/image44.jpeg"/><Relationship Id="rId1" Type="http://schemas.openxmlformats.org/officeDocument/2006/relationships/slideLayout" Target="../slideLayouts/slideLayout2.xml"/><Relationship Id="rId6" Type="http://schemas.openxmlformats.org/officeDocument/2006/relationships/image" Target="../media/image48.png"/><Relationship Id="rId11" Type="http://schemas.openxmlformats.org/officeDocument/2006/relationships/image" Target="../media/image53.jpeg"/><Relationship Id="rId5" Type="http://schemas.openxmlformats.org/officeDocument/2006/relationships/image" Target="../media/image47.jpg"/><Relationship Id="rId10" Type="http://schemas.openxmlformats.org/officeDocument/2006/relationships/image" Target="../media/image49.png"/><Relationship Id="rId4" Type="http://schemas.openxmlformats.org/officeDocument/2006/relationships/image" Target="../media/image46.jpeg"/><Relationship Id="rId9" Type="http://schemas.openxmlformats.org/officeDocument/2006/relationships/image" Target="../media/image34.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2.png"/><Relationship Id="rId18" Type="http://schemas.openxmlformats.org/officeDocument/2006/relationships/image" Target="../media/image27.png"/><Relationship Id="rId3" Type="http://schemas.openxmlformats.org/officeDocument/2006/relationships/image" Target="../media/image29.png"/><Relationship Id="rId7" Type="http://schemas.openxmlformats.org/officeDocument/2006/relationships/image" Target="../media/image54.png"/><Relationship Id="rId12" Type="http://schemas.openxmlformats.org/officeDocument/2006/relationships/image" Target="../media/image21.png"/><Relationship Id="rId17" Type="http://schemas.openxmlformats.org/officeDocument/2006/relationships/image" Target="../media/image26.png"/><Relationship Id="rId2" Type="http://schemas.openxmlformats.org/officeDocument/2006/relationships/notesSlide" Target="../notesSlides/notesSlide10.xml"/><Relationship Id="rId16"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16.png"/><Relationship Id="rId11" Type="http://schemas.openxmlformats.org/officeDocument/2006/relationships/image" Target="../media/image20.png"/><Relationship Id="rId5" Type="http://schemas.openxmlformats.org/officeDocument/2006/relationships/image" Target="../media/image15.png"/><Relationship Id="rId15" Type="http://schemas.openxmlformats.org/officeDocument/2006/relationships/image" Target="../media/image24.png"/><Relationship Id="rId10" Type="http://schemas.openxmlformats.org/officeDocument/2006/relationships/image" Target="../media/image19.png"/><Relationship Id="rId19" Type="http://schemas.openxmlformats.org/officeDocument/2006/relationships/image" Target="../media/image28.png"/><Relationship Id="rId4" Type="http://schemas.openxmlformats.org/officeDocument/2006/relationships/image" Target="../media/image14.png"/><Relationship Id="rId9" Type="http://schemas.openxmlformats.org/officeDocument/2006/relationships/image" Target="../media/image18.png"/><Relationship Id="rId14" Type="http://schemas.openxmlformats.org/officeDocument/2006/relationships/image" Target="../media/image23.png"/></Relationships>
</file>

<file path=ppt/slides/_rels/slide56.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32.png"/><Relationship Id="rId7" Type="http://schemas.openxmlformats.org/officeDocument/2006/relationships/image" Target="../media/image20.png"/><Relationship Id="rId12"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8.png"/><Relationship Id="rId11" Type="http://schemas.openxmlformats.org/officeDocument/2006/relationships/image" Target="../media/image28.png"/><Relationship Id="rId5" Type="http://schemas.openxmlformats.org/officeDocument/2006/relationships/image" Target="../media/image31.png"/><Relationship Id="rId10" Type="http://schemas.openxmlformats.org/officeDocument/2006/relationships/image" Target="../media/image25.png"/><Relationship Id="rId4" Type="http://schemas.openxmlformats.org/officeDocument/2006/relationships/image" Target="../media/image30.jpg"/><Relationship Id="rId9" Type="http://schemas.openxmlformats.org/officeDocument/2006/relationships/image" Target="../media/image24.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3" Type="http://schemas.openxmlformats.org/officeDocument/2006/relationships/image" Target="../media/image2.svg"/><Relationship Id="rId7" Type="http://schemas.openxmlformats.org/officeDocument/2006/relationships/image" Target="../media/image18.png"/><Relationship Id="rId12" Type="http://schemas.openxmlformats.org/officeDocument/2006/relationships/image" Target="../media/image23.png"/><Relationship Id="rId2" Type="http://schemas.openxmlformats.org/officeDocument/2006/relationships/image" Target="../media/image1.png"/><Relationship Id="rId16" Type="http://schemas.openxmlformats.org/officeDocument/2006/relationships/image" Target="../media/image28.png"/><Relationship Id="rId1" Type="http://schemas.openxmlformats.org/officeDocument/2006/relationships/slideLayout" Target="../slideLayouts/slideLayout1.xml"/><Relationship Id="rId6" Type="http://schemas.openxmlformats.org/officeDocument/2006/relationships/image" Target="../media/image16.png"/><Relationship Id="rId11" Type="http://schemas.openxmlformats.org/officeDocument/2006/relationships/image" Target="../media/image22.png"/><Relationship Id="rId5" Type="http://schemas.openxmlformats.org/officeDocument/2006/relationships/image" Target="../media/image56.jpeg"/><Relationship Id="rId15" Type="http://schemas.openxmlformats.org/officeDocument/2006/relationships/image" Target="../media/image26.png"/><Relationship Id="rId10" Type="http://schemas.openxmlformats.org/officeDocument/2006/relationships/image" Target="../media/image21.png"/><Relationship Id="rId4" Type="http://schemas.openxmlformats.org/officeDocument/2006/relationships/image" Target="../media/image55.png"/><Relationship Id="rId9" Type="http://schemas.openxmlformats.org/officeDocument/2006/relationships/image" Target="../media/image20.png"/><Relationship Id="rId14" Type="http://schemas.openxmlformats.org/officeDocument/2006/relationships/image" Target="../media/image25.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5.png"/><Relationship Id="rId3" Type="http://schemas.openxmlformats.org/officeDocument/2006/relationships/image" Target="../media/image55.png"/><Relationship Id="rId7" Type="http://schemas.openxmlformats.org/officeDocument/2006/relationships/image" Target="../media/image19.png"/><Relationship Id="rId12" Type="http://schemas.openxmlformats.org/officeDocument/2006/relationships/image" Target="../media/image24.png"/><Relationship Id="rId2" Type="http://schemas.openxmlformats.org/officeDocument/2006/relationships/notesSlide" Target="../notesSlides/notesSlide13.xml"/><Relationship Id="rId16" Type="http://schemas.openxmlformats.org/officeDocument/2006/relationships/image" Target="../media/image57.png"/><Relationship Id="rId1" Type="http://schemas.openxmlformats.org/officeDocument/2006/relationships/slideLayout" Target="../slideLayouts/slideLayout2.xml"/><Relationship Id="rId6" Type="http://schemas.openxmlformats.org/officeDocument/2006/relationships/image" Target="../media/image18.png"/><Relationship Id="rId11" Type="http://schemas.openxmlformats.org/officeDocument/2006/relationships/image" Target="../media/image23.png"/><Relationship Id="rId5" Type="http://schemas.openxmlformats.org/officeDocument/2006/relationships/image" Target="../media/image16.png"/><Relationship Id="rId15" Type="http://schemas.openxmlformats.org/officeDocument/2006/relationships/image" Target="../media/image28.png"/><Relationship Id="rId10" Type="http://schemas.openxmlformats.org/officeDocument/2006/relationships/image" Target="../media/image22.png"/><Relationship Id="rId4" Type="http://schemas.openxmlformats.org/officeDocument/2006/relationships/image" Target="../media/image56.jpeg"/><Relationship Id="rId9" Type="http://schemas.openxmlformats.org/officeDocument/2006/relationships/image" Target="../media/image21.png"/><Relationship Id="rId14" Type="http://schemas.openxmlformats.org/officeDocument/2006/relationships/image" Target="../media/image26.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BDF9411-EA7D-4D4E-A03E-C99257532632}"/>
              </a:ext>
            </a:extLst>
          </p:cNvPr>
          <p:cNvSpPr txBox="1"/>
          <p:nvPr/>
        </p:nvSpPr>
        <p:spPr>
          <a:xfrm>
            <a:off x="2356338" y="447270"/>
            <a:ext cx="9702311" cy="1754326"/>
          </a:xfrm>
          <a:prstGeom prst="rect">
            <a:avLst/>
          </a:prstGeom>
          <a:noFill/>
        </p:spPr>
        <p:txBody>
          <a:bodyPr wrap="square" rtlCol="0">
            <a:spAutoFit/>
          </a:bodyPr>
          <a:lstStyle/>
          <a:p>
            <a:pPr lvl="0" algn="r">
              <a:lnSpc>
                <a:spcPct val="90000"/>
              </a:lnSpc>
              <a:defRPr/>
            </a:pPr>
            <a:r>
              <a:rPr lang="fr-FR" sz="6000" b="1" spc="-150" dirty="0">
                <a:latin typeface="Century Gothic" panose="020B0502020202020204" pitchFamily="34" charset="0"/>
                <a:ea typeface="Noto Sans Disp SemCond SemBd" panose="020B0702040504020204" pitchFamily="34"/>
                <a:cs typeface="Noto Sans Disp SemCond SemBd" panose="020B0702040504020204" pitchFamily="34"/>
              </a:rPr>
              <a:t>Le </a:t>
            </a:r>
            <a:r>
              <a:rPr lang="fr-FR" sz="6000" b="1" spc="-150" dirty="0" err="1">
                <a:solidFill>
                  <a:srgbClr val="0070C0"/>
                </a:solidFill>
                <a:latin typeface="Century Gothic" panose="020B0502020202020204" pitchFamily="34" charset="0"/>
              </a:rPr>
              <a:t>MLOps</a:t>
            </a:r>
            <a:r>
              <a:rPr lang="fr-FR" sz="6000" b="1" spc="-150" dirty="0">
                <a:latin typeface="Century Gothic" panose="020B0502020202020204" pitchFamily="34" charset="0"/>
                <a:ea typeface="Noto Sans Disp SemCond SemBd" panose="020B0702040504020204" pitchFamily="34"/>
                <a:cs typeface="Noto Sans Disp SemCond SemBd" panose="020B0702040504020204" pitchFamily="34"/>
              </a:rPr>
              <a:t> est avant tout une aventure </a:t>
            </a:r>
            <a:r>
              <a:rPr lang="fr-FR" sz="6000" b="1" spc="-150" dirty="0">
                <a:solidFill>
                  <a:srgbClr val="FF0100"/>
                </a:solidFill>
                <a:latin typeface="Century Gothic" panose="020B0502020202020204" pitchFamily="34" charset="0"/>
              </a:rPr>
              <a:t>humaine</a:t>
            </a:r>
            <a:endParaRPr lang="fr-FR" sz="6000" b="1" spc="-150" dirty="0">
              <a:latin typeface="Century Gothic" panose="020B0502020202020204" pitchFamily="34" charset="0"/>
              <a:ea typeface="Noto Sans Disp SemCond SemBd" panose="020B0702040504020204" pitchFamily="34"/>
              <a:cs typeface="Noto Sans Disp SemCond SemBd" panose="020B0702040504020204" pitchFamily="34"/>
            </a:endParaRPr>
          </a:p>
        </p:txBody>
      </p:sp>
      <p:sp>
        <p:nvSpPr>
          <p:cNvPr id="15" name="Bande diagonale 14">
            <a:extLst>
              <a:ext uri="{FF2B5EF4-FFF2-40B4-BE49-F238E27FC236}">
                <a16:creationId xmlns:a16="http://schemas.microsoft.com/office/drawing/2014/main" id="{3ABE3782-318A-3449-ADA0-25CC72099B70}"/>
              </a:ext>
            </a:extLst>
          </p:cNvPr>
          <p:cNvSpPr/>
          <p:nvPr/>
        </p:nvSpPr>
        <p:spPr>
          <a:xfrm>
            <a:off x="0" y="0"/>
            <a:ext cx="3175000" cy="3175000"/>
          </a:xfrm>
          <a:custGeom>
            <a:avLst/>
            <a:gdLst>
              <a:gd name="connsiteX0" fmla="*/ 0 w 3175000"/>
              <a:gd name="connsiteY0" fmla="*/ 1587500 h 3175000"/>
              <a:gd name="connsiteX1" fmla="*/ 1587500 w 3175000"/>
              <a:gd name="connsiteY1" fmla="*/ 0 h 3175000"/>
              <a:gd name="connsiteX2" fmla="*/ 3175000 w 3175000"/>
              <a:gd name="connsiteY2" fmla="*/ 0 h 3175000"/>
              <a:gd name="connsiteX3" fmla="*/ 0 w 3175000"/>
              <a:gd name="connsiteY3" fmla="*/ 3175000 h 3175000"/>
              <a:gd name="connsiteX4" fmla="*/ 0 w 3175000"/>
              <a:gd name="connsiteY4" fmla="*/ 1587500 h 3175000"/>
              <a:gd name="connsiteX0" fmla="*/ 0 w 3175000"/>
              <a:gd name="connsiteY0" fmla="*/ 2374900 h 3175000"/>
              <a:gd name="connsiteX1" fmla="*/ 1587500 w 3175000"/>
              <a:gd name="connsiteY1" fmla="*/ 0 h 3175000"/>
              <a:gd name="connsiteX2" fmla="*/ 3175000 w 3175000"/>
              <a:gd name="connsiteY2" fmla="*/ 0 h 3175000"/>
              <a:gd name="connsiteX3" fmla="*/ 0 w 3175000"/>
              <a:gd name="connsiteY3" fmla="*/ 3175000 h 3175000"/>
              <a:gd name="connsiteX4" fmla="*/ 0 w 3175000"/>
              <a:gd name="connsiteY4" fmla="*/ 2374900 h 3175000"/>
              <a:gd name="connsiteX0" fmla="*/ 0 w 3175000"/>
              <a:gd name="connsiteY0" fmla="*/ 2374900 h 3175000"/>
              <a:gd name="connsiteX1" fmla="*/ 2400300 w 3175000"/>
              <a:gd name="connsiteY1" fmla="*/ 0 h 3175000"/>
              <a:gd name="connsiteX2" fmla="*/ 3175000 w 3175000"/>
              <a:gd name="connsiteY2" fmla="*/ 0 h 3175000"/>
              <a:gd name="connsiteX3" fmla="*/ 0 w 3175000"/>
              <a:gd name="connsiteY3" fmla="*/ 3175000 h 3175000"/>
              <a:gd name="connsiteX4" fmla="*/ 0 w 3175000"/>
              <a:gd name="connsiteY4" fmla="*/ 2374900 h 3175000"/>
              <a:gd name="connsiteX0" fmla="*/ 0 w 3175000"/>
              <a:gd name="connsiteY0" fmla="*/ 2374900 h 3175000"/>
              <a:gd name="connsiteX1" fmla="*/ 2336800 w 3175000"/>
              <a:gd name="connsiteY1" fmla="*/ 12700 h 3175000"/>
              <a:gd name="connsiteX2" fmla="*/ 3175000 w 3175000"/>
              <a:gd name="connsiteY2" fmla="*/ 0 h 3175000"/>
              <a:gd name="connsiteX3" fmla="*/ 0 w 3175000"/>
              <a:gd name="connsiteY3" fmla="*/ 3175000 h 3175000"/>
              <a:gd name="connsiteX4" fmla="*/ 0 w 3175000"/>
              <a:gd name="connsiteY4" fmla="*/ 2374900 h 3175000"/>
              <a:gd name="connsiteX0" fmla="*/ 0 w 3175000"/>
              <a:gd name="connsiteY0" fmla="*/ 2400300 h 3200400"/>
              <a:gd name="connsiteX1" fmla="*/ 2374900 w 3175000"/>
              <a:gd name="connsiteY1" fmla="*/ 0 h 3200400"/>
              <a:gd name="connsiteX2" fmla="*/ 3175000 w 3175000"/>
              <a:gd name="connsiteY2" fmla="*/ 25400 h 3200400"/>
              <a:gd name="connsiteX3" fmla="*/ 0 w 3175000"/>
              <a:gd name="connsiteY3" fmla="*/ 3200400 h 3200400"/>
              <a:gd name="connsiteX4" fmla="*/ 0 w 3175000"/>
              <a:gd name="connsiteY4" fmla="*/ 2400300 h 3200400"/>
              <a:gd name="connsiteX0" fmla="*/ 0 w 3175000"/>
              <a:gd name="connsiteY0" fmla="*/ 2374900 h 3175000"/>
              <a:gd name="connsiteX1" fmla="*/ 2349500 w 3175000"/>
              <a:gd name="connsiteY1" fmla="*/ 25400 h 3175000"/>
              <a:gd name="connsiteX2" fmla="*/ 3175000 w 3175000"/>
              <a:gd name="connsiteY2" fmla="*/ 0 h 3175000"/>
              <a:gd name="connsiteX3" fmla="*/ 0 w 3175000"/>
              <a:gd name="connsiteY3" fmla="*/ 3175000 h 3175000"/>
              <a:gd name="connsiteX4" fmla="*/ 0 w 3175000"/>
              <a:gd name="connsiteY4" fmla="*/ 2374900 h 3175000"/>
              <a:gd name="connsiteX0" fmla="*/ 0 w 3175000"/>
              <a:gd name="connsiteY0" fmla="*/ 2374900 h 3175000"/>
              <a:gd name="connsiteX1" fmla="*/ 2425700 w 3175000"/>
              <a:gd name="connsiteY1" fmla="*/ 0 h 3175000"/>
              <a:gd name="connsiteX2" fmla="*/ 3175000 w 3175000"/>
              <a:gd name="connsiteY2" fmla="*/ 0 h 3175000"/>
              <a:gd name="connsiteX3" fmla="*/ 0 w 3175000"/>
              <a:gd name="connsiteY3" fmla="*/ 3175000 h 3175000"/>
              <a:gd name="connsiteX4" fmla="*/ 0 w 3175000"/>
              <a:gd name="connsiteY4" fmla="*/ 2374900 h 3175000"/>
              <a:gd name="connsiteX0" fmla="*/ 0 w 3175000"/>
              <a:gd name="connsiteY0" fmla="*/ 2374900 h 3175000"/>
              <a:gd name="connsiteX1" fmla="*/ 2362200 w 3175000"/>
              <a:gd name="connsiteY1" fmla="*/ 12700 h 3175000"/>
              <a:gd name="connsiteX2" fmla="*/ 3175000 w 3175000"/>
              <a:gd name="connsiteY2" fmla="*/ 0 h 3175000"/>
              <a:gd name="connsiteX3" fmla="*/ 0 w 3175000"/>
              <a:gd name="connsiteY3" fmla="*/ 3175000 h 3175000"/>
              <a:gd name="connsiteX4" fmla="*/ 0 w 3175000"/>
              <a:gd name="connsiteY4" fmla="*/ 2374900 h 3175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5000" h="3175000">
                <a:moveTo>
                  <a:pt x="0" y="2374900"/>
                </a:moveTo>
                <a:lnTo>
                  <a:pt x="2362200" y="12700"/>
                </a:lnTo>
                <a:lnTo>
                  <a:pt x="3175000" y="0"/>
                </a:lnTo>
                <a:lnTo>
                  <a:pt x="0" y="3175000"/>
                </a:lnTo>
                <a:lnTo>
                  <a:pt x="0" y="2374900"/>
                </a:lnTo>
                <a:close/>
              </a:path>
            </a:pathLst>
          </a:cu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pic>
        <p:nvPicPr>
          <p:cNvPr id="28" name="Graphique 27">
            <a:extLst>
              <a:ext uri="{FF2B5EF4-FFF2-40B4-BE49-F238E27FC236}">
                <a16:creationId xmlns:a16="http://schemas.microsoft.com/office/drawing/2014/main" id="{F944C26F-4E09-1C4E-97BC-B9649F10194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96850" y="6088895"/>
            <a:ext cx="520700" cy="520700"/>
          </a:xfrm>
          <a:prstGeom prst="rect">
            <a:avLst/>
          </a:prstGeom>
        </p:spPr>
      </p:pic>
      <p:pic>
        <p:nvPicPr>
          <p:cNvPr id="31" name="Graphique 30">
            <a:extLst>
              <a:ext uri="{FF2B5EF4-FFF2-40B4-BE49-F238E27FC236}">
                <a16:creationId xmlns:a16="http://schemas.microsoft.com/office/drawing/2014/main" id="{1F632634-A0F5-0C42-B983-F9F3A18085F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356711" y="6082552"/>
            <a:ext cx="590543" cy="590543"/>
          </a:xfrm>
          <a:prstGeom prst="rect">
            <a:avLst/>
          </a:prstGeom>
        </p:spPr>
      </p:pic>
      <p:sp>
        <p:nvSpPr>
          <p:cNvPr id="12" name="ZoneTexte 11">
            <a:extLst>
              <a:ext uri="{FF2B5EF4-FFF2-40B4-BE49-F238E27FC236}">
                <a16:creationId xmlns:a16="http://schemas.microsoft.com/office/drawing/2014/main" id="{3946D0E1-0C45-42F3-B97E-AA0CDEFA3B09}"/>
              </a:ext>
            </a:extLst>
          </p:cNvPr>
          <p:cNvSpPr txBox="1"/>
          <p:nvPr/>
        </p:nvSpPr>
        <p:spPr>
          <a:xfrm>
            <a:off x="8817760" y="5949065"/>
            <a:ext cx="2651688" cy="461665"/>
          </a:xfrm>
          <a:prstGeom prst="rect">
            <a:avLst/>
          </a:prstGeom>
          <a:noFill/>
        </p:spPr>
        <p:txBody>
          <a:bodyPr wrap="none" rtlCol="0">
            <a:spAutoFit/>
          </a:bodyPr>
          <a:lstStyle/>
          <a:p>
            <a:r>
              <a:rPr lang="fr-FR" sz="2400" spc="-150" dirty="0">
                <a:latin typeface="Century Gothic" panose="020B0502020202020204" pitchFamily="34" charset="0"/>
              </a:rPr>
              <a:t>Guillaume</a:t>
            </a:r>
            <a:r>
              <a:rPr lang="fr-FR" sz="2400" b="1" spc="-150" dirty="0">
                <a:latin typeface="Century Gothic" panose="020B0502020202020204" pitchFamily="34" charset="0"/>
              </a:rPr>
              <a:t> Chervet</a:t>
            </a:r>
          </a:p>
        </p:txBody>
      </p:sp>
      <p:sp>
        <p:nvSpPr>
          <p:cNvPr id="3" name="Ellipse 2">
            <a:extLst>
              <a:ext uri="{FF2B5EF4-FFF2-40B4-BE49-F238E27FC236}">
                <a16:creationId xmlns:a16="http://schemas.microsoft.com/office/drawing/2014/main" id="{3EA0F143-31E2-40D0-92FC-81AFC8B736C4}"/>
              </a:ext>
            </a:extLst>
          </p:cNvPr>
          <p:cNvSpPr>
            <a:spLocks noChangeAspect="1"/>
          </p:cNvSpPr>
          <p:nvPr/>
        </p:nvSpPr>
        <p:spPr>
          <a:xfrm>
            <a:off x="9442199" y="4541632"/>
            <a:ext cx="1407126" cy="1413281"/>
          </a:xfrm>
          <a:prstGeom prst="ellipse">
            <a:avLst/>
          </a:prstGeom>
          <a:blipFill>
            <a:blip r:embed="rId7"/>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TextBox 35">
            <a:extLst>
              <a:ext uri="{FF2B5EF4-FFF2-40B4-BE49-F238E27FC236}">
                <a16:creationId xmlns:a16="http://schemas.microsoft.com/office/drawing/2014/main" id="{7D30849A-33CA-4738-835B-5B91954D8DD0}"/>
              </a:ext>
            </a:extLst>
          </p:cNvPr>
          <p:cNvSpPr txBox="1"/>
          <p:nvPr/>
        </p:nvSpPr>
        <p:spPr>
          <a:xfrm>
            <a:off x="8464600" y="6326504"/>
            <a:ext cx="3362325" cy="369332"/>
          </a:xfrm>
          <a:prstGeom prst="rect">
            <a:avLst/>
          </a:prstGeom>
          <a:noFill/>
        </p:spPr>
        <p:txBody>
          <a:bodyPr wrap="square" rtlCol="0">
            <a:spAutoFit/>
          </a:bodyPr>
          <a:lstStyle/>
          <a:p>
            <a:pPr lvl="0" algn="ctr">
              <a:defRPr/>
            </a:pPr>
            <a:r>
              <a:rPr lang="fr-FR" dirty="0" err="1"/>
              <a:t>TechLead</a:t>
            </a:r>
            <a:r>
              <a:rPr lang="fr-FR" dirty="0"/>
              <a:t> – ML </a:t>
            </a:r>
            <a:r>
              <a:rPr lang="fr-FR" dirty="0" err="1"/>
              <a:t>Engineer</a:t>
            </a:r>
            <a:endParaRPr lang="en-GB" dirty="0"/>
          </a:p>
        </p:txBody>
      </p:sp>
    </p:spTree>
    <p:extLst>
      <p:ext uri="{BB962C8B-B14F-4D97-AF65-F5344CB8AC3E}">
        <p14:creationId xmlns:p14="http://schemas.microsoft.com/office/powerpoint/2010/main" val="17384158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11269247-39C7-43CC-A25C-64739EFBCF8F}"/>
              </a:ext>
            </a:extLst>
          </p:cNvPr>
          <p:cNvSpPr/>
          <p:nvPr/>
        </p:nvSpPr>
        <p:spPr>
          <a:xfrm>
            <a:off x="4458638" y="2574036"/>
            <a:ext cx="2788920" cy="1709928"/>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600" dirty="0"/>
              <a:t>Machine Learning</a:t>
            </a:r>
          </a:p>
        </p:txBody>
      </p:sp>
      <p:cxnSp>
        <p:nvCxnSpPr>
          <p:cNvPr id="13" name="Connecteur droit avec flèche 12">
            <a:extLst>
              <a:ext uri="{FF2B5EF4-FFF2-40B4-BE49-F238E27FC236}">
                <a16:creationId xmlns:a16="http://schemas.microsoft.com/office/drawing/2014/main" id="{2861F344-635F-44E6-B245-5E616A5242EA}"/>
              </a:ext>
            </a:extLst>
          </p:cNvPr>
          <p:cNvCxnSpPr>
            <a:cxnSpLocks/>
          </p:cNvCxnSpPr>
          <p:nvPr/>
        </p:nvCxnSpPr>
        <p:spPr>
          <a:xfrm>
            <a:off x="3101560" y="3191506"/>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4" name="Connecteur droit avec flèche 13">
            <a:extLst>
              <a:ext uri="{FF2B5EF4-FFF2-40B4-BE49-F238E27FC236}">
                <a16:creationId xmlns:a16="http://schemas.microsoft.com/office/drawing/2014/main" id="{4426E773-49EA-4961-B0FB-E343C61B59CA}"/>
              </a:ext>
            </a:extLst>
          </p:cNvPr>
          <p:cNvCxnSpPr/>
          <p:nvPr/>
        </p:nvCxnSpPr>
        <p:spPr>
          <a:xfrm>
            <a:off x="3101560" y="3739791"/>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5" name="ZoneTexte 14">
            <a:extLst>
              <a:ext uri="{FF2B5EF4-FFF2-40B4-BE49-F238E27FC236}">
                <a16:creationId xmlns:a16="http://schemas.microsoft.com/office/drawing/2014/main" id="{B66B36EE-0902-4969-BEEF-F3BF3939406C}"/>
              </a:ext>
            </a:extLst>
          </p:cNvPr>
          <p:cNvSpPr txBox="1"/>
          <p:nvPr/>
        </p:nvSpPr>
        <p:spPr>
          <a:xfrm>
            <a:off x="1799468" y="2844225"/>
            <a:ext cx="1010213" cy="584775"/>
          </a:xfrm>
          <a:prstGeom prst="rect">
            <a:avLst/>
          </a:prstGeom>
          <a:noFill/>
        </p:spPr>
        <p:txBody>
          <a:bodyPr wrap="none" rtlCol="0">
            <a:spAutoFit/>
          </a:bodyPr>
          <a:lstStyle/>
          <a:p>
            <a:r>
              <a:rPr lang="fr-FR" sz="3200" dirty="0"/>
              <a:t>Data</a:t>
            </a:r>
          </a:p>
        </p:txBody>
      </p:sp>
      <p:sp>
        <p:nvSpPr>
          <p:cNvPr id="16" name="ZoneTexte 15">
            <a:extLst>
              <a:ext uri="{FF2B5EF4-FFF2-40B4-BE49-F238E27FC236}">
                <a16:creationId xmlns:a16="http://schemas.microsoft.com/office/drawing/2014/main" id="{CCCEAD5C-4E87-47E3-8625-B63CD7B66D84}"/>
              </a:ext>
            </a:extLst>
          </p:cNvPr>
          <p:cNvSpPr txBox="1"/>
          <p:nvPr/>
        </p:nvSpPr>
        <p:spPr>
          <a:xfrm>
            <a:off x="1387591" y="3360639"/>
            <a:ext cx="1626023" cy="584775"/>
          </a:xfrm>
          <a:prstGeom prst="rect">
            <a:avLst/>
          </a:prstGeom>
          <a:noFill/>
        </p:spPr>
        <p:txBody>
          <a:bodyPr wrap="none" rtlCol="0">
            <a:spAutoFit/>
          </a:bodyPr>
          <a:lstStyle/>
          <a:p>
            <a:r>
              <a:rPr lang="fr-FR" sz="3200" dirty="0" err="1"/>
              <a:t>Answers</a:t>
            </a:r>
            <a:endParaRPr lang="fr-FR" sz="3200" dirty="0"/>
          </a:p>
        </p:txBody>
      </p:sp>
      <p:cxnSp>
        <p:nvCxnSpPr>
          <p:cNvPr id="19" name="Connecteur droit avec flèche 18">
            <a:extLst>
              <a:ext uri="{FF2B5EF4-FFF2-40B4-BE49-F238E27FC236}">
                <a16:creationId xmlns:a16="http://schemas.microsoft.com/office/drawing/2014/main" id="{3CABFA62-7384-4F2E-8F13-5F689950C34E}"/>
              </a:ext>
            </a:extLst>
          </p:cNvPr>
          <p:cNvCxnSpPr/>
          <p:nvPr/>
        </p:nvCxnSpPr>
        <p:spPr>
          <a:xfrm>
            <a:off x="7247558" y="3429000"/>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20" name="ZoneTexte 19">
            <a:extLst>
              <a:ext uri="{FF2B5EF4-FFF2-40B4-BE49-F238E27FC236}">
                <a16:creationId xmlns:a16="http://schemas.microsoft.com/office/drawing/2014/main" id="{3618F0FF-194B-4D16-9A79-557BEBEF3CF8}"/>
              </a:ext>
            </a:extLst>
          </p:cNvPr>
          <p:cNvSpPr txBox="1"/>
          <p:nvPr/>
        </p:nvSpPr>
        <p:spPr>
          <a:xfrm>
            <a:off x="8841530" y="3068252"/>
            <a:ext cx="1149867" cy="584775"/>
          </a:xfrm>
          <a:prstGeom prst="rect">
            <a:avLst/>
          </a:prstGeom>
          <a:noFill/>
        </p:spPr>
        <p:txBody>
          <a:bodyPr wrap="none" rtlCol="0">
            <a:spAutoFit/>
          </a:bodyPr>
          <a:lstStyle/>
          <a:p>
            <a:r>
              <a:rPr lang="fr-FR" sz="3200" dirty="0"/>
              <a:t>Rules</a:t>
            </a:r>
          </a:p>
        </p:txBody>
      </p:sp>
      <p:pic>
        <p:nvPicPr>
          <p:cNvPr id="9" name="Espace réservé du contenu 5">
            <a:extLst>
              <a:ext uri="{FF2B5EF4-FFF2-40B4-BE49-F238E27FC236}">
                <a16:creationId xmlns:a16="http://schemas.microsoft.com/office/drawing/2014/main" id="{8E22EC1F-F9FF-40E4-A7ED-66D645611712}"/>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2907" t="-1" r="16058" b="-2621"/>
          <a:stretch/>
        </p:blipFill>
        <p:spPr>
          <a:xfrm>
            <a:off x="10213130" y="3028215"/>
            <a:ext cx="816820" cy="664848"/>
          </a:xfrm>
          <a:effectLst>
            <a:outerShdw algn="ctr" rotWithShape="0">
              <a:srgbClr val="000000"/>
            </a:outerShdw>
          </a:effectLst>
        </p:spPr>
      </p:pic>
    </p:spTree>
    <p:extLst>
      <p:ext uri="{BB962C8B-B14F-4D97-AF65-F5344CB8AC3E}">
        <p14:creationId xmlns:p14="http://schemas.microsoft.com/office/powerpoint/2010/main" val="24388173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0515FBED-51D0-4963-8165-931FDC61B411}"/>
              </a:ext>
            </a:extLst>
          </p:cNvPr>
          <p:cNvSpPr/>
          <p:nvPr/>
        </p:nvSpPr>
        <p:spPr>
          <a:xfrm>
            <a:off x="4586522" y="2748041"/>
            <a:ext cx="2788920" cy="170992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800" dirty="0"/>
              <a:t>AI model</a:t>
            </a:r>
          </a:p>
        </p:txBody>
      </p:sp>
      <p:cxnSp>
        <p:nvCxnSpPr>
          <p:cNvPr id="18" name="Connecteur droit avec flèche 17">
            <a:extLst>
              <a:ext uri="{FF2B5EF4-FFF2-40B4-BE49-F238E27FC236}">
                <a16:creationId xmlns:a16="http://schemas.microsoft.com/office/drawing/2014/main" id="{31556393-D605-4A25-9FAE-FC2164A50989}"/>
              </a:ext>
            </a:extLst>
          </p:cNvPr>
          <p:cNvCxnSpPr>
            <a:endCxn id="17" idx="1"/>
          </p:cNvCxnSpPr>
          <p:nvPr/>
        </p:nvCxnSpPr>
        <p:spPr>
          <a:xfrm>
            <a:off x="3214922" y="3603005"/>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9" name="Connecteur droit avec flèche 18">
            <a:extLst>
              <a:ext uri="{FF2B5EF4-FFF2-40B4-BE49-F238E27FC236}">
                <a16:creationId xmlns:a16="http://schemas.microsoft.com/office/drawing/2014/main" id="{70C75848-7333-480C-820F-ED0650D0CE97}"/>
              </a:ext>
            </a:extLst>
          </p:cNvPr>
          <p:cNvCxnSpPr/>
          <p:nvPr/>
        </p:nvCxnSpPr>
        <p:spPr>
          <a:xfrm>
            <a:off x="7375442" y="3603005"/>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20" name="ZoneTexte 19">
            <a:extLst>
              <a:ext uri="{FF2B5EF4-FFF2-40B4-BE49-F238E27FC236}">
                <a16:creationId xmlns:a16="http://schemas.microsoft.com/office/drawing/2014/main" id="{E30F9DE2-A24C-44D7-BCEA-83327C0E07C6}"/>
              </a:ext>
            </a:extLst>
          </p:cNvPr>
          <p:cNvSpPr txBox="1"/>
          <p:nvPr/>
        </p:nvSpPr>
        <p:spPr>
          <a:xfrm>
            <a:off x="1917447" y="3242258"/>
            <a:ext cx="1075103" cy="584775"/>
          </a:xfrm>
          <a:prstGeom prst="rect">
            <a:avLst/>
          </a:prstGeom>
          <a:noFill/>
        </p:spPr>
        <p:txBody>
          <a:bodyPr wrap="none" rtlCol="0">
            <a:spAutoFit/>
          </a:bodyPr>
          <a:lstStyle/>
          <a:p>
            <a:r>
              <a:rPr lang="fr-FR" sz="3200" dirty="0"/>
              <a:t>Input</a:t>
            </a:r>
          </a:p>
        </p:txBody>
      </p:sp>
      <p:sp>
        <p:nvSpPr>
          <p:cNvPr id="21" name="ZoneTexte 20">
            <a:extLst>
              <a:ext uri="{FF2B5EF4-FFF2-40B4-BE49-F238E27FC236}">
                <a16:creationId xmlns:a16="http://schemas.microsoft.com/office/drawing/2014/main" id="{ADBB868A-9D46-46E3-ABE0-3B4758F8B844}"/>
              </a:ext>
            </a:extLst>
          </p:cNvPr>
          <p:cNvSpPr txBox="1"/>
          <p:nvPr/>
        </p:nvSpPr>
        <p:spPr>
          <a:xfrm>
            <a:off x="8969414" y="3242257"/>
            <a:ext cx="1362874" cy="584775"/>
          </a:xfrm>
          <a:prstGeom prst="rect">
            <a:avLst/>
          </a:prstGeom>
          <a:noFill/>
        </p:spPr>
        <p:txBody>
          <a:bodyPr wrap="none" rtlCol="0">
            <a:spAutoFit/>
          </a:bodyPr>
          <a:lstStyle/>
          <a:p>
            <a:r>
              <a:rPr lang="fr-FR" sz="3200" dirty="0"/>
              <a:t>Output</a:t>
            </a:r>
          </a:p>
        </p:txBody>
      </p:sp>
      <p:pic>
        <p:nvPicPr>
          <p:cNvPr id="10" name="Espace réservé du contenu 5">
            <a:extLst>
              <a:ext uri="{FF2B5EF4-FFF2-40B4-BE49-F238E27FC236}">
                <a16:creationId xmlns:a16="http://schemas.microsoft.com/office/drawing/2014/main" id="{83C112C6-4F8C-40B8-97BD-00F15EE45CEF}"/>
              </a:ext>
            </a:extLst>
          </p:cNvPr>
          <p:cNvPicPr>
            <a:picLocks noChangeAspect="1"/>
          </p:cNvPicPr>
          <p:nvPr/>
        </p:nvPicPr>
        <p:blipFill rotWithShape="1">
          <a:blip r:embed="rId2">
            <a:extLst>
              <a:ext uri="{28A0092B-C50C-407E-A947-70E740481C1C}">
                <a14:useLocalDpi xmlns:a14="http://schemas.microsoft.com/office/drawing/2010/main" val="0"/>
              </a:ext>
            </a:extLst>
          </a:blip>
          <a:srcRect l="12907" t="-1" r="16058" b="-2621"/>
          <a:stretch/>
        </p:blipFill>
        <p:spPr>
          <a:xfrm>
            <a:off x="5834286" y="4001294"/>
            <a:ext cx="523428" cy="426043"/>
          </a:xfrm>
          <a:prstGeom prst="rect">
            <a:avLst/>
          </a:prstGeom>
          <a:effectLst>
            <a:outerShdw algn="ctr" rotWithShape="0">
              <a:srgbClr val="000000"/>
            </a:outerShdw>
          </a:effectLst>
        </p:spPr>
      </p:pic>
    </p:spTree>
    <p:extLst>
      <p:ext uri="{BB962C8B-B14F-4D97-AF65-F5344CB8AC3E}">
        <p14:creationId xmlns:p14="http://schemas.microsoft.com/office/powerpoint/2010/main" val="1755581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E2AFAEA-9E24-4D0B-BCB2-6C397E7D689E}"/>
              </a:ext>
            </a:extLst>
          </p:cNvPr>
          <p:cNvSpPr>
            <a:spLocks noGrp="1"/>
          </p:cNvSpPr>
          <p:nvPr>
            <p:ph type="title"/>
          </p:nvPr>
        </p:nvSpPr>
        <p:spPr>
          <a:xfrm>
            <a:off x="3301482" y="2134058"/>
            <a:ext cx="5589036" cy="2163163"/>
          </a:xfrm>
        </p:spPr>
        <p:txBody>
          <a:bodyPr>
            <a:normAutofit fontScale="90000"/>
          </a:bodyPr>
          <a:lstStyle/>
          <a:p>
            <a:r>
              <a:rPr lang="fr-FR" sz="17900" dirty="0" err="1">
                <a:solidFill>
                  <a:schemeClr val="accent6">
                    <a:lumMod val="60000"/>
                    <a:lumOff val="40000"/>
                  </a:schemeClr>
                </a:solidFill>
              </a:rPr>
              <a:t>Demo</a:t>
            </a:r>
            <a:endParaRPr lang="fr-FR" sz="17900" dirty="0">
              <a:solidFill>
                <a:schemeClr val="accent6">
                  <a:lumMod val="60000"/>
                  <a:lumOff val="40000"/>
                </a:schemeClr>
              </a:solidFill>
            </a:endParaRPr>
          </a:p>
        </p:txBody>
      </p:sp>
    </p:spTree>
    <p:extLst>
      <p:ext uri="{BB962C8B-B14F-4D97-AF65-F5344CB8AC3E}">
        <p14:creationId xmlns:p14="http://schemas.microsoft.com/office/powerpoint/2010/main" val="33785221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37C7BAC-A4BB-466F-B5E0-0F31DC33A2BA}"/>
              </a:ext>
            </a:extLst>
          </p:cNvPr>
          <p:cNvSpPr/>
          <p:nvPr/>
        </p:nvSpPr>
        <p:spPr>
          <a:xfrm>
            <a:off x="1035602" y="1630680"/>
            <a:ext cx="5060398" cy="419176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fr-FR" sz="4800" dirty="0"/>
              <a:t>Train a model</a:t>
            </a:r>
          </a:p>
        </p:txBody>
      </p:sp>
      <p:sp>
        <p:nvSpPr>
          <p:cNvPr id="6" name="Rectangle 5">
            <a:extLst>
              <a:ext uri="{FF2B5EF4-FFF2-40B4-BE49-F238E27FC236}">
                <a16:creationId xmlns:a16="http://schemas.microsoft.com/office/drawing/2014/main" id="{A1CCF4AC-DA94-4498-BE47-177022FF3DED}"/>
              </a:ext>
            </a:extLst>
          </p:cNvPr>
          <p:cNvSpPr/>
          <p:nvPr/>
        </p:nvSpPr>
        <p:spPr>
          <a:xfrm>
            <a:off x="1383945" y="2834640"/>
            <a:ext cx="1844758" cy="173736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fr-FR" sz="4800" dirty="0"/>
              <a:t>8 000</a:t>
            </a:r>
            <a:br>
              <a:rPr lang="fr-FR" sz="4800" dirty="0"/>
            </a:br>
            <a:r>
              <a:rPr lang="fr-FR" sz="4800" dirty="0"/>
              <a:t>train</a:t>
            </a:r>
          </a:p>
        </p:txBody>
      </p:sp>
      <p:sp>
        <p:nvSpPr>
          <p:cNvPr id="7" name="Rectangle 6">
            <a:extLst>
              <a:ext uri="{FF2B5EF4-FFF2-40B4-BE49-F238E27FC236}">
                <a16:creationId xmlns:a16="http://schemas.microsoft.com/office/drawing/2014/main" id="{90DECDDC-5D77-4E50-BCAD-9BCA32AB687A}"/>
              </a:ext>
            </a:extLst>
          </p:cNvPr>
          <p:cNvSpPr/>
          <p:nvPr/>
        </p:nvSpPr>
        <p:spPr>
          <a:xfrm>
            <a:off x="3824522" y="2834640"/>
            <a:ext cx="1844758" cy="173736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fr-FR" sz="4800" dirty="0"/>
              <a:t>2 000</a:t>
            </a:r>
            <a:br>
              <a:rPr lang="fr-FR" sz="4800" dirty="0"/>
            </a:br>
            <a:r>
              <a:rPr lang="fr-FR" sz="4800" dirty="0"/>
              <a:t>test</a:t>
            </a:r>
          </a:p>
        </p:txBody>
      </p:sp>
      <p:sp>
        <p:nvSpPr>
          <p:cNvPr id="9" name="Rectangle 8">
            <a:extLst>
              <a:ext uri="{FF2B5EF4-FFF2-40B4-BE49-F238E27FC236}">
                <a16:creationId xmlns:a16="http://schemas.microsoft.com/office/drawing/2014/main" id="{3CDEE3C6-8AA6-4A2E-926E-28CAC6FE75AF}"/>
              </a:ext>
            </a:extLst>
          </p:cNvPr>
          <p:cNvSpPr/>
          <p:nvPr/>
        </p:nvSpPr>
        <p:spPr>
          <a:xfrm>
            <a:off x="8092440" y="2834640"/>
            <a:ext cx="2911558" cy="173736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fr-FR" sz="4800" dirty="0"/>
              <a:t>2 000</a:t>
            </a:r>
            <a:br>
              <a:rPr lang="fr-FR" sz="4800" dirty="0"/>
            </a:br>
            <a:r>
              <a:rPr lang="fr-FR" sz="4800" dirty="0"/>
              <a:t>validation</a:t>
            </a:r>
          </a:p>
        </p:txBody>
      </p:sp>
      <p:sp>
        <p:nvSpPr>
          <p:cNvPr id="11" name="Titre 1">
            <a:extLst>
              <a:ext uri="{FF2B5EF4-FFF2-40B4-BE49-F238E27FC236}">
                <a16:creationId xmlns:a16="http://schemas.microsoft.com/office/drawing/2014/main" id="{7F72AA1E-01A3-4603-98F8-68ABC00C55B9}"/>
              </a:ext>
            </a:extLst>
          </p:cNvPr>
          <p:cNvSpPr>
            <a:spLocks noGrp="1"/>
          </p:cNvSpPr>
          <p:nvPr>
            <p:ph type="title"/>
          </p:nvPr>
        </p:nvSpPr>
        <p:spPr>
          <a:xfrm>
            <a:off x="838200" y="365125"/>
            <a:ext cx="10515600" cy="1325563"/>
          </a:xfrm>
        </p:spPr>
        <p:txBody>
          <a:bodyPr/>
          <a:lstStyle/>
          <a:p>
            <a:r>
              <a:rPr lang="fr-FR" dirty="0" err="1"/>
              <a:t>Dataset</a:t>
            </a:r>
            <a:r>
              <a:rPr lang="fr-FR" dirty="0"/>
              <a:t> of 12 000 files</a:t>
            </a:r>
            <a:endParaRPr lang="fr-FR" dirty="0">
              <a:solidFill>
                <a:schemeClr val="bg1">
                  <a:lumMod val="50000"/>
                </a:schemeClr>
              </a:solidFill>
            </a:endParaRPr>
          </a:p>
        </p:txBody>
      </p:sp>
      <p:pic>
        <p:nvPicPr>
          <p:cNvPr id="12" name="Espace réservé du contenu 5">
            <a:extLst>
              <a:ext uri="{FF2B5EF4-FFF2-40B4-BE49-F238E27FC236}">
                <a16:creationId xmlns:a16="http://schemas.microsoft.com/office/drawing/2014/main" id="{A33FDF19-2F5D-4F58-B63B-E6F000A4251B}"/>
              </a:ext>
            </a:extLst>
          </p:cNvPr>
          <p:cNvPicPr>
            <a:picLocks noChangeAspect="1"/>
          </p:cNvPicPr>
          <p:nvPr/>
        </p:nvPicPr>
        <p:blipFill rotWithShape="1">
          <a:blip r:embed="rId2">
            <a:extLst>
              <a:ext uri="{28A0092B-C50C-407E-A947-70E740481C1C}">
                <a14:useLocalDpi xmlns:a14="http://schemas.microsoft.com/office/drawing/2010/main" val="0"/>
              </a:ext>
            </a:extLst>
          </a:blip>
          <a:srcRect l="12907" t="-1" r="16058" b="-2621"/>
          <a:stretch/>
        </p:blipFill>
        <p:spPr>
          <a:xfrm>
            <a:off x="5407566" y="1836620"/>
            <a:ext cx="523428" cy="426043"/>
          </a:xfrm>
          <a:prstGeom prst="rect">
            <a:avLst/>
          </a:prstGeom>
          <a:effectLst>
            <a:outerShdw algn="ctr" rotWithShape="0">
              <a:srgbClr val="000000"/>
            </a:outerShdw>
          </a:effectLst>
        </p:spPr>
      </p:pic>
    </p:spTree>
    <p:extLst>
      <p:ext uri="{BB962C8B-B14F-4D97-AF65-F5344CB8AC3E}">
        <p14:creationId xmlns:p14="http://schemas.microsoft.com/office/powerpoint/2010/main" val="39225839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74C07C7-68CB-4750-B64B-FC1F1C2EB330}"/>
              </a:ext>
            </a:extLst>
          </p:cNvPr>
          <p:cNvSpPr>
            <a:spLocks noGrp="1"/>
          </p:cNvSpPr>
          <p:nvPr>
            <p:ph type="title"/>
          </p:nvPr>
        </p:nvSpPr>
        <p:spPr/>
        <p:txBody>
          <a:bodyPr/>
          <a:lstStyle/>
          <a:p>
            <a:r>
              <a:rPr lang="fr-FR" dirty="0"/>
              <a:t>Data </a:t>
            </a:r>
            <a:r>
              <a:rPr lang="fr-FR" dirty="0" err="1"/>
              <a:t>is</a:t>
            </a:r>
            <a:r>
              <a:rPr lang="fr-FR" dirty="0"/>
              <a:t> gold</a:t>
            </a:r>
            <a:endParaRPr lang="fr-FR" dirty="0">
              <a:solidFill>
                <a:schemeClr val="bg1">
                  <a:lumMod val="50000"/>
                </a:schemeClr>
              </a:solidFill>
            </a:endParaRPr>
          </a:p>
        </p:txBody>
      </p:sp>
      <p:pic>
        <p:nvPicPr>
          <p:cNvPr id="5" name="Espace réservé du contenu 4">
            <a:extLst>
              <a:ext uri="{FF2B5EF4-FFF2-40B4-BE49-F238E27FC236}">
                <a16:creationId xmlns:a16="http://schemas.microsoft.com/office/drawing/2014/main" id="{DA8CC370-0CAF-9618-358B-AA518206BA05}"/>
              </a:ext>
            </a:extLst>
          </p:cNvPr>
          <p:cNvPicPr>
            <a:picLocks noGrp="1" noChangeAspect="1"/>
          </p:cNvPicPr>
          <p:nvPr>
            <p:ph idx="1"/>
          </p:nvPr>
        </p:nvPicPr>
        <p:blipFill>
          <a:blip r:embed="rId2"/>
          <a:stretch>
            <a:fillRect/>
          </a:stretch>
        </p:blipFill>
        <p:spPr>
          <a:xfrm>
            <a:off x="2286000" y="1858169"/>
            <a:ext cx="7620000" cy="4286250"/>
          </a:xfrm>
        </p:spPr>
      </p:pic>
      <p:sp>
        <p:nvSpPr>
          <p:cNvPr id="6" name="ZoneTexte 5">
            <a:extLst>
              <a:ext uri="{FF2B5EF4-FFF2-40B4-BE49-F238E27FC236}">
                <a16:creationId xmlns:a16="http://schemas.microsoft.com/office/drawing/2014/main" id="{BDB37446-AD0B-4E93-A43C-E93B721CA58D}"/>
              </a:ext>
            </a:extLst>
          </p:cNvPr>
          <p:cNvSpPr txBox="1"/>
          <p:nvPr/>
        </p:nvSpPr>
        <p:spPr>
          <a:xfrm>
            <a:off x="3047223" y="6123543"/>
            <a:ext cx="6097554" cy="369332"/>
          </a:xfrm>
          <a:prstGeom prst="rect">
            <a:avLst/>
          </a:prstGeom>
          <a:noFill/>
        </p:spPr>
        <p:txBody>
          <a:bodyPr wrap="square">
            <a:spAutoFit/>
          </a:bodyPr>
          <a:lstStyle/>
          <a:p>
            <a:pPr algn="ctr"/>
            <a:r>
              <a:rPr lang="fr-FR" dirty="0">
                <a:solidFill>
                  <a:schemeClr val="bg1">
                    <a:lumMod val="50000"/>
                  </a:schemeClr>
                </a:solidFill>
              </a:rPr>
              <a:t>(Data </a:t>
            </a:r>
            <a:r>
              <a:rPr lang="fr-FR" dirty="0" err="1">
                <a:solidFill>
                  <a:schemeClr val="bg1">
                    <a:lumMod val="50000"/>
                  </a:schemeClr>
                </a:solidFill>
              </a:rPr>
              <a:t>centric</a:t>
            </a:r>
            <a:r>
              <a:rPr lang="fr-FR" dirty="0">
                <a:solidFill>
                  <a:schemeClr val="bg1">
                    <a:lumMod val="50000"/>
                  </a:schemeClr>
                </a:solidFill>
              </a:rPr>
              <a:t>)</a:t>
            </a:r>
            <a:endParaRPr lang="fr-FR" dirty="0"/>
          </a:p>
        </p:txBody>
      </p:sp>
    </p:spTree>
    <p:extLst>
      <p:ext uri="{BB962C8B-B14F-4D97-AF65-F5344CB8AC3E}">
        <p14:creationId xmlns:p14="http://schemas.microsoft.com/office/powerpoint/2010/main" val="4125284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267B6A5-7704-445C-BF8D-12DE667CDA16}"/>
              </a:ext>
            </a:extLst>
          </p:cNvPr>
          <p:cNvSpPr/>
          <p:nvPr/>
        </p:nvSpPr>
        <p:spPr>
          <a:xfrm>
            <a:off x="2398427" y="3240941"/>
            <a:ext cx="1930081" cy="1091133"/>
          </a:xfrm>
          <a:prstGeom prst="rect">
            <a:avLst/>
          </a:prstGeom>
          <a:solidFill>
            <a:schemeClr val="accent6">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dirty="0"/>
              <a:t>Production</a:t>
            </a:r>
            <a:br>
              <a:rPr lang="fr-FR" sz="2800" dirty="0"/>
            </a:br>
            <a:r>
              <a:rPr lang="fr-FR" sz="2800" dirty="0"/>
              <a:t>application</a:t>
            </a:r>
          </a:p>
        </p:txBody>
      </p:sp>
      <p:sp>
        <p:nvSpPr>
          <p:cNvPr id="6" name="Rectangle 5">
            <a:extLst>
              <a:ext uri="{FF2B5EF4-FFF2-40B4-BE49-F238E27FC236}">
                <a16:creationId xmlns:a16="http://schemas.microsoft.com/office/drawing/2014/main" id="{89623228-F688-4F9C-AD30-CEAF7639D72A}"/>
              </a:ext>
            </a:extLst>
          </p:cNvPr>
          <p:cNvSpPr/>
          <p:nvPr/>
        </p:nvSpPr>
        <p:spPr>
          <a:xfrm>
            <a:off x="5078796" y="5443566"/>
            <a:ext cx="2274659" cy="994074"/>
          </a:xfrm>
          <a:prstGeom prst="rect">
            <a:avLst/>
          </a:prstGeom>
          <a:solidFill>
            <a:schemeClr val="accent6">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dirty="0"/>
              <a:t>Production IA </a:t>
            </a:r>
          </a:p>
        </p:txBody>
      </p:sp>
      <p:sp>
        <p:nvSpPr>
          <p:cNvPr id="7" name="Rectangle 6">
            <a:extLst>
              <a:ext uri="{FF2B5EF4-FFF2-40B4-BE49-F238E27FC236}">
                <a16:creationId xmlns:a16="http://schemas.microsoft.com/office/drawing/2014/main" id="{93B0A310-E3D0-4F77-84B2-B1C7A98C9D1D}"/>
              </a:ext>
            </a:extLst>
          </p:cNvPr>
          <p:cNvSpPr/>
          <p:nvPr/>
        </p:nvSpPr>
        <p:spPr>
          <a:xfrm>
            <a:off x="5128249" y="1284108"/>
            <a:ext cx="1944015" cy="994074"/>
          </a:xfrm>
          <a:prstGeom prst="rect">
            <a:avLst/>
          </a:prstGeom>
          <a:solidFill>
            <a:schemeClr val="accent6">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dirty="0"/>
              <a:t>Datasets</a:t>
            </a:r>
          </a:p>
        </p:txBody>
      </p:sp>
      <p:cxnSp>
        <p:nvCxnSpPr>
          <p:cNvPr id="12" name="Connecteur droit avec flèche 11">
            <a:extLst>
              <a:ext uri="{FF2B5EF4-FFF2-40B4-BE49-F238E27FC236}">
                <a16:creationId xmlns:a16="http://schemas.microsoft.com/office/drawing/2014/main" id="{F5CC78A6-07AF-4D25-8D01-A2A3FA24C505}"/>
              </a:ext>
            </a:extLst>
          </p:cNvPr>
          <p:cNvCxnSpPr>
            <a:cxnSpLocks/>
            <a:stCxn id="33" idx="2"/>
            <a:endCxn id="6" idx="3"/>
          </p:cNvCxnSpPr>
          <p:nvPr/>
        </p:nvCxnSpPr>
        <p:spPr>
          <a:xfrm rot="5400000">
            <a:off x="7344850" y="4239361"/>
            <a:ext cx="1709848" cy="1692637"/>
          </a:xfrm>
          <a:prstGeom prst="curvedConnector2">
            <a:avLst/>
          </a:prstGeom>
          <a:ln w="38100">
            <a:solidFill>
              <a:schemeClr val="accent6">
                <a:lumMod val="7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17" name="Connecteur droit avec flèche 16">
            <a:extLst>
              <a:ext uri="{FF2B5EF4-FFF2-40B4-BE49-F238E27FC236}">
                <a16:creationId xmlns:a16="http://schemas.microsoft.com/office/drawing/2014/main" id="{6BA448ED-5860-4A52-87D7-664B9FF4296F}"/>
              </a:ext>
            </a:extLst>
          </p:cNvPr>
          <p:cNvCxnSpPr>
            <a:cxnSpLocks/>
            <a:stCxn id="6" idx="1"/>
            <a:endCxn id="5" idx="2"/>
          </p:cNvCxnSpPr>
          <p:nvPr/>
        </p:nvCxnSpPr>
        <p:spPr>
          <a:xfrm rot="10800000">
            <a:off x="3363468" y="4332075"/>
            <a:ext cx="1715328" cy="1608529"/>
          </a:xfrm>
          <a:prstGeom prst="curvedConnector2">
            <a:avLst/>
          </a:prstGeom>
          <a:ln w="38100">
            <a:solidFill>
              <a:schemeClr val="accent6">
                <a:lumMod val="7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27" name="Connecteur droit avec flèche 26">
            <a:extLst>
              <a:ext uri="{FF2B5EF4-FFF2-40B4-BE49-F238E27FC236}">
                <a16:creationId xmlns:a16="http://schemas.microsoft.com/office/drawing/2014/main" id="{18AC9058-9D26-4EB7-BE02-3B43B8AA0251}"/>
              </a:ext>
            </a:extLst>
          </p:cNvPr>
          <p:cNvCxnSpPr>
            <a:cxnSpLocks/>
            <a:stCxn id="5" idx="0"/>
            <a:endCxn id="7" idx="1"/>
          </p:cNvCxnSpPr>
          <p:nvPr/>
        </p:nvCxnSpPr>
        <p:spPr>
          <a:xfrm rot="5400000" flipH="1" flipV="1">
            <a:off x="3515960" y="1628653"/>
            <a:ext cx="1459796" cy="1764781"/>
          </a:xfrm>
          <a:prstGeom prst="curvedConnector2">
            <a:avLst/>
          </a:prstGeom>
          <a:ln w="38100">
            <a:solidFill>
              <a:schemeClr val="accent6">
                <a:lumMod val="7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B201E215-64F1-44CB-B0EC-6420A112FA64}"/>
              </a:ext>
            </a:extLst>
          </p:cNvPr>
          <p:cNvSpPr/>
          <p:nvPr/>
        </p:nvSpPr>
        <p:spPr>
          <a:xfrm>
            <a:off x="8030390" y="3342259"/>
            <a:ext cx="2031403" cy="888496"/>
          </a:xfrm>
          <a:prstGeom prst="rect">
            <a:avLst/>
          </a:prstGeom>
          <a:solidFill>
            <a:schemeClr val="accent6">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dirty="0"/>
              <a:t>Train IA</a:t>
            </a:r>
          </a:p>
        </p:txBody>
      </p:sp>
      <p:sp>
        <p:nvSpPr>
          <p:cNvPr id="32" name="ZoneTexte 31">
            <a:extLst>
              <a:ext uri="{FF2B5EF4-FFF2-40B4-BE49-F238E27FC236}">
                <a16:creationId xmlns:a16="http://schemas.microsoft.com/office/drawing/2014/main" id="{C01965CB-ABB2-4635-8C8D-C7B4F6C2F9FD}"/>
              </a:ext>
            </a:extLst>
          </p:cNvPr>
          <p:cNvSpPr txBox="1"/>
          <p:nvPr/>
        </p:nvSpPr>
        <p:spPr>
          <a:xfrm>
            <a:off x="2542808" y="5346794"/>
            <a:ext cx="1212792" cy="369332"/>
          </a:xfrm>
          <a:prstGeom prst="rect">
            <a:avLst/>
          </a:prstGeom>
          <a:noFill/>
        </p:spPr>
        <p:txBody>
          <a:bodyPr wrap="square" rtlCol="0">
            <a:spAutoFit/>
          </a:bodyPr>
          <a:lstStyle/>
          <a:p>
            <a:pPr algn="ctr"/>
            <a:r>
              <a:rPr lang="fr-FR" b="1" dirty="0">
                <a:solidFill>
                  <a:schemeClr val="bg1">
                    <a:lumMod val="50000"/>
                  </a:schemeClr>
                </a:solidFill>
              </a:rPr>
              <a:t>API call</a:t>
            </a:r>
          </a:p>
        </p:txBody>
      </p:sp>
      <p:sp>
        <p:nvSpPr>
          <p:cNvPr id="86" name="ZoneTexte 85">
            <a:extLst>
              <a:ext uri="{FF2B5EF4-FFF2-40B4-BE49-F238E27FC236}">
                <a16:creationId xmlns:a16="http://schemas.microsoft.com/office/drawing/2014/main" id="{5EE7C906-812A-4D40-B314-7CDAE6DFCCB8}"/>
              </a:ext>
            </a:extLst>
          </p:cNvPr>
          <p:cNvSpPr txBox="1"/>
          <p:nvPr/>
        </p:nvSpPr>
        <p:spPr>
          <a:xfrm>
            <a:off x="8688455" y="1976133"/>
            <a:ext cx="1212792" cy="369332"/>
          </a:xfrm>
          <a:prstGeom prst="rect">
            <a:avLst/>
          </a:prstGeom>
          <a:noFill/>
        </p:spPr>
        <p:txBody>
          <a:bodyPr wrap="square" rtlCol="0">
            <a:spAutoFit/>
          </a:bodyPr>
          <a:lstStyle/>
          <a:p>
            <a:pPr algn="ctr"/>
            <a:r>
              <a:rPr lang="fr-FR" b="1" dirty="0" err="1">
                <a:solidFill>
                  <a:schemeClr val="bg1">
                    <a:lumMod val="50000"/>
                  </a:schemeClr>
                </a:solidFill>
              </a:rPr>
              <a:t>Retrieve</a:t>
            </a:r>
            <a:endParaRPr lang="fr-FR" b="1" dirty="0">
              <a:solidFill>
                <a:schemeClr val="bg1">
                  <a:lumMod val="50000"/>
                </a:schemeClr>
              </a:solidFill>
            </a:endParaRPr>
          </a:p>
        </p:txBody>
      </p:sp>
      <p:sp>
        <p:nvSpPr>
          <p:cNvPr id="89" name="ZoneTexte 88">
            <a:extLst>
              <a:ext uri="{FF2B5EF4-FFF2-40B4-BE49-F238E27FC236}">
                <a16:creationId xmlns:a16="http://schemas.microsoft.com/office/drawing/2014/main" id="{4C47C9E3-9DE3-4F06-9ECD-60746D99B3CC}"/>
              </a:ext>
            </a:extLst>
          </p:cNvPr>
          <p:cNvSpPr txBox="1"/>
          <p:nvPr/>
        </p:nvSpPr>
        <p:spPr>
          <a:xfrm>
            <a:off x="1908899" y="1652968"/>
            <a:ext cx="2207603" cy="646331"/>
          </a:xfrm>
          <a:prstGeom prst="rect">
            <a:avLst/>
          </a:prstGeom>
          <a:noFill/>
        </p:spPr>
        <p:txBody>
          <a:bodyPr wrap="square" rtlCol="0">
            <a:spAutoFit/>
          </a:bodyPr>
          <a:lstStyle/>
          <a:p>
            <a:pPr algn="ctr"/>
            <a:r>
              <a:rPr lang="fr-FR" b="1" dirty="0">
                <a:solidFill>
                  <a:schemeClr val="bg1">
                    <a:lumMod val="50000"/>
                  </a:schemeClr>
                </a:solidFill>
              </a:rPr>
              <a:t>Feedbacks</a:t>
            </a:r>
          </a:p>
          <a:p>
            <a:pPr algn="ctr"/>
            <a:r>
              <a:rPr lang="fr-FR" b="1" dirty="0">
                <a:solidFill>
                  <a:schemeClr val="bg1">
                    <a:lumMod val="50000"/>
                  </a:schemeClr>
                </a:solidFill>
              </a:rPr>
              <a:t>File + annotations</a:t>
            </a:r>
          </a:p>
        </p:txBody>
      </p:sp>
      <p:cxnSp>
        <p:nvCxnSpPr>
          <p:cNvPr id="29" name="Connecteur droit avec flèche 26">
            <a:extLst>
              <a:ext uri="{FF2B5EF4-FFF2-40B4-BE49-F238E27FC236}">
                <a16:creationId xmlns:a16="http://schemas.microsoft.com/office/drawing/2014/main" id="{08D2FE8D-BB0E-4BE4-BC04-12317E90831C}"/>
              </a:ext>
            </a:extLst>
          </p:cNvPr>
          <p:cNvCxnSpPr>
            <a:cxnSpLocks/>
            <a:stCxn id="7" idx="3"/>
            <a:endCxn id="33" idx="0"/>
          </p:cNvCxnSpPr>
          <p:nvPr/>
        </p:nvCxnSpPr>
        <p:spPr>
          <a:xfrm>
            <a:off x="7072264" y="1781145"/>
            <a:ext cx="1973828" cy="1561114"/>
          </a:xfrm>
          <a:prstGeom prst="curvedConnector2">
            <a:avLst/>
          </a:prstGeom>
          <a:ln w="38100">
            <a:solidFill>
              <a:schemeClr val="accent6">
                <a:lumMod val="7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24" name="ZoneTexte 23">
            <a:extLst>
              <a:ext uri="{FF2B5EF4-FFF2-40B4-BE49-F238E27FC236}">
                <a16:creationId xmlns:a16="http://schemas.microsoft.com/office/drawing/2014/main" id="{4BCCE838-0F8F-4656-A564-B378E8793E04}"/>
              </a:ext>
            </a:extLst>
          </p:cNvPr>
          <p:cNvSpPr txBox="1"/>
          <p:nvPr/>
        </p:nvSpPr>
        <p:spPr>
          <a:xfrm>
            <a:off x="8567722" y="5595966"/>
            <a:ext cx="1212792" cy="369332"/>
          </a:xfrm>
          <a:prstGeom prst="rect">
            <a:avLst/>
          </a:prstGeom>
          <a:noFill/>
        </p:spPr>
        <p:txBody>
          <a:bodyPr wrap="square" rtlCol="0">
            <a:spAutoFit/>
          </a:bodyPr>
          <a:lstStyle/>
          <a:p>
            <a:pPr algn="ctr"/>
            <a:r>
              <a:rPr lang="fr-FR" b="1" dirty="0">
                <a:solidFill>
                  <a:schemeClr val="bg1">
                    <a:lumMod val="50000"/>
                  </a:schemeClr>
                </a:solidFill>
              </a:rPr>
              <a:t>Deploy</a:t>
            </a:r>
          </a:p>
        </p:txBody>
      </p:sp>
    </p:spTree>
    <p:extLst>
      <p:ext uri="{BB962C8B-B14F-4D97-AF65-F5344CB8AC3E}">
        <p14:creationId xmlns:p14="http://schemas.microsoft.com/office/powerpoint/2010/main" val="17658482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D435F7F9-5B47-4A0E-B7F5-0882275D6C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5809" y="1604865"/>
            <a:ext cx="10542325" cy="3490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48327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B742ED2-6B94-4409-AE31-60CCA5CC0729}"/>
              </a:ext>
            </a:extLst>
          </p:cNvPr>
          <p:cNvSpPr>
            <a:spLocks noGrp="1"/>
          </p:cNvSpPr>
          <p:nvPr>
            <p:ph type="title"/>
          </p:nvPr>
        </p:nvSpPr>
        <p:spPr>
          <a:xfrm>
            <a:off x="632927" y="1074252"/>
            <a:ext cx="5329335" cy="1325563"/>
          </a:xfrm>
        </p:spPr>
        <p:txBody>
          <a:bodyPr/>
          <a:lstStyle/>
          <a:p>
            <a:r>
              <a:rPr lang="fr-FR" dirty="0"/>
              <a:t>C’est quoi le graal ?</a:t>
            </a:r>
          </a:p>
        </p:txBody>
      </p:sp>
      <p:pic>
        <p:nvPicPr>
          <p:cNvPr id="4" name="Picture 2" descr="Image associÃ©e">
            <a:extLst>
              <a:ext uri="{FF2B5EF4-FFF2-40B4-BE49-F238E27FC236}">
                <a16:creationId xmlns:a16="http://schemas.microsoft.com/office/drawing/2014/main" id="{326C7BC9-9846-4BC6-B82B-ED95CB26B99E}"/>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5865334" y="940598"/>
            <a:ext cx="3333750" cy="38100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72B6DA25-E0ED-43DA-8A18-E7EACAD46D1D}"/>
              </a:ext>
            </a:extLst>
          </p:cNvPr>
          <p:cNvSpPr/>
          <p:nvPr/>
        </p:nvSpPr>
        <p:spPr>
          <a:xfrm>
            <a:off x="6251414" y="4957083"/>
            <a:ext cx="3333750" cy="923330"/>
          </a:xfrm>
          <a:prstGeom prst="rect">
            <a:avLst/>
          </a:prstGeom>
        </p:spPr>
        <p:txBody>
          <a:bodyPr wrap="square">
            <a:spAutoFit/>
          </a:bodyPr>
          <a:lstStyle/>
          <a:p>
            <a:r>
              <a:rPr lang="fr-FR" dirty="0">
                <a:hlinkClick r:id="rId3"/>
              </a:rPr>
              <a:t>https://www.maranatha.store/fr/negozio/calice-medievale</a:t>
            </a:r>
            <a:endParaRPr lang="fr-FR" dirty="0"/>
          </a:p>
          <a:p>
            <a:endParaRPr lang="fr-FR" dirty="0"/>
          </a:p>
        </p:txBody>
      </p:sp>
    </p:spTree>
    <p:extLst>
      <p:ext uri="{BB962C8B-B14F-4D97-AF65-F5344CB8AC3E}">
        <p14:creationId xmlns:p14="http://schemas.microsoft.com/office/powerpoint/2010/main" val="11071762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5F9754F-4EC6-4E4A-B38F-1DEF94C52888}"/>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898AE888-B585-4A2D-90E5-B7A5C861509E}"/>
              </a:ext>
            </a:extLst>
          </p:cNvPr>
          <p:cNvSpPr>
            <a:spLocks noGrp="1"/>
          </p:cNvSpPr>
          <p:nvPr>
            <p:ph idx="1"/>
          </p:nvPr>
        </p:nvSpPr>
        <p:spPr/>
        <p:txBody>
          <a:bodyPr>
            <a:normAutofit/>
          </a:bodyPr>
          <a:lstStyle/>
          <a:p>
            <a:pPr marL="514350" indent="-514350">
              <a:buFont typeface="+mj-lt"/>
              <a:buAutoNum type="arabicParenR"/>
            </a:pPr>
            <a:r>
              <a:rPr lang="fr-FR" sz="4000" dirty="0">
                <a:solidFill>
                  <a:schemeClr val="bg1">
                    <a:lumMod val="75000"/>
                  </a:schemeClr>
                </a:solidFill>
              </a:rPr>
              <a:t> Introduction à l’IA et au </a:t>
            </a:r>
            <a:r>
              <a:rPr lang="fr-FR" sz="4000" dirty="0" err="1">
                <a:solidFill>
                  <a:schemeClr val="bg1">
                    <a:lumMod val="75000"/>
                  </a:schemeClr>
                </a:solidFill>
              </a:rPr>
              <a:t>Deep</a:t>
            </a:r>
            <a:r>
              <a:rPr lang="fr-FR" sz="4000" dirty="0">
                <a:solidFill>
                  <a:schemeClr val="bg1">
                    <a:lumMod val="75000"/>
                  </a:schemeClr>
                </a:solidFill>
              </a:rPr>
              <a:t> Learning</a:t>
            </a:r>
          </a:p>
          <a:p>
            <a:pPr marL="514350" indent="-514350">
              <a:buFont typeface="+mj-lt"/>
              <a:buAutoNum type="arabicParenR"/>
            </a:pPr>
            <a:r>
              <a:rPr lang="fr-FR" sz="4000" dirty="0">
                <a:solidFill>
                  <a:schemeClr val="bg1">
                    <a:lumMod val="75000"/>
                  </a:schemeClr>
                </a:solidFill>
              </a:rPr>
              <a:t> </a:t>
            </a:r>
            <a:r>
              <a:rPr lang="fr-FR" sz="4000" dirty="0"/>
              <a:t>Qu’attend ton d’un projet en production ?</a:t>
            </a:r>
          </a:p>
          <a:p>
            <a:pPr marL="514350" indent="-514350">
              <a:buFont typeface="+mj-lt"/>
              <a:buAutoNum type="arabicParenR"/>
            </a:pPr>
            <a:r>
              <a:rPr lang="fr-FR" sz="4000" dirty="0">
                <a:solidFill>
                  <a:schemeClr val="bg1">
                    <a:lumMod val="75000"/>
                  </a:schemeClr>
                </a:solidFill>
              </a:rPr>
              <a:t> Recettes pour faire échouer le projet ?</a:t>
            </a:r>
          </a:p>
          <a:p>
            <a:pPr marL="514350" indent="-514350">
              <a:buFont typeface="+mj-lt"/>
              <a:buAutoNum type="arabicParenR"/>
            </a:pPr>
            <a:r>
              <a:rPr lang="fr-FR" sz="4000" dirty="0">
                <a:solidFill>
                  <a:schemeClr val="bg1">
                    <a:lumMod val="75000"/>
                  </a:schemeClr>
                </a:solidFill>
              </a:rPr>
              <a:t> Quel est le chemin pour mettre toutes les chances de succès de son côté ?</a:t>
            </a:r>
          </a:p>
          <a:p>
            <a:pPr marL="514350" indent="-514350">
              <a:buFont typeface="+mj-lt"/>
              <a:buAutoNum type="arabicParenR"/>
            </a:pPr>
            <a:endParaRPr lang="fr-FR" sz="4000" dirty="0"/>
          </a:p>
        </p:txBody>
      </p:sp>
    </p:spTree>
    <p:extLst>
      <p:ext uri="{BB962C8B-B14F-4D97-AF65-F5344CB8AC3E}">
        <p14:creationId xmlns:p14="http://schemas.microsoft.com/office/powerpoint/2010/main" val="6232797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1D586E7-787C-4E29-9BD5-FBFE7FFC86FA}"/>
              </a:ext>
            </a:extLst>
          </p:cNvPr>
          <p:cNvSpPr>
            <a:spLocks noGrp="1"/>
          </p:cNvSpPr>
          <p:nvPr>
            <p:ph type="title"/>
          </p:nvPr>
        </p:nvSpPr>
        <p:spPr/>
        <p:txBody>
          <a:bodyPr/>
          <a:lstStyle/>
          <a:p>
            <a:r>
              <a:rPr lang="fr-FR" dirty="0"/>
              <a:t>Production</a:t>
            </a:r>
          </a:p>
        </p:txBody>
      </p:sp>
      <p:sp>
        <p:nvSpPr>
          <p:cNvPr id="3" name="Espace réservé du contenu 2">
            <a:extLst>
              <a:ext uri="{FF2B5EF4-FFF2-40B4-BE49-F238E27FC236}">
                <a16:creationId xmlns:a16="http://schemas.microsoft.com/office/drawing/2014/main" id="{CC930DBF-2F45-4CDC-A17D-A6C51E1CF4E8}"/>
              </a:ext>
            </a:extLst>
          </p:cNvPr>
          <p:cNvSpPr>
            <a:spLocks noGrp="1"/>
          </p:cNvSpPr>
          <p:nvPr>
            <p:ph idx="1"/>
          </p:nvPr>
        </p:nvSpPr>
        <p:spPr/>
        <p:txBody>
          <a:bodyPr>
            <a:normAutofit/>
          </a:bodyPr>
          <a:lstStyle/>
          <a:p>
            <a:r>
              <a:rPr lang="fr-FR" dirty="0"/>
              <a:t>Besoin utilisateur</a:t>
            </a:r>
          </a:p>
          <a:p>
            <a:r>
              <a:rPr lang="fr-FR" dirty="0"/>
              <a:t>Coût</a:t>
            </a:r>
          </a:p>
          <a:p>
            <a:r>
              <a:rPr lang="fr-FR" dirty="0"/>
              <a:t>Rapidité</a:t>
            </a:r>
          </a:p>
          <a:p>
            <a:r>
              <a:rPr lang="fr-FR" dirty="0"/>
              <a:t>Qualité/Performance des algorithmes (IA ou non IA)</a:t>
            </a:r>
          </a:p>
          <a:p>
            <a:r>
              <a:rPr lang="fr-FR" dirty="0"/>
              <a:t>Maintenance</a:t>
            </a:r>
          </a:p>
          <a:p>
            <a:r>
              <a:rPr lang="fr-FR" dirty="0"/>
              <a:t>Sécurité</a:t>
            </a:r>
          </a:p>
          <a:p>
            <a:r>
              <a:rPr lang="fr-FR" dirty="0"/>
              <a:t>Relivrer rapidement en cas d’incident (dont </a:t>
            </a:r>
            <a:r>
              <a:rPr lang="fr-FR" dirty="0" err="1"/>
              <a:t>Datadrift</a:t>
            </a:r>
            <a:r>
              <a:rPr lang="fr-FR" dirty="0"/>
              <a:t>)</a:t>
            </a:r>
          </a:p>
          <a:p>
            <a:endParaRPr lang="fr-FR" dirty="0"/>
          </a:p>
          <a:p>
            <a:endParaRPr lang="fr-FR" dirty="0"/>
          </a:p>
          <a:p>
            <a:endParaRPr lang="fr-FR" dirty="0"/>
          </a:p>
        </p:txBody>
      </p:sp>
    </p:spTree>
    <p:extLst>
      <p:ext uri="{BB962C8B-B14F-4D97-AF65-F5344CB8AC3E}">
        <p14:creationId xmlns:p14="http://schemas.microsoft.com/office/powerpoint/2010/main" val="10711469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A360DA4-F4B1-47E5-A46C-A582A50FC1CD}"/>
              </a:ext>
            </a:extLst>
          </p:cNvPr>
          <p:cNvSpPr>
            <a:spLocks noGrp="1"/>
          </p:cNvSpPr>
          <p:nvPr>
            <p:ph type="title"/>
          </p:nvPr>
        </p:nvSpPr>
        <p:spPr/>
        <p:txBody>
          <a:bodyPr/>
          <a:lstStyle/>
          <a:p>
            <a:r>
              <a:rPr lang="fr-FR" dirty="0"/>
              <a:t>RAMI </a:t>
            </a:r>
            <a:r>
              <a:rPr lang="fr-FR" dirty="0" err="1"/>
              <a:t>average</a:t>
            </a:r>
            <a:endParaRPr lang="fr-FR" dirty="0"/>
          </a:p>
        </p:txBody>
      </p:sp>
      <p:graphicFrame>
        <p:nvGraphicFramePr>
          <p:cNvPr id="6" name="Tableau 6">
            <a:extLst>
              <a:ext uri="{FF2B5EF4-FFF2-40B4-BE49-F238E27FC236}">
                <a16:creationId xmlns:a16="http://schemas.microsoft.com/office/drawing/2014/main" id="{7756A3D9-51E4-468F-9749-C8ED8D153079}"/>
              </a:ext>
            </a:extLst>
          </p:cNvPr>
          <p:cNvGraphicFramePr>
            <a:graphicFrameLocks noGrp="1"/>
          </p:cNvGraphicFramePr>
          <p:nvPr>
            <p:extLst>
              <p:ext uri="{D42A27DB-BD31-4B8C-83A1-F6EECF244321}">
                <p14:modId xmlns:p14="http://schemas.microsoft.com/office/powerpoint/2010/main" val="2028757294"/>
              </p:ext>
            </p:extLst>
          </p:nvPr>
        </p:nvGraphicFramePr>
        <p:xfrm>
          <a:off x="0" y="1999118"/>
          <a:ext cx="12192000" cy="3707444"/>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2741710731"/>
                    </a:ext>
                  </a:extLst>
                </a:gridCol>
                <a:gridCol w="4064000">
                  <a:extLst>
                    <a:ext uri="{9D8B030D-6E8A-4147-A177-3AD203B41FA5}">
                      <a16:colId xmlns:a16="http://schemas.microsoft.com/office/drawing/2014/main" val="2808127777"/>
                    </a:ext>
                  </a:extLst>
                </a:gridCol>
                <a:gridCol w="4064000">
                  <a:extLst>
                    <a:ext uri="{9D8B030D-6E8A-4147-A177-3AD203B41FA5}">
                      <a16:colId xmlns:a16="http://schemas.microsoft.com/office/drawing/2014/main" val="2282373761"/>
                    </a:ext>
                  </a:extLst>
                </a:gridCol>
              </a:tblGrid>
              <a:tr h="972038">
                <a:tc>
                  <a:txBody>
                    <a:bodyPr/>
                    <a:lstStyle/>
                    <a:p>
                      <a:pPr algn="ctr"/>
                      <a:r>
                        <a:rPr lang="fr-FR" sz="4000" dirty="0"/>
                        <a:t>Train </a:t>
                      </a:r>
                      <a:r>
                        <a:rPr lang="fr-FR" sz="4000" dirty="0" err="1"/>
                        <a:t>env</a:t>
                      </a:r>
                      <a:r>
                        <a:rPr lang="fr-FR" sz="4000" dirty="0"/>
                        <a:t> on </a:t>
                      </a:r>
                      <a:r>
                        <a:rPr lang="fr-FR" sz="4000" dirty="0" err="1"/>
                        <a:t>AzureML</a:t>
                      </a:r>
                      <a:endParaRPr lang="fr-FR" sz="4000" dirty="0"/>
                    </a:p>
                  </a:txBody>
                  <a:tcPr/>
                </a:tc>
                <a:tc>
                  <a:txBody>
                    <a:bodyPr/>
                    <a:lstStyle/>
                    <a:p>
                      <a:pPr algn="ctr"/>
                      <a:r>
                        <a:rPr lang="fr-FR" sz="4000" dirty="0"/>
                        <a:t>Prod </a:t>
                      </a:r>
                      <a:r>
                        <a:rPr lang="fr-FR" sz="4000" dirty="0" err="1"/>
                        <a:t>env</a:t>
                      </a:r>
                      <a:endParaRPr lang="fr-FR" sz="4000" dirty="0"/>
                    </a:p>
                  </a:txBody>
                  <a:tcPr/>
                </a:tc>
                <a:tc>
                  <a:txBody>
                    <a:bodyPr/>
                    <a:lstStyle/>
                    <a:p>
                      <a:pPr algn="ctr"/>
                      <a:r>
                        <a:rPr lang="fr-FR" sz="4000" dirty="0"/>
                        <a:t>Default run </a:t>
                      </a:r>
                      <a:r>
                        <a:rPr lang="fr-FR" sz="4000" dirty="0" err="1"/>
                        <a:t>cost</a:t>
                      </a:r>
                      <a:endParaRPr lang="fr-FR" sz="4000" dirty="0"/>
                    </a:p>
                  </a:txBody>
                  <a:tcPr/>
                </a:tc>
                <a:extLst>
                  <a:ext uri="{0D108BD9-81ED-4DB2-BD59-A6C34878D82A}">
                    <a16:rowId xmlns:a16="http://schemas.microsoft.com/office/drawing/2014/main" val="3549692903"/>
                  </a:ext>
                </a:extLst>
              </a:tr>
              <a:tr h="239680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4000" dirty="0"/>
                        <a:t>2700 € by </a:t>
                      </a:r>
                      <a:r>
                        <a:rPr lang="fr-FR" sz="4000" dirty="0" err="1"/>
                        <a:t>month</a:t>
                      </a:r>
                      <a:endParaRPr lang="fr-FR" sz="4000" dirty="0"/>
                    </a:p>
                    <a:p>
                      <a:pPr algn="ctr"/>
                      <a:endParaRPr lang="fr-FR" sz="40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4000" dirty="0"/>
                        <a:t>6000 € by </a:t>
                      </a:r>
                      <a:r>
                        <a:rPr lang="fr-FR" sz="4000" dirty="0" err="1"/>
                        <a:t>month</a:t>
                      </a:r>
                      <a:endParaRPr lang="fr-FR" sz="4000" dirty="0"/>
                    </a:p>
                    <a:p>
                      <a:pPr algn="ctr"/>
                      <a:r>
                        <a:rPr lang="fr-FR" sz="4000" dirty="0"/>
                        <a:t>(dev, </a:t>
                      </a:r>
                      <a:r>
                        <a:rPr lang="fr-FR" sz="4000" dirty="0" err="1"/>
                        <a:t>staging</a:t>
                      </a:r>
                      <a:r>
                        <a:rPr lang="fr-FR" sz="4000" dirty="0"/>
                        <a:t>, </a:t>
                      </a:r>
                      <a:r>
                        <a:rPr lang="fr-FR" sz="4000" dirty="0" err="1"/>
                        <a:t>pre</a:t>
                      </a:r>
                      <a:r>
                        <a:rPr lang="fr-FR" sz="4000" dirty="0"/>
                        <a:t>-prod, prod)</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4000" dirty="0"/>
                        <a:t>104 400 € </a:t>
                      </a:r>
                    </a:p>
                    <a:p>
                      <a:pPr marL="0" marR="0" lvl="0" indent="0" algn="ctr" defTabSz="914400" rtl="0" eaLnBrk="1" fontAlgn="auto" latinLnBrk="0" hangingPunct="1">
                        <a:lnSpc>
                          <a:spcPct val="100000"/>
                        </a:lnSpc>
                        <a:spcBef>
                          <a:spcPts val="0"/>
                        </a:spcBef>
                        <a:spcAft>
                          <a:spcPts val="0"/>
                        </a:spcAft>
                        <a:buClrTx/>
                        <a:buSzTx/>
                        <a:buFontTx/>
                        <a:buNone/>
                        <a:tabLst/>
                        <a:defRPr/>
                      </a:pPr>
                      <a:r>
                        <a:rPr lang="fr-FR" sz="4000" dirty="0"/>
                        <a:t>by </a:t>
                      </a:r>
                      <a:r>
                        <a:rPr lang="fr-FR" sz="4000" dirty="0" err="1"/>
                        <a:t>years</a:t>
                      </a:r>
                      <a:endParaRPr lang="fr-FR" sz="4000" dirty="0"/>
                    </a:p>
                    <a:p>
                      <a:pPr algn="ctr"/>
                      <a:endParaRPr lang="fr-FR" sz="4000" dirty="0"/>
                    </a:p>
                  </a:txBody>
                  <a:tcPr/>
                </a:tc>
                <a:extLst>
                  <a:ext uri="{0D108BD9-81ED-4DB2-BD59-A6C34878D82A}">
                    <a16:rowId xmlns:a16="http://schemas.microsoft.com/office/drawing/2014/main" val="2647884465"/>
                  </a:ext>
                </a:extLst>
              </a:tr>
            </a:tbl>
          </a:graphicData>
        </a:graphic>
      </p:graphicFrame>
    </p:spTree>
    <p:extLst>
      <p:ext uri="{BB962C8B-B14F-4D97-AF65-F5344CB8AC3E}">
        <p14:creationId xmlns:p14="http://schemas.microsoft.com/office/powerpoint/2010/main" val="4253060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0" name="Picture 5">
            <a:extLst>
              <a:ext uri="{FF2B5EF4-FFF2-40B4-BE49-F238E27FC236}">
                <a16:creationId xmlns:a16="http://schemas.microsoft.com/office/drawing/2014/main" id="{465360AC-01AD-4126-9807-0968EDCF6B1E}"/>
              </a:ext>
            </a:extLst>
          </p:cNvPr>
          <p:cNvPicPr>
            <a:picLocks noChangeAspect="1"/>
          </p:cNvPicPr>
          <p:nvPr/>
        </p:nvPicPr>
        <p:blipFill>
          <a:blip r:embed="rId3"/>
          <a:stretch>
            <a:fillRect/>
          </a:stretch>
        </p:blipFill>
        <p:spPr>
          <a:xfrm>
            <a:off x="7558339" y="931094"/>
            <a:ext cx="1380564" cy="1236152"/>
          </a:xfrm>
          <a:prstGeom prst="rect">
            <a:avLst/>
          </a:prstGeom>
        </p:spPr>
      </p:pic>
      <p:pic>
        <p:nvPicPr>
          <p:cNvPr id="5" name="Picture 5">
            <a:extLst>
              <a:ext uri="{FF2B5EF4-FFF2-40B4-BE49-F238E27FC236}">
                <a16:creationId xmlns:a16="http://schemas.microsoft.com/office/drawing/2014/main" id="{B328AB8B-7A2B-4D5C-8158-8AD90E161278}"/>
              </a:ext>
            </a:extLst>
          </p:cNvPr>
          <p:cNvPicPr>
            <a:picLocks noChangeAspect="1"/>
          </p:cNvPicPr>
          <p:nvPr/>
        </p:nvPicPr>
        <p:blipFill>
          <a:blip r:embed="rId4"/>
          <a:stretch>
            <a:fillRect/>
          </a:stretch>
        </p:blipFill>
        <p:spPr>
          <a:xfrm>
            <a:off x="3947176" y="3834017"/>
            <a:ext cx="1390650" cy="199352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Picture 8">
            <a:extLst>
              <a:ext uri="{FF2B5EF4-FFF2-40B4-BE49-F238E27FC236}">
                <a16:creationId xmlns:a16="http://schemas.microsoft.com/office/drawing/2014/main" id="{9AB43DC7-70B0-428C-BA00-0747535379E2}"/>
              </a:ext>
            </a:extLst>
          </p:cNvPr>
          <p:cNvPicPr>
            <a:picLocks noGrp="1" noChangeAspect="1"/>
          </p:cNvPicPr>
          <p:nvPr>
            <p:ph idx="1"/>
          </p:nvPr>
        </p:nvPicPr>
        <p:blipFill>
          <a:blip r:embed="rId5"/>
          <a:stretch>
            <a:fillRect/>
          </a:stretch>
        </p:blipFill>
        <p:spPr>
          <a:xfrm>
            <a:off x="1660951" y="3329407"/>
            <a:ext cx="1991818" cy="280941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 name="Picture 10">
            <a:extLst>
              <a:ext uri="{FF2B5EF4-FFF2-40B4-BE49-F238E27FC236}">
                <a16:creationId xmlns:a16="http://schemas.microsoft.com/office/drawing/2014/main" id="{F13A39A2-87DB-4AC7-8225-36F52451E4BB}"/>
              </a:ext>
            </a:extLst>
          </p:cNvPr>
          <p:cNvPicPr>
            <a:picLocks noChangeAspect="1"/>
          </p:cNvPicPr>
          <p:nvPr/>
        </p:nvPicPr>
        <p:blipFill>
          <a:blip r:embed="rId6"/>
          <a:stretch>
            <a:fillRect/>
          </a:stretch>
        </p:blipFill>
        <p:spPr>
          <a:xfrm>
            <a:off x="5840956" y="4344487"/>
            <a:ext cx="1371600" cy="96003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 name="Picture 11">
            <a:extLst>
              <a:ext uri="{FF2B5EF4-FFF2-40B4-BE49-F238E27FC236}">
                <a16:creationId xmlns:a16="http://schemas.microsoft.com/office/drawing/2014/main" id="{690BA006-DE1C-42B7-85C0-57D102417DC8}"/>
              </a:ext>
            </a:extLst>
          </p:cNvPr>
          <p:cNvPicPr>
            <a:picLocks noChangeAspect="1"/>
          </p:cNvPicPr>
          <p:nvPr/>
        </p:nvPicPr>
        <p:blipFill>
          <a:blip r:embed="rId7"/>
          <a:stretch>
            <a:fillRect/>
          </a:stretch>
        </p:blipFill>
        <p:spPr>
          <a:xfrm>
            <a:off x="9627418" y="3908042"/>
            <a:ext cx="657225" cy="152400"/>
          </a:xfrm>
          <a:prstGeom prst="rect">
            <a:avLst/>
          </a:prstGeom>
        </p:spPr>
      </p:pic>
      <p:pic>
        <p:nvPicPr>
          <p:cNvPr id="12" name="Picture 12">
            <a:extLst>
              <a:ext uri="{FF2B5EF4-FFF2-40B4-BE49-F238E27FC236}">
                <a16:creationId xmlns:a16="http://schemas.microsoft.com/office/drawing/2014/main" id="{DD92FC87-14B0-4A72-90A2-BBBACE35B5F4}"/>
              </a:ext>
            </a:extLst>
          </p:cNvPr>
          <p:cNvPicPr>
            <a:picLocks noChangeAspect="1"/>
          </p:cNvPicPr>
          <p:nvPr/>
        </p:nvPicPr>
        <p:blipFill>
          <a:blip r:embed="rId8"/>
          <a:stretch>
            <a:fillRect/>
          </a:stretch>
        </p:blipFill>
        <p:spPr>
          <a:xfrm>
            <a:off x="9239824" y="3604534"/>
            <a:ext cx="1257300" cy="219075"/>
          </a:xfrm>
          <a:prstGeom prst="rect">
            <a:avLst/>
          </a:prstGeom>
        </p:spPr>
      </p:pic>
      <p:pic>
        <p:nvPicPr>
          <p:cNvPr id="13" name="Picture 13">
            <a:extLst>
              <a:ext uri="{FF2B5EF4-FFF2-40B4-BE49-F238E27FC236}">
                <a16:creationId xmlns:a16="http://schemas.microsoft.com/office/drawing/2014/main" id="{7CFF2178-E857-4C9F-A21A-459F36900606}"/>
              </a:ext>
            </a:extLst>
          </p:cNvPr>
          <p:cNvPicPr>
            <a:picLocks noChangeAspect="1"/>
          </p:cNvPicPr>
          <p:nvPr/>
        </p:nvPicPr>
        <p:blipFill>
          <a:blip r:embed="rId9"/>
          <a:stretch>
            <a:fillRect/>
          </a:stretch>
        </p:blipFill>
        <p:spPr>
          <a:xfrm>
            <a:off x="9607998" y="4198519"/>
            <a:ext cx="733425" cy="133350"/>
          </a:xfrm>
          <a:prstGeom prst="rect">
            <a:avLst/>
          </a:prstGeom>
        </p:spPr>
      </p:pic>
      <p:pic>
        <p:nvPicPr>
          <p:cNvPr id="14" name="Picture 14">
            <a:extLst>
              <a:ext uri="{FF2B5EF4-FFF2-40B4-BE49-F238E27FC236}">
                <a16:creationId xmlns:a16="http://schemas.microsoft.com/office/drawing/2014/main" id="{9FA4FA91-E05B-423B-9BC1-AC48BE9E2F0D}"/>
              </a:ext>
            </a:extLst>
          </p:cNvPr>
          <p:cNvPicPr>
            <a:picLocks noChangeAspect="1"/>
          </p:cNvPicPr>
          <p:nvPr/>
        </p:nvPicPr>
        <p:blipFill>
          <a:blip r:embed="rId10"/>
          <a:stretch>
            <a:fillRect/>
          </a:stretch>
        </p:blipFill>
        <p:spPr>
          <a:xfrm>
            <a:off x="9319052" y="4758281"/>
            <a:ext cx="1133475" cy="171450"/>
          </a:xfrm>
          <a:prstGeom prst="rect">
            <a:avLst/>
          </a:prstGeom>
        </p:spPr>
      </p:pic>
      <p:pic>
        <p:nvPicPr>
          <p:cNvPr id="15" name="Picture 15">
            <a:extLst>
              <a:ext uri="{FF2B5EF4-FFF2-40B4-BE49-F238E27FC236}">
                <a16:creationId xmlns:a16="http://schemas.microsoft.com/office/drawing/2014/main" id="{F1DDBC97-68FB-4F28-8281-C41D2FAD144B}"/>
              </a:ext>
            </a:extLst>
          </p:cNvPr>
          <p:cNvPicPr>
            <a:picLocks noChangeAspect="1"/>
          </p:cNvPicPr>
          <p:nvPr/>
        </p:nvPicPr>
        <p:blipFill>
          <a:blip r:embed="rId9"/>
          <a:stretch>
            <a:fillRect/>
          </a:stretch>
        </p:blipFill>
        <p:spPr>
          <a:xfrm>
            <a:off x="9675466" y="5316826"/>
            <a:ext cx="733425" cy="133350"/>
          </a:xfrm>
          <a:prstGeom prst="rect">
            <a:avLst/>
          </a:prstGeom>
        </p:spPr>
      </p:pic>
      <p:pic>
        <p:nvPicPr>
          <p:cNvPr id="16" name="Picture 16">
            <a:extLst>
              <a:ext uri="{FF2B5EF4-FFF2-40B4-BE49-F238E27FC236}">
                <a16:creationId xmlns:a16="http://schemas.microsoft.com/office/drawing/2014/main" id="{23B4C267-D41C-41D4-A5B3-CF3A24223DD0}"/>
              </a:ext>
            </a:extLst>
          </p:cNvPr>
          <p:cNvPicPr>
            <a:picLocks noChangeAspect="1"/>
          </p:cNvPicPr>
          <p:nvPr/>
        </p:nvPicPr>
        <p:blipFill>
          <a:blip r:embed="rId11"/>
          <a:stretch>
            <a:fillRect/>
          </a:stretch>
        </p:blipFill>
        <p:spPr>
          <a:xfrm>
            <a:off x="9009912" y="4429083"/>
            <a:ext cx="1470212" cy="139400"/>
          </a:xfrm>
          <a:prstGeom prst="rect">
            <a:avLst/>
          </a:prstGeom>
        </p:spPr>
      </p:pic>
      <p:pic>
        <p:nvPicPr>
          <p:cNvPr id="17" name="Picture 17">
            <a:extLst>
              <a:ext uri="{FF2B5EF4-FFF2-40B4-BE49-F238E27FC236}">
                <a16:creationId xmlns:a16="http://schemas.microsoft.com/office/drawing/2014/main" id="{582AB288-481E-4E31-854E-3AC0FFC7EE05}"/>
              </a:ext>
            </a:extLst>
          </p:cNvPr>
          <p:cNvPicPr>
            <a:picLocks noChangeAspect="1"/>
          </p:cNvPicPr>
          <p:nvPr/>
        </p:nvPicPr>
        <p:blipFill>
          <a:blip r:embed="rId12"/>
          <a:stretch>
            <a:fillRect/>
          </a:stretch>
        </p:blipFill>
        <p:spPr>
          <a:xfrm>
            <a:off x="9484502" y="5508679"/>
            <a:ext cx="771525" cy="171450"/>
          </a:xfrm>
          <a:prstGeom prst="rect">
            <a:avLst/>
          </a:prstGeom>
        </p:spPr>
      </p:pic>
      <p:pic>
        <p:nvPicPr>
          <p:cNvPr id="18" name="Picture 18">
            <a:extLst>
              <a:ext uri="{FF2B5EF4-FFF2-40B4-BE49-F238E27FC236}">
                <a16:creationId xmlns:a16="http://schemas.microsoft.com/office/drawing/2014/main" id="{F35D1665-6E32-48B1-A3DC-FD4734F4FE87}"/>
              </a:ext>
            </a:extLst>
          </p:cNvPr>
          <p:cNvPicPr>
            <a:picLocks noChangeAspect="1"/>
          </p:cNvPicPr>
          <p:nvPr/>
        </p:nvPicPr>
        <p:blipFill>
          <a:blip r:embed="rId13"/>
          <a:stretch>
            <a:fillRect/>
          </a:stretch>
        </p:blipFill>
        <p:spPr>
          <a:xfrm>
            <a:off x="9580626" y="5081564"/>
            <a:ext cx="561975" cy="142875"/>
          </a:xfrm>
          <a:prstGeom prst="rect">
            <a:avLst/>
          </a:prstGeom>
        </p:spPr>
      </p:pic>
      <p:pic>
        <p:nvPicPr>
          <p:cNvPr id="19" name="Picture 19">
            <a:extLst>
              <a:ext uri="{FF2B5EF4-FFF2-40B4-BE49-F238E27FC236}">
                <a16:creationId xmlns:a16="http://schemas.microsoft.com/office/drawing/2014/main" id="{BD982142-5825-419C-9187-81199C978EE9}"/>
              </a:ext>
            </a:extLst>
          </p:cNvPr>
          <p:cNvPicPr>
            <a:picLocks noChangeAspect="1"/>
          </p:cNvPicPr>
          <p:nvPr/>
        </p:nvPicPr>
        <p:blipFill>
          <a:blip r:embed="rId14"/>
          <a:stretch>
            <a:fillRect/>
          </a:stretch>
        </p:blipFill>
        <p:spPr>
          <a:xfrm>
            <a:off x="9399570" y="5841522"/>
            <a:ext cx="733425" cy="133350"/>
          </a:xfrm>
          <a:prstGeom prst="rect">
            <a:avLst/>
          </a:prstGeom>
        </p:spPr>
      </p:pic>
      <p:sp>
        <p:nvSpPr>
          <p:cNvPr id="22" name="TextBox 21">
            <a:extLst>
              <a:ext uri="{FF2B5EF4-FFF2-40B4-BE49-F238E27FC236}">
                <a16:creationId xmlns:a16="http://schemas.microsoft.com/office/drawing/2014/main" id="{D96E1BA4-B779-4AC2-93CD-1B21B8B225E2}"/>
              </a:ext>
            </a:extLst>
          </p:cNvPr>
          <p:cNvSpPr txBox="1"/>
          <p:nvPr/>
        </p:nvSpPr>
        <p:spPr>
          <a:xfrm>
            <a:off x="2596403" y="1084012"/>
            <a:ext cx="128587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a:t>Page</a:t>
            </a:r>
          </a:p>
        </p:txBody>
      </p:sp>
      <p:sp>
        <p:nvSpPr>
          <p:cNvPr id="30" name="Arrow: Right 29">
            <a:extLst>
              <a:ext uri="{FF2B5EF4-FFF2-40B4-BE49-F238E27FC236}">
                <a16:creationId xmlns:a16="http://schemas.microsoft.com/office/drawing/2014/main" id="{AD32CA55-0C1A-4E5F-9DE3-D0EFD361ED0E}"/>
              </a:ext>
            </a:extLst>
          </p:cNvPr>
          <p:cNvSpPr/>
          <p:nvPr/>
        </p:nvSpPr>
        <p:spPr>
          <a:xfrm>
            <a:off x="3538190" y="4592864"/>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a:extLst>
              <a:ext uri="{FF2B5EF4-FFF2-40B4-BE49-F238E27FC236}">
                <a16:creationId xmlns:a16="http://schemas.microsoft.com/office/drawing/2014/main" id="{AB59467D-2888-4F40-8EBD-E6F627A6D188}"/>
              </a:ext>
            </a:extLst>
          </p:cNvPr>
          <p:cNvPicPr>
            <a:picLocks noChangeAspect="1"/>
          </p:cNvPicPr>
          <p:nvPr/>
        </p:nvPicPr>
        <p:blipFill>
          <a:blip r:embed="rId15"/>
          <a:stretch>
            <a:fillRect/>
          </a:stretch>
        </p:blipFill>
        <p:spPr>
          <a:xfrm>
            <a:off x="1667436" y="130197"/>
            <a:ext cx="1990165" cy="283099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 name="Picture 3">
            <a:extLst>
              <a:ext uri="{FF2B5EF4-FFF2-40B4-BE49-F238E27FC236}">
                <a16:creationId xmlns:a16="http://schemas.microsoft.com/office/drawing/2014/main" id="{31905D87-28F4-409A-9EB9-34C6497CC511}"/>
              </a:ext>
            </a:extLst>
          </p:cNvPr>
          <p:cNvPicPr>
            <a:picLocks noChangeAspect="1"/>
          </p:cNvPicPr>
          <p:nvPr/>
        </p:nvPicPr>
        <p:blipFill>
          <a:blip r:embed="rId16"/>
          <a:stretch>
            <a:fillRect/>
          </a:stretch>
        </p:blipFill>
        <p:spPr>
          <a:xfrm>
            <a:off x="3899646" y="864868"/>
            <a:ext cx="1488143" cy="133476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 name="Picture 5">
            <a:extLst>
              <a:ext uri="{FF2B5EF4-FFF2-40B4-BE49-F238E27FC236}">
                <a16:creationId xmlns:a16="http://schemas.microsoft.com/office/drawing/2014/main" id="{9A6FEF67-DC71-4064-98E7-9F487A54FFEC}"/>
              </a:ext>
            </a:extLst>
          </p:cNvPr>
          <p:cNvPicPr>
            <a:picLocks noChangeAspect="1"/>
          </p:cNvPicPr>
          <p:nvPr/>
        </p:nvPicPr>
        <p:blipFill>
          <a:blip r:embed="rId3"/>
          <a:stretch>
            <a:fillRect/>
          </a:stretch>
        </p:blipFill>
        <p:spPr>
          <a:xfrm>
            <a:off x="5893572" y="927601"/>
            <a:ext cx="1380564" cy="1236152"/>
          </a:xfrm>
          <a:prstGeom prst="rect">
            <a:avLst/>
          </a:prstGeom>
        </p:spPr>
      </p:pic>
      <p:pic>
        <p:nvPicPr>
          <p:cNvPr id="7" name="Picture 19">
            <a:extLst>
              <a:ext uri="{FF2B5EF4-FFF2-40B4-BE49-F238E27FC236}">
                <a16:creationId xmlns:a16="http://schemas.microsoft.com/office/drawing/2014/main" id="{3B7F4F27-32F8-431F-A2DA-BBED9E845997}"/>
              </a:ext>
            </a:extLst>
          </p:cNvPr>
          <p:cNvPicPr>
            <a:picLocks noChangeAspect="1"/>
          </p:cNvPicPr>
          <p:nvPr/>
        </p:nvPicPr>
        <p:blipFill>
          <a:blip r:embed="rId17"/>
          <a:stretch>
            <a:fillRect/>
          </a:stretch>
        </p:blipFill>
        <p:spPr>
          <a:xfrm>
            <a:off x="-1" y="2330105"/>
            <a:ext cx="1550895" cy="1577789"/>
          </a:xfrm>
          <a:prstGeom prst="rect">
            <a:avLst/>
          </a:prstGeom>
        </p:spPr>
      </p:pic>
      <p:sp>
        <p:nvSpPr>
          <p:cNvPr id="28" name="Arrow: Right 27">
            <a:extLst>
              <a:ext uri="{FF2B5EF4-FFF2-40B4-BE49-F238E27FC236}">
                <a16:creationId xmlns:a16="http://schemas.microsoft.com/office/drawing/2014/main" id="{AB8EB02C-5162-41C2-B59A-F978CEA9B4D7}"/>
              </a:ext>
            </a:extLst>
          </p:cNvPr>
          <p:cNvSpPr/>
          <p:nvPr/>
        </p:nvSpPr>
        <p:spPr>
          <a:xfrm rot="-2520000">
            <a:off x="1409072" y="2297900"/>
            <a:ext cx="590550" cy="485775"/>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Arrow: Right 33">
            <a:extLst>
              <a:ext uri="{FF2B5EF4-FFF2-40B4-BE49-F238E27FC236}">
                <a16:creationId xmlns:a16="http://schemas.microsoft.com/office/drawing/2014/main" id="{B78367CC-6610-4715-A0AD-0B693C3F79DD}"/>
              </a:ext>
            </a:extLst>
          </p:cNvPr>
          <p:cNvSpPr/>
          <p:nvPr/>
        </p:nvSpPr>
        <p:spPr>
          <a:xfrm rot="2400000">
            <a:off x="1368730" y="3284017"/>
            <a:ext cx="590550" cy="485775"/>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3B10E86D-B938-41E0-9E7E-449296B6A70C}"/>
              </a:ext>
            </a:extLst>
          </p:cNvPr>
          <p:cNvSpPr txBox="1"/>
          <p:nvPr/>
        </p:nvSpPr>
        <p:spPr>
          <a:xfrm rot="-2580000">
            <a:off x="1350308" y="2348036"/>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Split</a:t>
            </a:r>
          </a:p>
        </p:txBody>
      </p:sp>
      <p:sp>
        <p:nvSpPr>
          <p:cNvPr id="31" name="Arrow: Right 30">
            <a:extLst>
              <a:ext uri="{FF2B5EF4-FFF2-40B4-BE49-F238E27FC236}">
                <a16:creationId xmlns:a16="http://schemas.microsoft.com/office/drawing/2014/main" id="{91E47E77-3002-4339-AA9A-29438925A970}"/>
              </a:ext>
            </a:extLst>
          </p:cNvPr>
          <p:cNvSpPr/>
          <p:nvPr/>
        </p:nvSpPr>
        <p:spPr>
          <a:xfrm>
            <a:off x="3482160" y="1257993"/>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Arrow: Right 37">
            <a:extLst>
              <a:ext uri="{FF2B5EF4-FFF2-40B4-BE49-F238E27FC236}">
                <a16:creationId xmlns:a16="http://schemas.microsoft.com/office/drawing/2014/main" id="{9A403B89-ACE4-4A98-957D-8FE8674F6756}"/>
              </a:ext>
            </a:extLst>
          </p:cNvPr>
          <p:cNvSpPr/>
          <p:nvPr/>
        </p:nvSpPr>
        <p:spPr>
          <a:xfrm>
            <a:off x="7098696" y="1257975"/>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Arrow: Right 38">
            <a:extLst>
              <a:ext uri="{FF2B5EF4-FFF2-40B4-BE49-F238E27FC236}">
                <a16:creationId xmlns:a16="http://schemas.microsoft.com/office/drawing/2014/main" id="{41929FE0-16E2-431E-956F-915539F08956}"/>
              </a:ext>
            </a:extLst>
          </p:cNvPr>
          <p:cNvSpPr/>
          <p:nvPr/>
        </p:nvSpPr>
        <p:spPr>
          <a:xfrm>
            <a:off x="5113735" y="4592864"/>
            <a:ext cx="830983" cy="458881"/>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Arrow: Right 35">
            <a:extLst>
              <a:ext uri="{FF2B5EF4-FFF2-40B4-BE49-F238E27FC236}">
                <a16:creationId xmlns:a16="http://schemas.microsoft.com/office/drawing/2014/main" id="{E63DA772-256B-4783-AFB8-CFE4ACBAC73E}"/>
              </a:ext>
            </a:extLst>
          </p:cNvPr>
          <p:cNvSpPr/>
          <p:nvPr/>
        </p:nvSpPr>
        <p:spPr>
          <a:xfrm>
            <a:off x="5140630" y="1240064"/>
            <a:ext cx="830983" cy="503704"/>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D12018DA-D091-4CA4-BABF-69DFB0B65C21}"/>
              </a:ext>
            </a:extLst>
          </p:cNvPr>
          <p:cNvSpPr txBox="1"/>
          <p:nvPr/>
        </p:nvSpPr>
        <p:spPr>
          <a:xfrm>
            <a:off x="3510802" y="4714718"/>
            <a:ext cx="149542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bg1"/>
                </a:solidFill>
              </a:rPr>
              <a:t>Zoning </a:t>
            </a:r>
          </a:p>
        </p:txBody>
      </p:sp>
      <p:sp>
        <p:nvSpPr>
          <p:cNvPr id="21" name="TextBox 20">
            <a:extLst>
              <a:ext uri="{FF2B5EF4-FFF2-40B4-BE49-F238E27FC236}">
                <a16:creationId xmlns:a16="http://schemas.microsoft.com/office/drawing/2014/main" id="{F7A06601-74EE-41DC-9D38-1159B314C50C}"/>
              </a:ext>
            </a:extLst>
          </p:cNvPr>
          <p:cNvSpPr txBox="1"/>
          <p:nvPr/>
        </p:nvSpPr>
        <p:spPr>
          <a:xfrm>
            <a:off x="3448049" y="1379848"/>
            <a:ext cx="149542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bg1"/>
                </a:solidFill>
              </a:rPr>
              <a:t>Zoning </a:t>
            </a:r>
          </a:p>
        </p:txBody>
      </p:sp>
      <p:sp>
        <p:nvSpPr>
          <p:cNvPr id="43" name="TextBox 42">
            <a:extLst>
              <a:ext uri="{FF2B5EF4-FFF2-40B4-BE49-F238E27FC236}">
                <a16:creationId xmlns:a16="http://schemas.microsoft.com/office/drawing/2014/main" id="{3045D61F-BDBF-440B-BED7-36507668E867}"/>
              </a:ext>
            </a:extLst>
          </p:cNvPr>
          <p:cNvSpPr txBox="1"/>
          <p:nvPr/>
        </p:nvSpPr>
        <p:spPr>
          <a:xfrm>
            <a:off x="5058896" y="4696788"/>
            <a:ext cx="1102659" cy="2551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Homography</a:t>
            </a:r>
          </a:p>
        </p:txBody>
      </p:sp>
      <p:pic>
        <p:nvPicPr>
          <p:cNvPr id="47" name="Picture 10">
            <a:extLst>
              <a:ext uri="{FF2B5EF4-FFF2-40B4-BE49-F238E27FC236}">
                <a16:creationId xmlns:a16="http://schemas.microsoft.com/office/drawing/2014/main" id="{7482DCD2-1001-4E41-9F5F-098B4C2E65E8}"/>
              </a:ext>
            </a:extLst>
          </p:cNvPr>
          <p:cNvPicPr>
            <a:picLocks noChangeAspect="1"/>
          </p:cNvPicPr>
          <p:nvPr/>
        </p:nvPicPr>
        <p:blipFill>
          <a:blip r:embed="rId6"/>
          <a:stretch>
            <a:fillRect/>
          </a:stretch>
        </p:blipFill>
        <p:spPr>
          <a:xfrm>
            <a:off x="7427708" y="4335522"/>
            <a:ext cx="1371600" cy="96003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1" name="Arrow: Right 40">
            <a:extLst>
              <a:ext uri="{FF2B5EF4-FFF2-40B4-BE49-F238E27FC236}">
                <a16:creationId xmlns:a16="http://schemas.microsoft.com/office/drawing/2014/main" id="{25AE7360-02AD-4AA1-A1AF-B2B408DAD9D9}"/>
              </a:ext>
            </a:extLst>
          </p:cNvPr>
          <p:cNvSpPr/>
          <p:nvPr/>
        </p:nvSpPr>
        <p:spPr>
          <a:xfrm>
            <a:off x="7027700" y="4597042"/>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Arrow: Right 45">
            <a:extLst>
              <a:ext uri="{FF2B5EF4-FFF2-40B4-BE49-F238E27FC236}">
                <a16:creationId xmlns:a16="http://schemas.microsoft.com/office/drawing/2014/main" id="{F03AFA7A-8724-4E27-9F6B-C800D689F662}"/>
              </a:ext>
            </a:extLst>
          </p:cNvPr>
          <p:cNvSpPr/>
          <p:nvPr/>
        </p:nvSpPr>
        <p:spPr>
          <a:xfrm>
            <a:off x="8587558" y="4570148"/>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5BE86791-606D-4E90-9889-D0ACB27CCE10}"/>
              </a:ext>
            </a:extLst>
          </p:cNvPr>
          <p:cNvSpPr/>
          <p:nvPr/>
        </p:nvSpPr>
        <p:spPr>
          <a:xfrm>
            <a:off x="7758952" y="4440991"/>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0A73D572-370E-4AB6-A106-6A2E6B5D5CE6}"/>
              </a:ext>
            </a:extLst>
          </p:cNvPr>
          <p:cNvSpPr/>
          <p:nvPr/>
        </p:nvSpPr>
        <p:spPr>
          <a:xfrm>
            <a:off x="7758952" y="4593391"/>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0782A284-4064-460E-9FC6-11A3CF1E008A}"/>
              </a:ext>
            </a:extLst>
          </p:cNvPr>
          <p:cNvSpPr/>
          <p:nvPr/>
        </p:nvSpPr>
        <p:spPr>
          <a:xfrm>
            <a:off x="7758951" y="4745790"/>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E47DE73E-D19A-4144-9A52-6FCD9A9FB26F}"/>
              </a:ext>
            </a:extLst>
          </p:cNvPr>
          <p:cNvSpPr/>
          <p:nvPr/>
        </p:nvSpPr>
        <p:spPr>
          <a:xfrm>
            <a:off x="7758951" y="4898190"/>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26368013-0577-4B21-B6FD-4E1F1B6BB926}"/>
              </a:ext>
            </a:extLst>
          </p:cNvPr>
          <p:cNvSpPr/>
          <p:nvPr/>
        </p:nvSpPr>
        <p:spPr>
          <a:xfrm>
            <a:off x="7463116" y="5077485"/>
            <a:ext cx="1308846" cy="170329"/>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a:extLst>
              <a:ext uri="{FF2B5EF4-FFF2-40B4-BE49-F238E27FC236}">
                <a16:creationId xmlns:a16="http://schemas.microsoft.com/office/drawing/2014/main" id="{51169252-75F3-4951-AA8D-6A6402B8D826}"/>
              </a:ext>
            </a:extLst>
          </p:cNvPr>
          <p:cNvSpPr txBox="1"/>
          <p:nvPr/>
        </p:nvSpPr>
        <p:spPr>
          <a:xfrm>
            <a:off x="7081954" y="1370865"/>
            <a:ext cx="113795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sp>
        <p:nvSpPr>
          <p:cNvPr id="53" name="TextBox 52">
            <a:extLst>
              <a:ext uri="{FF2B5EF4-FFF2-40B4-BE49-F238E27FC236}">
                <a16:creationId xmlns:a16="http://schemas.microsoft.com/office/drawing/2014/main" id="{BD6A6E49-DFF6-4939-B344-0F5799A8931F}"/>
              </a:ext>
            </a:extLst>
          </p:cNvPr>
          <p:cNvSpPr txBox="1"/>
          <p:nvPr/>
        </p:nvSpPr>
        <p:spPr>
          <a:xfrm>
            <a:off x="7019922" y="4709933"/>
            <a:ext cx="895911"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sp>
        <p:nvSpPr>
          <p:cNvPr id="25" name="TextBox 24">
            <a:extLst>
              <a:ext uri="{FF2B5EF4-FFF2-40B4-BE49-F238E27FC236}">
                <a16:creationId xmlns:a16="http://schemas.microsoft.com/office/drawing/2014/main" id="{053E40F4-3AC6-4E3F-A8B8-63261B008409}"/>
              </a:ext>
            </a:extLst>
          </p:cNvPr>
          <p:cNvSpPr txBox="1"/>
          <p:nvPr/>
        </p:nvSpPr>
        <p:spPr>
          <a:xfrm>
            <a:off x="8631331" y="4693683"/>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OCR</a:t>
            </a:r>
          </a:p>
        </p:txBody>
      </p:sp>
      <p:sp>
        <p:nvSpPr>
          <p:cNvPr id="23" name="TextBox 22">
            <a:extLst>
              <a:ext uri="{FF2B5EF4-FFF2-40B4-BE49-F238E27FC236}">
                <a16:creationId xmlns:a16="http://schemas.microsoft.com/office/drawing/2014/main" id="{A4FE806C-6168-4724-B979-45E8B03B5933}"/>
              </a:ext>
            </a:extLst>
          </p:cNvPr>
          <p:cNvSpPr txBox="1"/>
          <p:nvPr/>
        </p:nvSpPr>
        <p:spPr>
          <a:xfrm>
            <a:off x="5094755" y="1379848"/>
            <a:ext cx="1255059"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Homography</a:t>
            </a:r>
          </a:p>
        </p:txBody>
      </p:sp>
      <p:pic>
        <p:nvPicPr>
          <p:cNvPr id="54" name="Picture 6">
            <a:extLst>
              <a:ext uri="{FF2B5EF4-FFF2-40B4-BE49-F238E27FC236}">
                <a16:creationId xmlns:a16="http://schemas.microsoft.com/office/drawing/2014/main" id="{D3734E4B-0659-46CC-BBBF-7530F014FC09}"/>
              </a:ext>
            </a:extLst>
          </p:cNvPr>
          <p:cNvPicPr>
            <a:picLocks noChangeAspect="1"/>
          </p:cNvPicPr>
          <p:nvPr/>
        </p:nvPicPr>
        <p:blipFill>
          <a:blip r:embed="rId18"/>
          <a:stretch>
            <a:fillRect/>
          </a:stretch>
        </p:blipFill>
        <p:spPr>
          <a:xfrm>
            <a:off x="9326513" y="1111002"/>
            <a:ext cx="878541" cy="795618"/>
          </a:xfrm>
          <a:prstGeom prst="rect">
            <a:avLst/>
          </a:prstGeom>
        </p:spPr>
      </p:pic>
      <p:sp>
        <p:nvSpPr>
          <p:cNvPr id="55" name="Arrow: Right 54">
            <a:extLst>
              <a:ext uri="{FF2B5EF4-FFF2-40B4-BE49-F238E27FC236}">
                <a16:creationId xmlns:a16="http://schemas.microsoft.com/office/drawing/2014/main" id="{D5819918-CF5E-4180-9615-C593FF768ABF}"/>
              </a:ext>
            </a:extLst>
          </p:cNvPr>
          <p:cNvSpPr/>
          <p:nvPr/>
        </p:nvSpPr>
        <p:spPr>
          <a:xfrm>
            <a:off x="8850755" y="1265932"/>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extBox 55">
            <a:extLst>
              <a:ext uri="{FF2B5EF4-FFF2-40B4-BE49-F238E27FC236}">
                <a16:creationId xmlns:a16="http://schemas.microsoft.com/office/drawing/2014/main" id="{DAA8D2C4-002F-4A2B-AD78-81A1AEDAB6C0}"/>
              </a:ext>
            </a:extLst>
          </p:cNvPr>
          <p:cNvSpPr txBox="1"/>
          <p:nvPr/>
        </p:nvSpPr>
        <p:spPr>
          <a:xfrm>
            <a:off x="8851942" y="1387786"/>
            <a:ext cx="56421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sp>
        <p:nvSpPr>
          <p:cNvPr id="57" name="Rectangle 56">
            <a:extLst>
              <a:ext uri="{FF2B5EF4-FFF2-40B4-BE49-F238E27FC236}">
                <a16:creationId xmlns:a16="http://schemas.microsoft.com/office/drawing/2014/main" id="{8ABD1DC2-D311-44B5-BC7A-F89EA94FCFC6}"/>
              </a:ext>
            </a:extLst>
          </p:cNvPr>
          <p:cNvSpPr/>
          <p:nvPr/>
        </p:nvSpPr>
        <p:spPr>
          <a:xfrm>
            <a:off x="9510289" y="1145739"/>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C11E651C-6D75-43FF-8BF5-8D0B29F7D565}"/>
              </a:ext>
            </a:extLst>
          </p:cNvPr>
          <p:cNvSpPr/>
          <p:nvPr/>
        </p:nvSpPr>
        <p:spPr>
          <a:xfrm>
            <a:off x="9510289" y="1235386"/>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88CD44D3-44E4-446B-98E7-BE8F4DA59B70}"/>
              </a:ext>
            </a:extLst>
          </p:cNvPr>
          <p:cNvSpPr/>
          <p:nvPr/>
        </p:nvSpPr>
        <p:spPr>
          <a:xfrm>
            <a:off x="9510288" y="1333997"/>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DD4F2A9B-A971-46E0-8403-84E4A9E1BB55}"/>
              </a:ext>
            </a:extLst>
          </p:cNvPr>
          <p:cNvSpPr/>
          <p:nvPr/>
        </p:nvSpPr>
        <p:spPr>
          <a:xfrm>
            <a:off x="9510289" y="1423645"/>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F90F97B8-A082-45AF-9FB3-0B35A0B45AC2}"/>
              </a:ext>
            </a:extLst>
          </p:cNvPr>
          <p:cNvSpPr/>
          <p:nvPr/>
        </p:nvSpPr>
        <p:spPr>
          <a:xfrm>
            <a:off x="9510289" y="1513292"/>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413A552E-EE0E-4988-8C70-689813E23692}"/>
              </a:ext>
            </a:extLst>
          </p:cNvPr>
          <p:cNvSpPr/>
          <p:nvPr/>
        </p:nvSpPr>
        <p:spPr>
          <a:xfrm>
            <a:off x="9510289" y="1611903"/>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374ABF0D-0A0C-4F0C-990D-7A2883DCFD7F}"/>
              </a:ext>
            </a:extLst>
          </p:cNvPr>
          <p:cNvSpPr/>
          <p:nvPr/>
        </p:nvSpPr>
        <p:spPr>
          <a:xfrm>
            <a:off x="9510288" y="1701550"/>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51592CE1-4F13-4547-B701-0E1E57F749DD}"/>
              </a:ext>
            </a:extLst>
          </p:cNvPr>
          <p:cNvSpPr/>
          <p:nvPr/>
        </p:nvSpPr>
        <p:spPr>
          <a:xfrm>
            <a:off x="9850948" y="1145739"/>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9F5F2ED8-F4DE-49B5-B9EE-F272EE1A9F1A}"/>
              </a:ext>
            </a:extLst>
          </p:cNvPr>
          <p:cNvSpPr/>
          <p:nvPr/>
        </p:nvSpPr>
        <p:spPr>
          <a:xfrm>
            <a:off x="9850947" y="1244350"/>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60A2C1E5-1AE1-42D8-9782-6B27BF8010A8}"/>
              </a:ext>
            </a:extLst>
          </p:cNvPr>
          <p:cNvSpPr/>
          <p:nvPr/>
        </p:nvSpPr>
        <p:spPr>
          <a:xfrm>
            <a:off x="9850948" y="1325033"/>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2A92D734-85B6-4D08-A870-559529C11E3F}"/>
              </a:ext>
            </a:extLst>
          </p:cNvPr>
          <p:cNvSpPr/>
          <p:nvPr/>
        </p:nvSpPr>
        <p:spPr>
          <a:xfrm>
            <a:off x="9850947" y="1423644"/>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581ADBA6-F851-4F46-B854-603DF4B13698}"/>
              </a:ext>
            </a:extLst>
          </p:cNvPr>
          <p:cNvSpPr/>
          <p:nvPr/>
        </p:nvSpPr>
        <p:spPr>
          <a:xfrm>
            <a:off x="9850948" y="1504327"/>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5E0C0CD4-1600-4E9C-B4EE-B1E9956A963B}"/>
              </a:ext>
            </a:extLst>
          </p:cNvPr>
          <p:cNvSpPr/>
          <p:nvPr/>
        </p:nvSpPr>
        <p:spPr>
          <a:xfrm>
            <a:off x="9850947" y="1602938"/>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F25BA22E-B152-4E17-BCCF-686B04AA6F97}"/>
              </a:ext>
            </a:extLst>
          </p:cNvPr>
          <p:cNvSpPr/>
          <p:nvPr/>
        </p:nvSpPr>
        <p:spPr>
          <a:xfrm>
            <a:off x="9850947" y="1692585"/>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 name="Picture 6">
            <a:extLst>
              <a:ext uri="{FF2B5EF4-FFF2-40B4-BE49-F238E27FC236}">
                <a16:creationId xmlns:a16="http://schemas.microsoft.com/office/drawing/2014/main" id="{B49438F2-C0EA-4F3E-A0F4-96BE99B98EA8}"/>
              </a:ext>
            </a:extLst>
          </p:cNvPr>
          <p:cNvPicPr>
            <a:picLocks noChangeAspect="1"/>
          </p:cNvPicPr>
          <p:nvPr/>
        </p:nvPicPr>
        <p:blipFill rotWithShape="1">
          <a:blip r:embed="rId18"/>
          <a:srcRect l="28571" t="7865" r="22449" b="83146"/>
          <a:stretch/>
        </p:blipFill>
        <p:spPr>
          <a:xfrm>
            <a:off x="10566754" y="1211368"/>
            <a:ext cx="430306" cy="71523"/>
          </a:xfrm>
          <a:prstGeom prst="rect">
            <a:avLst/>
          </a:prstGeom>
        </p:spPr>
      </p:pic>
      <p:pic>
        <p:nvPicPr>
          <p:cNvPr id="72" name="Picture 6">
            <a:extLst>
              <a:ext uri="{FF2B5EF4-FFF2-40B4-BE49-F238E27FC236}">
                <a16:creationId xmlns:a16="http://schemas.microsoft.com/office/drawing/2014/main" id="{E2540B05-1D8D-4307-82B4-A2FAEE51E8A6}"/>
              </a:ext>
            </a:extLst>
          </p:cNvPr>
          <p:cNvPicPr>
            <a:picLocks noChangeAspect="1"/>
          </p:cNvPicPr>
          <p:nvPr/>
        </p:nvPicPr>
        <p:blipFill rotWithShape="1">
          <a:blip r:embed="rId18"/>
          <a:srcRect l="28571" t="7865" r="22449" b="83146"/>
          <a:stretch/>
        </p:blipFill>
        <p:spPr>
          <a:xfrm>
            <a:off x="10647436" y="1318945"/>
            <a:ext cx="430306" cy="71523"/>
          </a:xfrm>
          <a:prstGeom prst="rect">
            <a:avLst/>
          </a:prstGeom>
        </p:spPr>
      </p:pic>
      <p:pic>
        <p:nvPicPr>
          <p:cNvPr id="73" name="Picture 6">
            <a:extLst>
              <a:ext uri="{FF2B5EF4-FFF2-40B4-BE49-F238E27FC236}">
                <a16:creationId xmlns:a16="http://schemas.microsoft.com/office/drawing/2014/main" id="{FA8EF3AD-BA1B-4D6F-B3D7-9B58E2BA022D}"/>
              </a:ext>
            </a:extLst>
          </p:cNvPr>
          <p:cNvPicPr>
            <a:picLocks noChangeAspect="1"/>
          </p:cNvPicPr>
          <p:nvPr/>
        </p:nvPicPr>
        <p:blipFill rotWithShape="1">
          <a:blip r:embed="rId18"/>
          <a:srcRect l="28571" t="7865" r="22449" b="83146"/>
          <a:stretch/>
        </p:blipFill>
        <p:spPr>
          <a:xfrm>
            <a:off x="10566753" y="1444450"/>
            <a:ext cx="430306" cy="71523"/>
          </a:xfrm>
          <a:prstGeom prst="rect">
            <a:avLst/>
          </a:prstGeom>
        </p:spPr>
      </p:pic>
      <p:pic>
        <p:nvPicPr>
          <p:cNvPr id="74" name="Picture 6">
            <a:extLst>
              <a:ext uri="{FF2B5EF4-FFF2-40B4-BE49-F238E27FC236}">
                <a16:creationId xmlns:a16="http://schemas.microsoft.com/office/drawing/2014/main" id="{F15A1D32-7F2F-4420-AAB1-737013AB1A25}"/>
              </a:ext>
            </a:extLst>
          </p:cNvPr>
          <p:cNvPicPr>
            <a:picLocks noChangeAspect="1"/>
          </p:cNvPicPr>
          <p:nvPr/>
        </p:nvPicPr>
        <p:blipFill rotWithShape="1">
          <a:blip r:embed="rId18"/>
          <a:srcRect l="28571" t="7865" r="22449" b="83146"/>
          <a:stretch/>
        </p:blipFill>
        <p:spPr>
          <a:xfrm>
            <a:off x="10620541" y="1614779"/>
            <a:ext cx="430306" cy="71523"/>
          </a:xfrm>
          <a:prstGeom prst="rect">
            <a:avLst/>
          </a:prstGeom>
        </p:spPr>
      </p:pic>
      <p:pic>
        <p:nvPicPr>
          <p:cNvPr id="75" name="Picture 6">
            <a:extLst>
              <a:ext uri="{FF2B5EF4-FFF2-40B4-BE49-F238E27FC236}">
                <a16:creationId xmlns:a16="http://schemas.microsoft.com/office/drawing/2014/main" id="{E75EA813-68A6-476B-885D-14F98C7B8E4E}"/>
              </a:ext>
            </a:extLst>
          </p:cNvPr>
          <p:cNvPicPr>
            <a:picLocks noChangeAspect="1"/>
          </p:cNvPicPr>
          <p:nvPr/>
        </p:nvPicPr>
        <p:blipFill rotWithShape="1">
          <a:blip r:embed="rId18"/>
          <a:srcRect l="28571" t="7865" r="22449" b="83146"/>
          <a:stretch/>
        </p:blipFill>
        <p:spPr>
          <a:xfrm>
            <a:off x="10620542" y="1740286"/>
            <a:ext cx="430306" cy="71523"/>
          </a:xfrm>
          <a:prstGeom prst="rect">
            <a:avLst/>
          </a:prstGeom>
        </p:spPr>
      </p:pic>
      <p:pic>
        <p:nvPicPr>
          <p:cNvPr id="76" name="Picture 6">
            <a:extLst>
              <a:ext uri="{FF2B5EF4-FFF2-40B4-BE49-F238E27FC236}">
                <a16:creationId xmlns:a16="http://schemas.microsoft.com/office/drawing/2014/main" id="{A2CCE513-BAFD-41FC-8B3D-F424B6D81190}"/>
              </a:ext>
            </a:extLst>
          </p:cNvPr>
          <p:cNvPicPr>
            <a:picLocks noChangeAspect="1"/>
          </p:cNvPicPr>
          <p:nvPr/>
        </p:nvPicPr>
        <p:blipFill rotWithShape="1">
          <a:blip r:embed="rId18"/>
          <a:srcRect l="28571" t="7865" r="22449" b="83146"/>
          <a:stretch/>
        </p:blipFill>
        <p:spPr>
          <a:xfrm>
            <a:off x="10548824" y="1892685"/>
            <a:ext cx="430306" cy="71523"/>
          </a:xfrm>
          <a:prstGeom prst="rect">
            <a:avLst/>
          </a:prstGeom>
        </p:spPr>
      </p:pic>
      <p:sp>
        <p:nvSpPr>
          <p:cNvPr id="77" name="Arrow: Right 76">
            <a:extLst>
              <a:ext uri="{FF2B5EF4-FFF2-40B4-BE49-F238E27FC236}">
                <a16:creationId xmlns:a16="http://schemas.microsoft.com/office/drawing/2014/main" id="{BAF3C916-8B9E-4DD2-874E-5E4BACCEC769}"/>
              </a:ext>
            </a:extLst>
          </p:cNvPr>
          <p:cNvSpPr/>
          <p:nvPr/>
        </p:nvSpPr>
        <p:spPr>
          <a:xfrm>
            <a:off x="10025998" y="1274896"/>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TextBox 77">
            <a:extLst>
              <a:ext uri="{FF2B5EF4-FFF2-40B4-BE49-F238E27FC236}">
                <a16:creationId xmlns:a16="http://schemas.microsoft.com/office/drawing/2014/main" id="{9C886352-BDE3-48AD-80C3-2899CF691C13}"/>
              </a:ext>
            </a:extLst>
          </p:cNvPr>
          <p:cNvSpPr txBox="1"/>
          <p:nvPr/>
        </p:nvSpPr>
        <p:spPr>
          <a:xfrm>
            <a:off x="10000291" y="1387786"/>
            <a:ext cx="56421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OCR</a:t>
            </a:r>
            <a:endParaRPr lang="en-US"/>
          </a:p>
        </p:txBody>
      </p:sp>
      <p:pic>
        <p:nvPicPr>
          <p:cNvPr id="79" name="Picture 6">
            <a:extLst>
              <a:ext uri="{FF2B5EF4-FFF2-40B4-BE49-F238E27FC236}">
                <a16:creationId xmlns:a16="http://schemas.microsoft.com/office/drawing/2014/main" id="{DAD1C261-247B-477A-8B9A-BB70ABAA24D2}"/>
              </a:ext>
            </a:extLst>
          </p:cNvPr>
          <p:cNvPicPr>
            <a:picLocks noChangeAspect="1"/>
          </p:cNvPicPr>
          <p:nvPr/>
        </p:nvPicPr>
        <p:blipFill rotWithShape="1">
          <a:blip r:embed="rId18"/>
          <a:srcRect l="28571" t="7865" r="22449" b="83146"/>
          <a:stretch/>
        </p:blipFill>
        <p:spPr>
          <a:xfrm>
            <a:off x="10692259" y="2036120"/>
            <a:ext cx="430306" cy="71523"/>
          </a:xfrm>
          <a:prstGeom prst="rect">
            <a:avLst/>
          </a:prstGeom>
        </p:spPr>
      </p:pic>
      <p:pic>
        <p:nvPicPr>
          <p:cNvPr id="80" name="Picture 6">
            <a:extLst>
              <a:ext uri="{FF2B5EF4-FFF2-40B4-BE49-F238E27FC236}">
                <a16:creationId xmlns:a16="http://schemas.microsoft.com/office/drawing/2014/main" id="{0CC3869E-0DE3-4468-B249-2C6B1EF48180}"/>
              </a:ext>
            </a:extLst>
          </p:cNvPr>
          <p:cNvPicPr>
            <a:picLocks noChangeAspect="1"/>
          </p:cNvPicPr>
          <p:nvPr/>
        </p:nvPicPr>
        <p:blipFill rotWithShape="1">
          <a:blip r:embed="rId18"/>
          <a:srcRect l="28571" t="7865" r="22449" b="83146"/>
          <a:stretch/>
        </p:blipFill>
        <p:spPr>
          <a:xfrm>
            <a:off x="10495035" y="1076896"/>
            <a:ext cx="430306" cy="71523"/>
          </a:xfrm>
          <a:prstGeom prst="rect">
            <a:avLst/>
          </a:prstGeom>
        </p:spPr>
      </p:pic>
      <p:sp>
        <p:nvSpPr>
          <p:cNvPr id="81" name="TextBox 80">
            <a:extLst>
              <a:ext uri="{FF2B5EF4-FFF2-40B4-BE49-F238E27FC236}">
                <a16:creationId xmlns:a16="http://schemas.microsoft.com/office/drawing/2014/main" id="{79616E8F-CC8F-4AF9-A050-C1B4B08ECA31}"/>
              </a:ext>
            </a:extLst>
          </p:cNvPr>
          <p:cNvSpPr txBox="1"/>
          <p:nvPr/>
        </p:nvSpPr>
        <p:spPr>
          <a:xfrm rot="2280000">
            <a:off x="1332378" y="3495517"/>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Split</a:t>
            </a:r>
          </a:p>
        </p:txBody>
      </p:sp>
      <p:pic>
        <p:nvPicPr>
          <p:cNvPr id="84" name="Picture 6">
            <a:extLst>
              <a:ext uri="{FF2B5EF4-FFF2-40B4-BE49-F238E27FC236}">
                <a16:creationId xmlns:a16="http://schemas.microsoft.com/office/drawing/2014/main" id="{F2D4449B-638C-4D35-B634-2D62A98500B3}"/>
              </a:ext>
            </a:extLst>
          </p:cNvPr>
          <p:cNvPicPr>
            <a:picLocks noChangeAspect="1"/>
          </p:cNvPicPr>
          <p:nvPr/>
        </p:nvPicPr>
        <p:blipFill rotWithShape="1">
          <a:blip r:embed="rId18"/>
          <a:srcRect l="28571" t="7865" r="22449" b="83146"/>
          <a:stretch/>
        </p:blipFill>
        <p:spPr>
          <a:xfrm>
            <a:off x="8909567" y="2497651"/>
            <a:ext cx="430306" cy="71523"/>
          </a:xfrm>
          <a:prstGeom prst="rect">
            <a:avLst/>
          </a:prstGeom>
        </p:spPr>
      </p:pic>
      <p:pic>
        <p:nvPicPr>
          <p:cNvPr id="85" name="Picture 6">
            <a:extLst>
              <a:ext uri="{FF2B5EF4-FFF2-40B4-BE49-F238E27FC236}">
                <a16:creationId xmlns:a16="http://schemas.microsoft.com/office/drawing/2014/main" id="{1F54373F-2D15-41CF-927B-B9782B469B9C}"/>
              </a:ext>
            </a:extLst>
          </p:cNvPr>
          <p:cNvPicPr>
            <a:picLocks noChangeAspect="1"/>
          </p:cNvPicPr>
          <p:nvPr/>
        </p:nvPicPr>
        <p:blipFill rotWithShape="1">
          <a:blip r:embed="rId18"/>
          <a:srcRect l="28571" t="7865" r="22449" b="83146"/>
          <a:stretch/>
        </p:blipFill>
        <p:spPr>
          <a:xfrm>
            <a:off x="8909568" y="2623158"/>
            <a:ext cx="430306" cy="71523"/>
          </a:xfrm>
          <a:prstGeom prst="rect">
            <a:avLst/>
          </a:prstGeom>
        </p:spPr>
      </p:pic>
      <p:sp>
        <p:nvSpPr>
          <p:cNvPr id="82" name="Arrow: Right 76">
            <a:extLst>
              <a:ext uri="{FF2B5EF4-FFF2-40B4-BE49-F238E27FC236}">
                <a16:creationId xmlns:a16="http://schemas.microsoft.com/office/drawing/2014/main" id="{114B039E-1705-4ECD-9DE5-3FDBDA2D41ED}"/>
              </a:ext>
            </a:extLst>
          </p:cNvPr>
          <p:cNvSpPr/>
          <p:nvPr/>
        </p:nvSpPr>
        <p:spPr>
          <a:xfrm rot="2235186">
            <a:off x="8333994" y="2058417"/>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TextBox 77">
            <a:extLst>
              <a:ext uri="{FF2B5EF4-FFF2-40B4-BE49-F238E27FC236}">
                <a16:creationId xmlns:a16="http://schemas.microsoft.com/office/drawing/2014/main" id="{048FD59B-B2B0-4DE7-BA8F-8FE0E6ADB908}"/>
              </a:ext>
            </a:extLst>
          </p:cNvPr>
          <p:cNvSpPr txBox="1"/>
          <p:nvPr/>
        </p:nvSpPr>
        <p:spPr>
          <a:xfrm rot="2235186">
            <a:off x="8308287" y="2171307"/>
            <a:ext cx="56421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OCR</a:t>
            </a:r>
            <a:endParaRPr lang="en-US" dirty="0"/>
          </a:p>
        </p:txBody>
      </p:sp>
      <p:sp>
        <p:nvSpPr>
          <p:cNvPr id="91" name="Rectangle 90">
            <a:extLst>
              <a:ext uri="{FF2B5EF4-FFF2-40B4-BE49-F238E27FC236}">
                <a16:creationId xmlns:a16="http://schemas.microsoft.com/office/drawing/2014/main" id="{44FE6F8A-B970-438D-9146-167F11A844D1}"/>
              </a:ext>
            </a:extLst>
          </p:cNvPr>
          <p:cNvSpPr/>
          <p:nvPr/>
        </p:nvSpPr>
        <p:spPr>
          <a:xfrm>
            <a:off x="7905937" y="1175964"/>
            <a:ext cx="821352" cy="631937"/>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a:extLst>
              <a:ext uri="{FF2B5EF4-FFF2-40B4-BE49-F238E27FC236}">
                <a16:creationId xmlns:a16="http://schemas.microsoft.com/office/drawing/2014/main" id="{FDE8E04E-2538-4312-9D44-EDC5F76172BA}"/>
              </a:ext>
            </a:extLst>
          </p:cNvPr>
          <p:cNvSpPr/>
          <p:nvPr/>
        </p:nvSpPr>
        <p:spPr>
          <a:xfrm>
            <a:off x="7634964" y="1175964"/>
            <a:ext cx="260213" cy="203866"/>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ZoneTexte 87">
            <a:extLst>
              <a:ext uri="{FF2B5EF4-FFF2-40B4-BE49-F238E27FC236}">
                <a16:creationId xmlns:a16="http://schemas.microsoft.com/office/drawing/2014/main" id="{E8E3CFEE-3375-4142-8655-631711E78235}"/>
              </a:ext>
            </a:extLst>
          </p:cNvPr>
          <p:cNvSpPr txBox="1"/>
          <p:nvPr/>
        </p:nvSpPr>
        <p:spPr>
          <a:xfrm>
            <a:off x="11300471" y="5748714"/>
            <a:ext cx="916564" cy="276999"/>
          </a:xfrm>
          <a:prstGeom prst="rect">
            <a:avLst/>
          </a:prstGeom>
          <a:noFill/>
        </p:spPr>
        <p:txBody>
          <a:bodyPr wrap="square" rtlCol="0">
            <a:spAutoFit/>
          </a:bodyPr>
          <a:lstStyle/>
          <a:p>
            <a:r>
              <a:rPr lang="fr-FR" sz="1200" dirty="0"/>
              <a:t>ML + code</a:t>
            </a:r>
          </a:p>
        </p:txBody>
      </p:sp>
      <p:sp>
        <p:nvSpPr>
          <p:cNvPr id="89" name="Arrow: Right 29">
            <a:extLst>
              <a:ext uri="{FF2B5EF4-FFF2-40B4-BE49-F238E27FC236}">
                <a16:creationId xmlns:a16="http://schemas.microsoft.com/office/drawing/2014/main" id="{A1CCA072-BBBF-4FB6-913D-93B78D60F62E}"/>
              </a:ext>
            </a:extLst>
          </p:cNvPr>
          <p:cNvSpPr/>
          <p:nvPr/>
        </p:nvSpPr>
        <p:spPr>
          <a:xfrm>
            <a:off x="10672143" y="5644325"/>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Arrow: Right 38">
            <a:extLst>
              <a:ext uri="{FF2B5EF4-FFF2-40B4-BE49-F238E27FC236}">
                <a16:creationId xmlns:a16="http://schemas.microsoft.com/office/drawing/2014/main" id="{27FA29EE-3B40-4080-9ED8-0C419483404C}"/>
              </a:ext>
            </a:extLst>
          </p:cNvPr>
          <p:cNvSpPr/>
          <p:nvPr/>
        </p:nvSpPr>
        <p:spPr>
          <a:xfrm>
            <a:off x="10672143" y="6129744"/>
            <a:ext cx="628328" cy="458881"/>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ZoneTexte 93">
            <a:extLst>
              <a:ext uri="{FF2B5EF4-FFF2-40B4-BE49-F238E27FC236}">
                <a16:creationId xmlns:a16="http://schemas.microsoft.com/office/drawing/2014/main" id="{776465E4-1A63-4BA2-85E9-7D660EA5620F}"/>
              </a:ext>
            </a:extLst>
          </p:cNvPr>
          <p:cNvSpPr txBox="1"/>
          <p:nvPr/>
        </p:nvSpPr>
        <p:spPr>
          <a:xfrm>
            <a:off x="10592565" y="5403130"/>
            <a:ext cx="916564" cy="276999"/>
          </a:xfrm>
          <a:prstGeom prst="rect">
            <a:avLst/>
          </a:prstGeom>
          <a:noFill/>
        </p:spPr>
        <p:txBody>
          <a:bodyPr wrap="square" rtlCol="0">
            <a:spAutoFit/>
          </a:bodyPr>
          <a:lstStyle/>
          <a:p>
            <a:r>
              <a:rPr lang="fr-FR" sz="1200" b="1" dirty="0"/>
              <a:t>Legend :</a:t>
            </a:r>
          </a:p>
        </p:txBody>
      </p:sp>
      <p:sp>
        <p:nvSpPr>
          <p:cNvPr id="95" name="ZoneTexte 94">
            <a:extLst>
              <a:ext uri="{FF2B5EF4-FFF2-40B4-BE49-F238E27FC236}">
                <a16:creationId xmlns:a16="http://schemas.microsoft.com/office/drawing/2014/main" id="{0F21304F-EB21-4738-8A3D-8EC53CD9BEE6}"/>
              </a:ext>
            </a:extLst>
          </p:cNvPr>
          <p:cNvSpPr txBox="1"/>
          <p:nvPr/>
        </p:nvSpPr>
        <p:spPr>
          <a:xfrm>
            <a:off x="11333689" y="6210323"/>
            <a:ext cx="1105544" cy="276999"/>
          </a:xfrm>
          <a:prstGeom prst="rect">
            <a:avLst/>
          </a:prstGeom>
          <a:noFill/>
        </p:spPr>
        <p:txBody>
          <a:bodyPr wrap="square" rtlCol="0">
            <a:spAutoFit/>
          </a:bodyPr>
          <a:lstStyle/>
          <a:p>
            <a:r>
              <a:rPr lang="fr-FR" sz="1200" dirty="0"/>
              <a:t>Only code</a:t>
            </a:r>
          </a:p>
        </p:txBody>
      </p:sp>
    </p:spTree>
    <p:extLst>
      <p:ext uri="{BB962C8B-B14F-4D97-AF65-F5344CB8AC3E}">
        <p14:creationId xmlns:p14="http://schemas.microsoft.com/office/powerpoint/2010/main" val="4760535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Image 26" descr="Une image contenant texte&#10;&#10;Description générée automatiquement">
            <a:extLst>
              <a:ext uri="{FF2B5EF4-FFF2-40B4-BE49-F238E27FC236}">
                <a16:creationId xmlns:a16="http://schemas.microsoft.com/office/drawing/2014/main" id="{5BB4E832-6586-498E-857B-A82520B2CE61}"/>
              </a:ext>
            </a:extLst>
          </p:cNvPr>
          <p:cNvPicPr>
            <a:picLocks noChangeAspect="1"/>
          </p:cNvPicPr>
          <p:nvPr/>
        </p:nvPicPr>
        <p:blipFill>
          <a:blip r:embed="rId3"/>
          <a:stretch>
            <a:fillRect/>
          </a:stretch>
        </p:blipFill>
        <p:spPr>
          <a:xfrm rot="5400000">
            <a:off x="1690009" y="2893220"/>
            <a:ext cx="1451396" cy="108854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6" name="Picture 4">
            <a:extLst>
              <a:ext uri="{FF2B5EF4-FFF2-40B4-BE49-F238E27FC236}">
                <a16:creationId xmlns:a16="http://schemas.microsoft.com/office/drawing/2014/main" id="{8CE7CDE8-7DDE-4969-8E32-C77E8F47A00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01334" y="3149242"/>
            <a:ext cx="1197262" cy="60860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 name="Picture 11">
            <a:extLst>
              <a:ext uri="{FF2B5EF4-FFF2-40B4-BE49-F238E27FC236}">
                <a16:creationId xmlns:a16="http://schemas.microsoft.com/office/drawing/2014/main" id="{690BA006-DE1C-42B7-85C0-57D102417DC8}"/>
              </a:ext>
            </a:extLst>
          </p:cNvPr>
          <p:cNvPicPr>
            <a:picLocks noChangeAspect="1"/>
          </p:cNvPicPr>
          <p:nvPr/>
        </p:nvPicPr>
        <p:blipFill>
          <a:blip r:embed="rId5"/>
          <a:stretch>
            <a:fillRect/>
          </a:stretch>
        </p:blipFill>
        <p:spPr>
          <a:xfrm>
            <a:off x="8440133" y="1708232"/>
            <a:ext cx="657225" cy="152400"/>
          </a:xfrm>
          <a:prstGeom prst="rect">
            <a:avLst/>
          </a:prstGeom>
        </p:spPr>
      </p:pic>
      <p:pic>
        <p:nvPicPr>
          <p:cNvPr id="13" name="Picture 13">
            <a:extLst>
              <a:ext uri="{FF2B5EF4-FFF2-40B4-BE49-F238E27FC236}">
                <a16:creationId xmlns:a16="http://schemas.microsoft.com/office/drawing/2014/main" id="{7CFF2178-E857-4C9F-A21A-459F36900606}"/>
              </a:ext>
            </a:extLst>
          </p:cNvPr>
          <p:cNvPicPr>
            <a:picLocks noChangeAspect="1"/>
          </p:cNvPicPr>
          <p:nvPr/>
        </p:nvPicPr>
        <p:blipFill>
          <a:blip r:embed="rId6"/>
          <a:stretch>
            <a:fillRect/>
          </a:stretch>
        </p:blipFill>
        <p:spPr>
          <a:xfrm>
            <a:off x="8459263" y="1952737"/>
            <a:ext cx="733425" cy="133350"/>
          </a:xfrm>
          <a:prstGeom prst="rect">
            <a:avLst/>
          </a:prstGeom>
        </p:spPr>
      </p:pic>
      <p:pic>
        <p:nvPicPr>
          <p:cNvPr id="15" name="Picture 15">
            <a:extLst>
              <a:ext uri="{FF2B5EF4-FFF2-40B4-BE49-F238E27FC236}">
                <a16:creationId xmlns:a16="http://schemas.microsoft.com/office/drawing/2014/main" id="{F1DDBC97-68FB-4F28-8281-C41D2FAD144B}"/>
              </a:ext>
            </a:extLst>
          </p:cNvPr>
          <p:cNvPicPr>
            <a:picLocks noChangeAspect="1"/>
          </p:cNvPicPr>
          <p:nvPr/>
        </p:nvPicPr>
        <p:blipFill>
          <a:blip r:embed="rId6"/>
          <a:stretch>
            <a:fillRect/>
          </a:stretch>
        </p:blipFill>
        <p:spPr>
          <a:xfrm>
            <a:off x="8639829" y="2434217"/>
            <a:ext cx="733425" cy="133350"/>
          </a:xfrm>
          <a:prstGeom prst="rect">
            <a:avLst/>
          </a:prstGeom>
        </p:spPr>
      </p:pic>
      <p:pic>
        <p:nvPicPr>
          <p:cNvPr id="17" name="Picture 17">
            <a:extLst>
              <a:ext uri="{FF2B5EF4-FFF2-40B4-BE49-F238E27FC236}">
                <a16:creationId xmlns:a16="http://schemas.microsoft.com/office/drawing/2014/main" id="{582AB288-481E-4E31-854E-3AC0FFC7EE05}"/>
              </a:ext>
            </a:extLst>
          </p:cNvPr>
          <p:cNvPicPr>
            <a:picLocks noChangeAspect="1"/>
          </p:cNvPicPr>
          <p:nvPr/>
        </p:nvPicPr>
        <p:blipFill>
          <a:blip r:embed="rId7"/>
          <a:stretch>
            <a:fillRect/>
          </a:stretch>
        </p:blipFill>
        <p:spPr>
          <a:xfrm>
            <a:off x="8448865" y="2626070"/>
            <a:ext cx="771525" cy="171450"/>
          </a:xfrm>
          <a:prstGeom prst="rect">
            <a:avLst/>
          </a:prstGeom>
        </p:spPr>
      </p:pic>
      <p:pic>
        <p:nvPicPr>
          <p:cNvPr id="18" name="Picture 18">
            <a:extLst>
              <a:ext uri="{FF2B5EF4-FFF2-40B4-BE49-F238E27FC236}">
                <a16:creationId xmlns:a16="http://schemas.microsoft.com/office/drawing/2014/main" id="{F35D1665-6E32-48B1-A3DC-FD4734F4FE87}"/>
              </a:ext>
            </a:extLst>
          </p:cNvPr>
          <p:cNvPicPr>
            <a:picLocks noChangeAspect="1"/>
          </p:cNvPicPr>
          <p:nvPr/>
        </p:nvPicPr>
        <p:blipFill>
          <a:blip r:embed="rId8"/>
          <a:stretch>
            <a:fillRect/>
          </a:stretch>
        </p:blipFill>
        <p:spPr>
          <a:xfrm>
            <a:off x="8544989" y="2198955"/>
            <a:ext cx="561975" cy="142875"/>
          </a:xfrm>
          <a:prstGeom prst="rect">
            <a:avLst/>
          </a:prstGeom>
        </p:spPr>
      </p:pic>
      <p:pic>
        <p:nvPicPr>
          <p:cNvPr id="19" name="Picture 19">
            <a:extLst>
              <a:ext uri="{FF2B5EF4-FFF2-40B4-BE49-F238E27FC236}">
                <a16:creationId xmlns:a16="http://schemas.microsoft.com/office/drawing/2014/main" id="{BD982142-5825-419C-9187-81199C978EE9}"/>
              </a:ext>
            </a:extLst>
          </p:cNvPr>
          <p:cNvPicPr>
            <a:picLocks noChangeAspect="1"/>
          </p:cNvPicPr>
          <p:nvPr/>
        </p:nvPicPr>
        <p:blipFill>
          <a:blip r:embed="rId9"/>
          <a:stretch>
            <a:fillRect/>
          </a:stretch>
        </p:blipFill>
        <p:spPr>
          <a:xfrm>
            <a:off x="8363933" y="2958913"/>
            <a:ext cx="733425" cy="133350"/>
          </a:xfrm>
          <a:prstGeom prst="rect">
            <a:avLst/>
          </a:prstGeom>
        </p:spPr>
      </p:pic>
      <p:sp>
        <p:nvSpPr>
          <p:cNvPr id="30" name="Arrow: Right 29">
            <a:extLst>
              <a:ext uri="{FF2B5EF4-FFF2-40B4-BE49-F238E27FC236}">
                <a16:creationId xmlns:a16="http://schemas.microsoft.com/office/drawing/2014/main" id="{AD32CA55-0C1A-4E5F-9DE3-D0EFD361ED0E}"/>
              </a:ext>
            </a:extLst>
          </p:cNvPr>
          <p:cNvSpPr/>
          <p:nvPr/>
        </p:nvSpPr>
        <p:spPr>
          <a:xfrm>
            <a:off x="3032736" y="3194606"/>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19">
            <a:extLst>
              <a:ext uri="{FF2B5EF4-FFF2-40B4-BE49-F238E27FC236}">
                <a16:creationId xmlns:a16="http://schemas.microsoft.com/office/drawing/2014/main" id="{3B7F4F27-32F8-431F-A2DA-BBED9E845997}"/>
              </a:ext>
            </a:extLst>
          </p:cNvPr>
          <p:cNvPicPr>
            <a:picLocks noChangeAspect="1"/>
          </p:cNvPicPr>
          <p:nvPr/>
        </p:nvPicPr>
        <p:blipFill>
          <a:blip r:embed="rId10"/>
          <a:stretch>
            <a:fillRect/>
          </a:stretch>
        </p:blipFill>
        <p:spPr>
          <a:xfrm>
            <a:off x="25664" y="2682942"/>
            <a:ext cx="1550895" cy="1577789"/>
          </a:xfrm>
          <a:prstGeom prst="rect">
            <a:avLst/>
          </a:prstGeom>
        </p:spPr>
      </p:pic>
      <p:sp>
        <p:nvSpPr>
          <p:cNvPr id="34" name="Arrow: Right 33">
            <a:extLst>
              <a:ext uri="{FF2B5EF4-FFF2-40B4-BE49-F238E27FC236}">
                <a16:creationId xmlns:a16="http://schemas.microsoft.com/office/drawing/2014/main" id="{B78367CC-6610-4715-A0AD-0B693C3F79DD}"/>
              </a:ext>
            </a:extLst>
          </p:cNvPr>
          <p:cNvSpPr/>
          <p:nvPr/>
        </p:nvSpPr>
        <p:spPr>
          <a:xfrm>
            <a:off x="1368730" y="3211839"/>
            <a:ext cx="590550" cy="485775"/>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D12018DA-D091-4CA4-BABF-69DFB0B65C21}"/>
              </a:ext>
            </a:extLst>
          </p:cNvPr>
          <p:cNvSpPr txBox="1"/>
          <p:nvPr/>
        </p:nvSpPr>
        <p:spPr>
          <a:xfrm>
            <a:off x="3005348" y="3316460"/>
            <a:ext cx="149542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bg1"/>
                </a:solidFill>
              </a:rPr>
              <a:t>Zoning </a:t>
            </a:r>
          </a:p>
        </p:txBody>
      </p:sp>
      <p:sp>
        <p:nvSpPr>
          <p:cNvPr id="41" name="Arrow: Right 40">
            <a:extLst>
              <a:ext uri="{FF2B5EF4-FFF2-40B4-BE49-F238E27FC236}">
                <a16:creationId xmlns:a16="http://schemas.microsoft.com/office/drawing/2014/main" id="{25AE7360-02AD-4AA1-A1AF-B2B408DAD9D9}"/>
              </a:ext>
            </a:extLst>
          </p:cNvPr>
          <p:cNvSpPr/>
          <p:nvPr/>
        </p:nvSpPr>
        <p:spPr>
          <a:xfrm>
            <a:off x="6076766" y="3202867"/>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Arrow: Right 45">
            <a:extLst>
              <a:ext uri="{FF2B5EF4-FFF2-40B4-BE49-F238E27FC236}">
                <a16:creationId xmlns:a16="http://schemas.microsoft.com/office/drawing/2014/main" id="{F03AFA7A-8724-4E27-9F6B-C800D689F662}"/>
              </a:ext>
            </a:extLst>
          </p:cNvPr>
          <p:cNvSpPr/>
          <p:nvPr/>
        </p:nvSpPr>
        <p:spPr>
          <a:xfrm rot="19033235">
            <a:off x="7696577" y="2771352"/>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0A73D572-370E-4AB6-A106-6A2E6B5D5CE6}"/>
              </a:ext>
            </a:extLst>
          </p:cNvPr>
          <p:cNvSpPr/>
          <p:nvPr/>
        </p:nvSpPr>
        <p:spPr>
          <a:xfrm>
            <a:off x="6676914" y="3207008"/>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0782A284-4064-460E-9FC6-11A3CF1E008A}"/>
              </a:ext>
            </a:extLst>
          </p:cNvPr>
          <p:cNvSpPr/>
          <p:nvPr/>
        </p:nvSpPr>
        <p:spPr>
          <a:xfrm>
            <a:off x="6676913" y="3359407"/>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E47DE73E-D19A-4144-9A52-6FCD9A9FB26F}"/>
              </a:ext>
            </a:extLst>
          </p:cNvPr>
          <p:cNvSpPr/>
          <p:nvPr/>
        </p:nvSpPr>
        <p:spPr>
          <a:xfrm>
            <a:off x="6676913" y="3511807"/>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BD6A6E49-DFF6-4939-B344-0F5799A8931F}"/>
              </a:ext>
            </a:extLst>
          </p:cNvPr>
          <p:cNvSpPr txBox="1"/>
          <p:nvPr/>
        </p:nvSpPr>
        <p:spPr>
          <a:xfrm>
            <a:off x="6068988" y="3315758"/>
            <a:ext cx="895911"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sp>
        <p:nvSpPr>
          <p:cNvPr id="25" name="TextBox 24">
            <a:extLst>
              <a:ext uri="{FF2B5EF4-FFF2-40B4-BE49-F238E27FC236}">
                <a16:creationId xmlns:a16="http://schemas.microsoft.com/office/drawing/2014/main" id="{053E40F4-3AC6-4E3F-A8B8-63261B008409}"/>
              </a:ext>
            </a:extLst>
          </p:cNvPr>
          <p:cNvSpPr txBox="1"/>
          <p:nvPr/>
        </p:nvSpPr>
        <p:spPr>
          <a:xfrm rot="19033235">
            <a:off x="7628340" y="2811034"/>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OCR</a:t>
            </a:r>
          </a:p>
        </p:txBody>
      </p:sp>
      <p:sp>
        <p:nvSpPr>
          <p:cNvPr id="81" name="TextBox 80">
            <a:extLst>
              <a:ext uri="{FF2B5EF4-FFF2-40B4-BE49-F238E27FC236}">
                <a16:creationId xmlns:a16="http://schemas.microsoft.com/office/drawing/2014/main" id="{79616E8F-CC8F-4AF9-A050-C1B4B08ECA31}"/>
              </a:ext>
            </a:extLst>
          </p:cNvPr>
          <p:cNvSpPr txBox="1"/>
          <p:nvPr/>
        </p:nvSpPr>
        <p:spPr>
          <a:xfrm>
            <a:off x="1332519" y="3330435"/>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bg1"/>
                </a:solidFill>
              </a:rPr>
              <a:t>Split</a:t>
            </a:r>
          </a:p>
        </p:txBody>
      </p:sp>
      <p:pic>
        <p:nvPicPr>
          <p:cNvPr id="1028" name="Picture 4">
            <a:extLst>
              <a:ext uri="{FF2B5EF4-FFF2-40B4-BE49-F238E27FC236}">
                <a16:creationId xmlns:a16="http://schemas.microsoft.com/office/drawing/2014/main" id="{E13BCDFF-0F37-4A9C-B7D9-986E6AD883C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5400000">
            <a:off x="3364440" y="3103399"/>
            <a:ext cx="1197353" cy="60865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4" name="Picture 4">
            <a:extLst>
              <a:ext uri="{FF2B5EF4-FFF2-40B4-BE49-F238E27FC236}">
                <a16:creationId xmlns:a16="http://schemas.microsoft.com/office/drawing/2014/main" id="{BBB6427B-43DF-46F0-961F-F2DA312950F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54588" y="3169282"/>
            <a:ext cx="1197262" cy="60860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9" name="Arrow: Right 38">
            <a:extLst>
              <a:ext uri="{FF2B5EF4-FFF2-40B4-BE49-F238E27FC236}">
                <a16:creationId xmlns:a16="http://schemas.microsoft.com/office/drawing/2014/main" id="{41929FE0-16E2-431E-956F-915539F08956}"/>
              </a:ext>
            </a:extLst>
          </p:cNvPr>
          <p:cNvSpPr/>
          <p:nvPr/>
        </p:nvSpPr>
        <p:spPr>
          <a:xfrm>
            <a:off x="4132526" y="3194606"/>
            <a:ext cx="866811" cy="458881"/>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3045D61F-BDBF-440B-BED7-36507668E867}"/>
              </a:ext>
            </a:extLst>
          </p:cNvPr>
          <p:cNvSpPr txBox="1"/>
          <p:nvPr/>
        </p:nvSpPr>
        <p:spPr>
          <a:xfrm>
            <a:off x="4077687" y="3298530"/>
            <a:ext cx="1102659" cy="2551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Homography</a:t>
            </a:r>
          </a:p>
        </p:txBody>
      </p:sp>
      <p:sp>
        <p:nvSpPr>
          <p:cNvPr id="87" name="Rectangle 86">
            <a:extLst>
              <a:ext uri="{FF2B5EF4-FFF2-40B4-BE49-F238E27FC236}">
                <a16:creationId xmlns:a16="http://schemas.microsoft.com/office/drawing/2014/main" id="{BCFE62D9-E791-4FEE-B39A-D7D9460BB0AA}"/>
              </a:ext>
            </a:extLst>
          </p:cNvPr>
          <p:cNvSpPr/>
          <p:nvPr/>
        </p:nvSpPr>
        <p:spPr>
          <a:xfrm>
            <a:off x="7208163" y="3193613"/>
            <a:ext cx="502023" cy="467665"/>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8" name="Image 57">
            <a:extLst>
              <a:ext uri="{FF2B5EF4-FFF2-40B4-BE49-F238E27FC236}">
                <a16:creationId xmlns:a16="http://schemas.microsoft.com/office/drawing/2014/main" id="{134B7726-10FF-4509-87E2-D3D3292140B1}"/>
              </a:ext>
            </a:extLst>
          </p:cNvPr>
          <p:cNvPicPr>
            <a:picLocks noChangeAspect="1"/>
          </p:cNvPicPr>
          <p:nvPr/>
        </p:nvPicPr>
        <p:blipFill rotWithShape="1">
          <a:blip r:embed="rId11"/>
          <a:srcRect l="22457" t="36063" r="37132" b="38174"/>
          <a:stretch/>
        </p:blipFill>
        <p:spPr>
          <a:xfrm rot="16373315">
            <a:off x="7909313" y="4239333"/>
            <a:ext cx="824370" cy="700741"/>
          </a:xfrm>
          <a:prstGeom prst="rect">
            <a:avLst/>
          </a:prstGeom>
        </p:spPr>
      </p:pic>
      <p:sp>
        <p:nvSpPr>
          <p:cNvPr id="59" name="Arrow: Right 45">
            <a:extLst>
              <a:ext uri="{FF2B5EF4-FFF2-40B4-BE49-F238E27FC236}">
                <a16:creationId xmlns:a16="http://schemas.microsoft.com/office/drawing/2014/main" id="{4EBDCB53-5B1F-47FD-8829-86F02D8D7180}"/>
              </a:ext>
            </a:extLst>
          </p:cNvPr>
          <p:cNvSpPr/>
          <p:nvPr/>
        </p:nvSpPr>
        <p:spPr>
          <a:xfrm rot="2686874">
            <a:off x="7732144" y="3773036"/>
            <a:ext cx="590550" cy="485775"/>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Box 24">
            <a:extLst>
              <a:ext uri="{FF2B5EF4-FFF2-40B4-BE49-F238E27FC236}">
                <a16:creationId xmlns:a16="http://schemas.microsoft.com/office/drawing/2014/main" id="{3C09565C-9724-4431-BCBA-9AA971BABADE}"/>
              </a:ext>
            </a:extLst>
          </p:cNvPr>
          <p:cNvSpPr txBox="1"/>
          <p:nvPr/>
        </p:nvSpPr>
        <p:spPr>
          <a:xfrm rot="2686874">
            <a:off x="7672385" y="3951841"/>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bg1"/>
                </a:solidFill>
              </a:rPr>
              <a:t>Classifier</a:t>
            </a:r>
          </a:p>
        </p:txBody>
      </p:sp>
      <p:pic>
        <p:nvPicPr>
          <p:cNvPr id="61" name="Image 60">
            <a:extLst>
              <a:ext uri="{FF2B5EF4-FFF2-40B4-BE49-F238E27FC236}">
                <a16:creationId xmlns:a16="http://schemas.microsoft.com/office/drawing/2014/main" id="{ED0EB267-1BD8-4034-8A3D-3C3A2432CD8E}"/>
              </a:ext>
            </a:extLst>
          </p:cNvPr>
          <p:cNvPicPr>
            <a:picLocks noChangeAspect="1"/>
          </p:cNvPicPr>
          <p:nvPr/>
        </p:nvPicPr>
        <p:blipFill rotWithShape="1">
          <a:blip r:embed="rId11"/>
          <a:srcRect l="22457" t="36063" r="37132" b="38174"/>
          <a:stretch/>
        </p:blipFill>
        <p:spPr>
          <a:xfrm rot="16023322">
            <a:off x="9054765" y="4242462"/>
            <a:ext cx="824370" cy="700741"/>
          </a:xfrm>
          <a:prstGeom prst="rect">
            <a:avLst/>
          </a:prstGeom>
        </p:spPr>
      </p:pic>
      <p:sp>
        <p:nvSpPr>
          <p:cNvPr id="62" name="Arrow: Right 40">
            <a:extLst>
              <a:ext uri="{FF2B5EF4-FFF2-40B4-BE49-F238E27FC236}">
                <a16:creationId xmlns:a16="http://schemas.microsoft.com/office/drawing/2014/main" id="{2829D163-5780-42C9-B245-66A787319AB5}"/>
              </a:ext>
            </a:extLst>
          </p:cNvPr>
          <p:cNvSpPr/>
          <p:nvPr/>
        </p:nvSpPr>
        <p:spPr>
          <a:xfrm>
            <a:off x="9794969" y="4396318"/>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52">
            <a:extLst>
              <a:ext uri="{FF2B5EF4-FFF2-40B4-BE49-F238E27FC236}">
                <a16:creationId xmlns:a16="http://schemas.microsoft.com/office/drawing/2014/main" id="{5E8F0961-E48B-41BD-8698-01EC9FDC44F2}"/>
              </a:ext>
            </a:extLst>
          </p:cNvPr>
          <p:cNvSpPr txBox="1"/>
          <p:nvPr/>
        </p:nvSpPr>
        <p:spPr>
          <a:xfrm>
            <a:off x="9787191" y="4509209"/>
            <a:ext cx="895911"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pic>
        <p:nvPicPr>
          <p:cNvPr id="64" name="Image 63">
            <a:extLst>
              <a:ext uri="{FF2B5EF4-FFF2-40B4-BE49-F238E27FC236}">
                <a16:creationId xmlns:a16="http://schemas.microsoft.com/office/drawing/2014/main" id="{32FAF42B-8401-4700-BF4A-32DAA564F89E}"/>
              </a:ext>
            </a:extLst>
          </p:cNvPr>
          <p:cNvPicPr>
            <a:picLocks noChangeAspect="1"/>
          </p:cNvPicPr>
          <p:nvPr/>
        </p:nvPicPr>
        <p:blipFill rotWithShape="1">
          <a:blip r:embed="rId11"/>
          <a:srcRect l="22457" t="36063" r="37132" b="38174"/>
          <a:stretch/>
        </p:blipFill>
        <p:spPr>
          <a:xfrm rot="16023322">
            <a:off x="10313085" y="4242463"/>
            <a:ext cx="824370" cy="700741"/>
          </a:xfrm>
          <a:prstGeom prst="rect">
            <a:avLst/>
          </a:prstGeom>
        </p:spPr>
      </p:pic>
      <p:sp>
        <p:nvSpPr>
          <p:cNvPr id="65" name="Rectangle 64">
            <a:extLst>
              <a:ext uri="{FF2B5EF4-FFF2-40B4-BE49-F238E27FC236}">
                <a16:creationId xmlns:a16="http://schemas.microsoft.com/office/drawing/2014/main" id="{A89ECF1E-6404-4D8F-B47E-0E64E1343AED}"/>
              </a:ext>
            </a:extLst>
          </p:cNvPr>
          <p:cNvSpPr/>
          <p:nvPr/>
        </p:nvSpPr>
        <p:spPr>
          <a:xfrm>
            <a:off x="10384610" y="4236634"/>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0A67B17D-75B8-4BAD-870A-B506DA0B297C}"/>
              </a:ext>
            </a:extLst>
          </p:cNvPr>
          <p:cNvSpPr/>
          <p:nvPr/>
        </p:nvSpPr>
        <p:spPr>
          <a:xfrm>
            <a:off x="10384610" y="4326281"/>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A448E553-F023-45B3-911E-B81F2A71B885}"/>
              </a:ext>
            </a:extLst>
          </p:cNvPr>
          <p:cNvSpPr/>
          <p:nvPr/>
        </p:nvSpPr>
        <p:spPr>
          <a:xfrm>
            <a:off x="10384609" y="4424892"/>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49957060-7353-48E4-8EC3-E78129430B3A}"/>
              </a:ext>
            </a:extLst>
          </p:cNvPr>
          <p:cNvSpPr/>
          <p:nvPr/>
        </p:nvSpPr>
        <p:spPr>
          <a:xfrm>
            <a:off x="10384610" y="4514540"/>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67E45F23-6E3C-4A9B-B865-00B56FAE04B0}"/>
              </a:ext>
            </a:extLst>
          </p:cNvPr>
          <p:cNvSpPr/>
          <p:nvPr/>
        </p:nvSpPr>
        <p:spPr>
          <a:xfrm>
            <a:off x="10384610" y="4604187"/>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40C06585-0419-4245-8871-D3E8C6411A3A}"/>
              </a:ext>
            </a:extLst>
          </p:cNvPr>
          <p:cNvSpPr/>
          <p:nvPr/>
        </p:nvSpPr>
        <p:spPr>
          <a:xfrm>
            <a:off x="10384610" y="4702798"/>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a:extLst>
              <a:ext uri="{FF2B5EF4-FFF2-40B4-BE49-F238E27FC236}">
                <a16:creationId xmlns:a16="http://schemas.microsoft.com/office/drawing/2014/main" id="{153F8D5F-7578-463A-BD91-3743310E103E}"/>
              </a:ext>
            </a:extLst>
          </p:cNvPr>
          <p:cNvSpPr/>
          <p:nvPr/>
        </p:nvSpPr>
        <p:spPr>
          <a:xfrm>
            <a:off x="10384609" y="4792445"/>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a:extLst>
              <a:ext uri="{FF2B5EF4-FFF2-40B4-BE49-F238E27FC236}">
                <a16:creationId xmlns:a16="http://schemas.microsoft.com/office/drawing/2014/main" id="{01DACFDE-5245-4DED-9006-085E0DA62AD9}"/>
              </a:ext>
            </a:extLst>
          </p:cNvPr>
          <p:cNvSpPr/>
          <p:nvPr/>
        </p:nvSpPr>
        <p:spPr>
          <a:xfrm>
            <a:off x="10725269" y="4236634"/>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9EE908DF-D853-40B7-A9F6-A73CA95A7E21}"/>
              </a:ext>
            </a:extLst>
          </p:cNvPr>
          <p:cNvSpPr/>
          <p:nvPr/>
        </p:nvSpPr>
        <p:spPr>
          <a:xfrm>
            <a:off x="10725268" y="4335245"/>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E91D7FA1-C722-4FE8-ACB7-F0973870F63A}"/>
              </a:ext>
            </a:extLst>
          </p:cNvPr>
          <p:cNvSpPr/>
          <p:nvPr/>
        </p:nvSpPr>
        <p:spPr>
          <a:xfrm>
            <a:off x="10725269" y="4415928"/>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F6724F4E-5507-46FB-93A2-A1CA7FB42845}"/>
              </a:ext>
            </a:extLst>
          </p:cNvPr>
          <p:cNvSpPr/>
          <p:nvPr/>
        </p:nvSpPr>
        <p:spPr>
          <a:xfrm>
            <a:off x="10725268" y="4514539"/>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57318D89-9FFE-448D-947B-1341A185541B}"/>
              </a:ext>
            </a:extLst>
          </p:cNvPr>
          <p:cNvSpPr/>
          <p:nvPr/>
        </p:nvSpPr>
        <p:spPr>
          <a:xfrm>
            <a:off x="10725269" y="4595222"/>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E4FC440E-FF12-42CF-896E-02C136438FD3}"/>
              </a:ext>
            </a:extLst>
          </p:cNvPr>
          <p:cNvSpPr/>
          <p:nvPr/>
        </p:nvSpPr>
        <p:spPr>
          <a:xfrm>
            <a:off x="10725268" y="4693833"/>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56B8C6D2-F67B-43F0-AE9E-40A4DEB915D0}"/>
              </a:ext>
            </a:extLst>
          </p:cNvPr>
          <p:cNvSpPr/>
          <p:nvPr/>
        </p:nvSpPr>
        <p:spPr>
          <a:xfrm>
            <a:off x="10725268" y="4783480"/>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9" name="Picture 6">
            <a:extLst>
              <a:ext uri="{FF2B5EF4-FFF2-40B4-BE49-F238E27FC236}">
                <a16:creationId xmlns:a16="http://schemas.microsoft.com/office/drawing/2014/main" id="{5718E57A-F06E-4326-81A4-7405E80C107F}"/>
              </a:ext>
            </a:extLst>
          </p:cNvPr>
          <p:cNvPicPr>
            <a:picLocks noChangeAspect="1"/>
          </p:cNvPicPr>
          <p:nvPr/>
        </p:nvPicPr>
        <p:blipFill rotWithShape="1">
          <a:blip r:embed="rId12"/>
          <a:srcRect l="28571" t="7865" r="22449" b="83146"/>
          <a:stretch/>
        </p:blipFill>
        <p:spPr>
          <a:xfrm>
            <a:off x="11614752" y="4360841"/>
            <a:ext cx="430306" cy="71523"/>
          </a:xfrm>
          <a:prstGeom prst="rect">
            <a:avLst/>
          </a:prstGeom>
        </p:spPr>
      </p:pic>
      <p:pic>
        <p:nvPicPr>
          <p:cNvPr id="80" name="Picture 6">
            <a:extLst>
              <a:ext uri="{FF2B5EF4-FFF2-40B4-BE49-F238E27FC236}">
                <a16:creationId xmlns:a16="http://schemas.microsoft.com/office/drawing/2014/main" id="{4F3BB543-8783-4890-AA44-837CF68D58FA}"/>
              </a:ext>
            </a:extLst>
          </p:cNvPr>
          <p:cNvPicPr>
            <a:picLocks noChangeAspect="1"/>
          </p:cNvPicPr>
          <p:nvPr/>
        </p:nvPicPr>
        <p:blipFill rotWithShape="1">
          <a:blip r:embed="rId12"/>
          <a:srcRect l="28571" t="7865" r="22449" b="83146"/>
          <a:stretch/>
        </p:blipFill>
        <p:spPr>
          <a:xfrm>
            <a:off x="11695434" y="4468418"/>
            <a:ext cx="430306" cy="71523"/>
          </a:xfrm>
          <a:prstGeom prst="rect">
            <a:avLst/>
          </a:prstGeom>
        </p:spPr>
      </p:pic>
      <p:pic>
        <p:nvPicPr>
          <p:cNvPr id="82" name="Picture 6">
            <a:extLst>
              <a:ext uri="{FF2B5EF4-FFF2-40B4-BE49-F238E27FC236}">
                <a16:creationId xmlns:a16="http://schemas.microsoft.com/office/drawing/2014/main" id="{929C143B-DA01-4CD7-95BE-B41C8A948743}"/>
              </a:ext>
            </a:extLst>
          </p:cNvPr>
          <p:cNvPicPr>
            <a:picLocks noChangeAspect="1"/>
          </p:cNvPicPr>
          <p:nvPr/>
        </p:nvPicPr>
        <p:blipFill rotWithShape="1">
          <a:blip r:embed="rId12"/>
          <a:srcRect l="28571" t="7865" r="22449" b="83146"/>
          <a:stretch/>
        </p:blipFill>
        <p:spPr>
          <a:xfrm>
            <a:off x="11614751" y="4593923"/>
            <a:ext cx="430306" cy="71523"/>
          </a:xfrm>
          <a:prstGeom prst="rect">
            <a:avLst/>
          </a:prstGeom>
        </p:spPr>
      </p:pic>
      <p:pic>
        <p:nvPicPr>
          <p:cNvPr id="83" name="Picture 6">
            <a:extLst>
              <a:ext uri="{FF2B5EF4-FFF2-40B4-BE49-F238E27FC236}">
                <a16:creationId xmlns:a16="http://schemas.microsoft.com/office/drawing/2014/main" id="{C0601D7F-1005-47AE-AAB8-943DD47C3DAD}"/>
              </a:ext>
            </a:extLst>
          </p:cNvPr>
          <p:cNvPicPr>
            <a:picLocks noChangeAspect="1"/>
          </p:cNvPicPr>
          <p:nvPr/>
        </p:nvPicPr>
        <p:blipFill rotWithShape="1">
          <a:blip r:embed="rId12"/>
          <a:srcRect l="28571" t="7865" r="22449" b="83146"/>
          <a:stretch/>
        </p:blipFill>
        <p:spPr>
          <a:xfrm>
            <a:off x="11668539" y="4764252"/>
            <a:ext cx="430306" cy="71523"/>
          </a:xfrm>
          <a:prstGeom prst="rect">
            <a:avLst/>
          </a:prstGeom>
        </p:spPr>
      </p:pic>
      <p:pic>
        <p:nvPicPr>
          <p:cNvPr id="85" name="Picture 6">
            <a:extLst>
              <a:ext uri="{FF2B5EF4-FFF2-40B4-BE49-F238E27FC236}">
                <a16:creationId xmlns:a16="http://schemas.microsoft.com/office/drawing/2014/main" id="{AD768448-D70C-4788-AD97-9EB586A898AE}"/>
              </a:ext>
            </a:extLst>
          </p:cNvPr>
          <p:cNvPicPr>
            <a:picLocks noChangeAspect="1"/>
          </p:cNvPicPr>
          <p:nvPr/>
        </p:nvPicPr>
        <p:blipFill rotWithShape="1">
          <a:blip r:embed="rId12"/>
          <a:srcRect l="28571" t="7865" r="22449" b="83146"/>
          <a:stretch/>
        </p:blipFill>
        <p:spPr>
          <a:xfrm>
            <a:off x="11668540" y="4889759"/>
            <a:ext cx="430306" cy="71523"/>
          </a:xfrm>
          <a:prstGeom prst="rect">
            <a:avLst/>
          </a:prstGeom>
        </p:spPr>
      </p:pic>
      <p:pic>
        <p:nvPicPr>
          <p:cNvPr id="90" name="Picture 6">
            <a:extLst>
              <a:ext uri="{FF2B5EF4-FFF2-40B4-BE49-F238E27FC236}">
                <a16:creationId xmlns:a16="http://schemas.microsoft.com/office/drawing/2014/main" id="{6BC5F778-B327-41C6-8F9F-E2909B4F8828}"/>
              </a:ext>
            </a:extLst>
          </p:cNvPr>
          <p:cNvPicPr>
            <a:picLocks noChangeAspect="1"/>
          </p:cNvPicPr>
          <p:nvPr/>
        </p:nvPicPr>
        <p:blipFill rotWithShape="1">
          <a:blip r:embed="rId12"/>
          <a:srcRect l="28571" t="7865" r="22449" b="83146"/>
          <a:stretch/>
        </p:blipFill>
        <p:spPr>
          <a:xfrm>
            <a:off x="11596822" y="5042158"/>
            <a:ext cx="430306" cy="71523"/>
          </a:xfrm>
          <a:prstGeom prst="rect">
            <a:avLst/>
          </a:prstGeom>
        </p:spPr>
      </p:pic>
      <p:sp>
        <p:nvSpPr>
          <p:cNvPr id="118" name="Arrow: Right 76">
            <a:extLst>
              <a:ext uri="{FF2B5EF4-FFF2-40B4-BE49-F238E27FC236}">
                <a16:creationId xmlns:a16="http://schemas.microsoft.com/office/drawing/2014/main" id="{C11DB4E6-EE95-44C7-B293-43007926548C}"/>
              </a:ext>
            </a:extLst>
          </p:cNvPr>
          <p:cNvSpPr/>
          <p:nvPr/>
        </p:nvSpPr>
        <p:spPr>
          <a:xfrm>
            <a:off x="11073996" y="4424369"/>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TextBox 77">
            <a:extLst>
              <a:ext uri="{FF2B5EF4-FFF2-40B4-BE49-F238E27FC236}">
                <a16:creationId xmlns:a16="http://schemas.microsoft.com/office/drawing/2014/main" id="{3E05D043-8E21-4F28-8667-AC4016513C1A}"/>
              </a:ext>
            </a:extLst>
          </p:cNvPr>
          <p:cNvSpPr txBox="1"/>
          <p:nvPr/>
        </p:nvSpPr>
        <p:spPr>
          <a:xfrm>
            <a:off x="11048289" y="4537259"/>
            <a:ext cx="56421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OCR</a:t>
            </a:r>
            <a:endParaRPr lang="en-US"/>
          </a:p>
        </p:txBody>
      </p:sp>
      <p:pic>
        <p:nvPicPr>
          <p:cNvPr id="120" name="Picture 6">
            <a:extLst>
              <a:ext uri="{FF2B5EF4-FFF2-40B4-BE49-F238E27FC236}">
                <a16:creationId xmlns:a16="http://schemas.microsoft.com/office/drawing/2014/main" id="{99AC218F-1925-4DC8-A7A0-74B1E37DD5F5}"/>
              </a:ext>
            </a:extLst>
          </p:cNvPr>
          <p:cNvPicPr>
            <a:picLocks noChangeAspect="1"/>
          </p:cNvPicPr>
          <p:nvPr/>
        </p:nvPicPr>
        <p:blipFill rotWithShape="1">
          <a:blip r:embed="rId12"/>
          <a:srcRect l="28571" t="7865" r="22449" b="83146"/>
          <a:stretch/>
        </p:blipFill>
        <p:spPr>
          <a:xfrm>
            <a:off x="11740257" y="5185593"/>
            <a:ext cx="430306" cy="71523"/>
          </a:xfrm>
          <a:prstGeom prst="rect">
            <a:avLst/>
          </a:prstGeom>
        </p:spPr>
      </p:pic>
      <p:pic>
        <p:nvPicPr>
          <p:cNvPr id="121" name="Picture 6">
            <a:extLst>
              <a:ext uri="{FF2B5EF4-FFF2-40B4-BE49-F238E27FC236}">
                <a16:creationId xmlns:a16="http://schemas.microsoft.com/office/drawing/2014/main" id="{6DCF0A06-FEC3-4789-AA34-A8EB8346697C}"/>
              </a:ext>
            </a:extLst>
          </p:cNvPr>
          <p:cNvPicPr>
            <a:picLocks noChangeAspect="1"/>
          </p:cNvPicPr>
          <p:nvPr/>
        </p:nvPicPr>
        <p:blipFill rotWithShape="1">
          <a:blip r:embed="rId12"/>
          <a:srcRect l="28571" t="7865" r="22449" b="83146"/>
          <a:stretch/>
        </p:blipFill>
        <p:spPr>
          <a:xfrm>
            <a:off x="11543033" y="4226369"/>
            <a:ext cx="430306" cy="71523"/>
          </a:xfrm>
          <a:prstGeom prst="rect">
            <a:avLst/>
          </a:prstGeom>
        </p:spPr>
      </p:pic>
      <p:sp>
        <p:nvSpPr>
          <p:cNvPr id="122" name="Arrow: Right 40">
            <a:extLst>
              <a:ext uri="{FF2B5EF4-FFF2-40B4-BE49-F238E27FC236}">
                <a16:creationId xmlns:a16="http://schemas.microsoft.com/office/drawing/2014/main" id="{9DF0705C-439C-4679-8AF9-3AB4D2F748E4}"/>
              </a:ext>
            </a:extLst>
          </p:cNvPr>
          <p:cNvSpPr/>
          <p:nvPr/>
        </p:nvSpPr>
        <p:spPr>
          <a:xfrm>
            <a:off x="8551400" y="4360841"/>
            <a:ext cx="590550" cy="485775"/>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TextBox 52">
            <a:extLst>
              <a:ext uri="{FF2B5EF4-FFF2-40B4-BE49-F238E27FC236}">
                <a16:creationId xmlns:a16="http://schemas.microsoft.com/office/drawing/2014/main" id="{EBC209EF-F6FF-4D44-BD06-A47F4D07C54A}"/>
              </a:ext>
            </a:extLst>
          </p:cNvPr>
          <p:cNvSpPr txBox="1"/>
          <p:nvPr/>
        </p:nvSpPr>
        <p:spPr>
          <a:xfrm>
            <a:off x="8543622" y="4473732"/>
            <a:ext cx="895911"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Rotation</a:t>
            </a:r>
          </a:p>
        </p:txBody>
      </p:sp>
    </p:spTree>
    <p:extLst>
      <p:ext uri="{BB962C8B-B14F-4D97-AF65-F5344CB8AC3E}">
        <p14:creationId xmlns:p14="http://schemas.microsoft.com/office/powerpoint/2010/main" val="36968107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Connecteur droit 18">
            <a:extLst>
              <a:ext uri="{FF2B5EF4-FFF2-40B4-BE49-F238E27FC236}">
                <a16:creationId xmlns:a16="http://schemas.microsoft.com/office/drawing/2014/main" id="{B34F3146-64F2-4A5D-B43D-158845239F6E}"/>
              </a:ext>
            </a:extLst>
          </p:cNvPr>
          <p:cNvCxnSpPr>
            <a:cxnSpLocks/>
            <a:stCxn id="13" idx="2"/>
            <a:endCxn id="11" idx="0"/>
          </p:cNvCxnSpPr>
          <p:nvPr/>
        </p:nvCxnSpPr>
        <p:spPr>
          <a:xfrm>
            <a:off x="5707339" y="3390429"/>
            <a:ext cx="0" cy="835427"/>
          </a:xfrm>
          <a:prstGeom prst="line">
            <a:avLst/>
          </a:prstGeom>
          <a:ln w="508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1" name="Connecteur droit avec flèche 20">
            <a:extLst>
              <a:ext uri="{FF2B5EF4-FFF2-40B4-BE49-F238E27FC236}">
                <a16:creationId xmlns:a16="http://schemas.microsoft.com/office/drawing/2014/main" id="{229E78E0-3C32-4029-8ACF-3F0CD8C036EB}"/>
              </a:ext>
            </a:extLst>
          </p:cNvPr>
          <p:cNvCxnSpPr>
            <a:cxnSpLocks/>
            <a:stCxn id="13" idx="3"/>
            <a:endCxn id="14" idx="1"/>
          </p:cNvCxnSpPr>
          <p:nvPr/>
        </p:nvCxnSpPr>
        <p:spPr>
          <a:xfrm>
            <a:off x="6919110" y="2651052"/>
            <a:ext cx="2113838" cy="0"/>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Connecteur droit avec flèche 24">
            <a:extLst>
              <a:ext uri="{FF2B5EF4-FFF2-40B4-BE49-F238E27FC236}">
                <a16:creationId xmlns:a16="http://schemas.microsoft.com/office/drawing/2014/main" id="{EF74DD91-1B16-470B-A20B-035F88F385D6}"/>
              </a:ext>
            </a:extLst>
          </p:cNvPr>
          <p:cNvCxnSpPr>
            <a:cxnSpLocks/>
            <a:stCxn id="13" idx="1"/>
            <a:endCxn id="16" idx="3"/>
          </p:cNvCxnSpPr>
          <p:nvPr/>
        </p:nvCxnSpPr>
        <p:spPr>
          <a:xfrm flipH="1">
            <a:off x="2760393" y="2651052"/>
            <a:ext cx="1735175" cy="0"/>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ZoneTexte 26">
            <a:extLst>
              <a:ext uri="{FF2B5EF4-FFF2-40B4-BE49-F238E27FC236}">
                <a16:creationId xmlns:a16="http://schemas.microsoft.com/office/drawing/2014/main" id="{30354EF9-3E8C-40D2-9590-6092A589DD85}"/>
              </a:ext>
            </a:extLst>
          </p:cNvPr>
          <p:cNvSpPr txBox="1"/>
          <p:nvPr/>
        </p:nvSpPr>
        <p:spPr>
          <a:xfrm>
            <a:off x="1808770" y="1557732"/>
            <a:ext cx="1282531" cy="707886"/>
          </a:xfrm>
          <a:prstGeom prst="rect">
            <a:avLst/>
          </a:prstGeom>
          <a:noFill/>
        </p:spPr>
        <p:txBody>
          <a:bodyPr wrap="none" rtlCol="0">
            <a:spAutoFit/>
          </a:bodyPr>
          <a:lstStyle/>
          <a:p>
            <a:r>
              <a:rPr lang="fr-FR" sz="4000" dirty="0">
                <a:solidFill>
                  <a:schemeClr val="bg1">
                    <a:lumMod val="75000"/>
                  </a:schemeClr>
                </a:solidFill>
              </a:rPr>
              <a:t>input</a:t>
            </a:r>
          </a:p>
        </p:txBody>
      </p:sp>
      <p:sp>
        <p:nvSpPr>
          <p:cNvPr id="29" name="ZoneTexte 28">
            <a:extLst>
              <a:ext uri="{FF2B5EF4-FFF2-40B4-BE49-F238E27FC236}">
                <a16:creationId xmlns:a16="http://schemas.microsoft.com/office/drawing/2014/main" id="{317763BD-CD8F-493D-AE5A-846B0222507A}"/>
              </a:ext>
            </a:extLst>
          </p:cNvPr>
          <p:cNvSpPr txBox="1"/>
          <p:nvPr/>
        </p:nvSpPr>
        <p:spPr>
          <a:xfrm>
            <a:off x="8445114" y="1557732"/>
            <a:ext cx="1593706" cy="707886"/>
          </a:xfrm>
          <a:prstGeom prst="rect">
            <a:avLst/>
          </a:prstGeom>
          <a:noFill/>
        </p:spPr>
        <p:txBody>
          <a:bodyPr wrap="none" rtlCol="0">
            <a:spAutoFit/>
          </a:bodyPr>
          <a:lstStyle/>
          <a:p>
            <a:r>
              <a:rPr lang="fr-FR" sz="4000" dirty="0">
                <a:solidFill>
                  <a:schemeClr val="bg1">
                    <a:lumMod val="75000"/>
                  </a:schemeClr>
                </a:solidFill>
              </a:rPr>
              <a:t>output</a:t>
            </a:r>
          </a:p>
        </p:txBody>
      </p:sp>
      <p:grpSp>
        <p:nvGrpSpPr>
          <p:cNvPr id="22" name="Groupe 21">
            <a:extLst>
              <a:ext uri="{FF2B5EF4-FFF2-40B4-BE49-F238E27FC236}">
                <a16:creationId xmlns:a16="http://schemas.microsoft.com/office/drawing/2014/main" id="{DC6D6B7B-0A2D-402D-82E7-6BD5B6321D77}"/>
              </a:ext>
            </a:extLst>
          </p:cNvPr>
          <p:cNvGrpSpPr/>
          <p:nvPr/>
        </p:nvGrpSpPr>
        <p:grpSpPr>
          <a:xfrm>
            <a:off x="4803694" y="4225856"/>
            <a:ext cx="1807290" cy="1077664"/>
            <a:chOff x="4944030" y="4088696"/>
            <a:chExt cx="1807290" cy="1077664"/>
          </a:xfrm>
        </p:grpSpPr>
        <p:sp>
          <p:nvSpPr>
            <p:cNvPr id="11" name="Rounded Rectangle 44">
              <a:extLst>
                <a:ext uri="{FF2B5EF4-FFF2-40B4-BE49-F238E27FC236}">
                  <a16:creationId xmlns:a16="http://schemas.microsoft.com/office/drawing/2014/main" id="{B9DCA0A8-F1AD-4E30-98E9-E7B8D75B4F3C}"/>
                </a:ext>
              </a:extLst>
            </p:cNvPr>
            <p:cNvSpPr/>
            <p:nvPr/>
          </p:nvSpPr>
          <p:spPr>
            <a:xfrm>
              <a:off x="4944030" y="4088696"/>
              <a:ext cx="1807290" cy="1077664"/>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FR" sz="1400" dirty="0">
                <a:solidFill>
                  <a:schemeClr val="tx1"/>
                </a:solidFill>
              </a:endParaRPr>
            </a:p>
          </p:txBody>
        </p:sp>
        <p:pic>
          <p:nvPicPr>
            <p:cNvPr id="12" name="Picture 2" descr="Afficher l’image source">
              <a:extLst>
                <a:ext uri="{FF2B5EF4-FFF2-40B4-BE49-F238E27FC236}">
                  <a16:creationId xmlns:a16="http://schemas.microsoft.com/office/drawing/2014/main" id="{9090F90F-3C1C-4F59-9C7B-4886CB6B206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9359" t="28646" r="17401" b="31977"/>
            <a:stretch/>
          </p:blipFill>
          <p:spPr bwMode="auto">
            <a:xfrm>
              <a:off x="5216502" y="4305382"/>
              <a:ext cx="1351556" cy="561035"/>
            </a:xfrm>
            <a:prstGeom prst="rect">
              <a:avLst/>
            </a:prstGeom>
            <a:noFill/>
            <a:extLst>
              <a:ext uri="{909E8E84-426E-40DD-AFC4-6F175D3DCCD1}">
                <a14:hiddenFill xmlns:a14="http://schemas.microsoft.com/office/drawing/2010/main">
                  <a:solidFill>
                    <a:srgbClr val="FFFFFF"/>
                  </a:solidFill>
                </a14:hiddenFill>
              </a:ext>
            </a:extLst>
          </p:spPr>
        </p:pic>
      </p:grpSp>
      <p:sp>
        <p:nvSpPr>
          <p:cNvPr id="14" name="Rectangle 13">
            <a:extLst>
              <a:ext uri="{FF2B5EF4-FFF2-40B4-BE49-F238E27FC236}">
                <a16:creationId xmlns:a16="http://schemas.microsoft.com/office/drawing/2014/main" id="{F84667D8-14A8-42E9-AC0C-82ADB6A5D0B2}"/>
              </a:ext>
            </a:extLst>
          </p:cNvPr>
          <p:cNvSpPr/>
          <p:nvPr/>
        </p:nvSpPr>
        <p:spPr>
          <a:xfrm>
            <a:off x="9032948" y="2399306"/>
            <a:ext cx="1284532" cy="503492"/>
          </a:xfrm>
          <a:prstGeom prst="rect">
            <a:avLst/>
          </a:prstGeom>
          <a:ln w="57150"/>
        </p:spPr>
        <p:style>
          <a:lnRef idx="2">
            <a:schemeClr val="accent3"/>
          </a:lnRef>
          <a:fillRef idx="1">
            <a:schemeClr val="lt1"/>
          </a:fillRef>
          <a:effectRef idx="0">
            <a:schemeClr val="accent3"/>
          </a:effectRef>
          <a:fontRef idx="minor">
            <a:schemeClr val="dk1"/>
          </a:fontRef>
        </p:style>
        <p:txBody>
          <a:bodyPr rtlCol="0" anchor="ctr"/>
          <a:lstStyle/>
          <a:p>
            <a:pPr algn="ctr"/>
            <a:r>
              <a:rPr lang="en-US" sz="2000" dirty="0"/>
              <a:t>Queue B</a:t>
            </a:r>
          </a:p>
        </p:txBody>
      </p:sp>
      <p:sp>
        <p:nvSpPr>
          <p:cNvPr id="13" name="Rounded Rectangle 45">
            <a:extLst>
              <a:ext uri="{FF2B5EF4-FFF2-40B4-BE49-F238E27FC236}">
                <a16:creationId xmlns:a16="http://schemas.microsoft.com/office/drawing/2014/main" id="{010C1183-1FCB-4B5B-84DC-B7D70796FA94}"/>
              </a:ext>
            </a:extLst>
          </p:cNvPr>
          <p:cNvSpPr/>
          <p:nvPr/>
        </p:nvSpPr>
        <p:spPr>
          <a:xfrm>
            <a:off x="4495568" y="1911675"/>
            <a:ext cx="2423542" cy="1478754"/>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dirty="0" err="1">
                <a:solidFill>
                  <a:schemeClr val="bg1"/>
                </a:solidFill>
              </a:rPr>
              <a:t>Function</a:t>
            </a:r>
            <a:endParaRPr lang="en-FR" sz="4000" dirty="0">
              <a:solidFill>
                <a:schemeClr val="bg1"/>
              </a:solidFill>
            </a:endParaRPr>
          </a:p>
        </p:txBody>
      </p:sp>
      <p:sp>
        <p:nvSpPr>
          <p:cNvPr id="16" name="Rectangle 15">
            <a:extLst>
              <a:ext uri="{FF2B5EF4-FFF2-40B4-BE49-F238E27FC236}">
                <a16:creationId xmlns:a16="http://schemas.microsoft.com/office/drawing/2014/main" id="{40FF2370-DFC2-40A6-80C0-5484A17B4A65}"/>
              </a:ext>
            </a:extLst>
          </p:cNvPr>
          <p:cNvSpPr/>
          <p:nvPr/>
        </p:nvSpPr>
        <p:spPr>
          <a:xfrm>
            <a:off x="1477862" y="2399306"/>
            <a:ext cx="1282531" cy="503492"/>
          </a:xfrm>
          <a:prstGeom prst="rect">
            <a:avLst/>
          </a:prstGeom>
          <a:ln w="57150"/>
        </p:spPr>
        <p:style>
          <a:lnRef idx="2">
            <a:schemeClr val="accent3"/>
          </a:lnRef>
          <a:fillRef idx="1">
            <a:schemeClr val="lt1"/>
          </a:fillRef>
          <a:effectRef idx="0">
            <a:schemeClr val="accent3"/>
          </a:effectRef>
          <a:fontRef idx="minor">
            <a:schemeClr val="dk1"/>
          </a:fontRef>
        </p:style>
        <p:txBody>
          <a:bodyPr rtlCol="0" anchor="ctr"/>
          <a:lstStyle/>
          <a:p>
            <a:pPr algn="ctr"/>
            <a:r>
              <a:rPr lang="en-US" sz="2000" dirty="0"/>
              <a:t>Queue A</a:t>
            </a:r>
          </a:p>
        </p:txBody>
      </p:sp>
      <p:pic>
        <p:nvPicPr>
          <p:cNvPr id="1026" name="Picture 2" descr="Afficher l’image source">
            <a:extLst>
              <a:ext uri="{FF2B5EF4-FFF2-40B4-BE49-F238E27FC236}">
                <a16:creationId xmlns:a16="http://schemas.microsoft.com/office/drawing/2014/main" id="{F291C231-1626-4F0E-B26C-1EFF6A7E0B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17305" y="1826613"/>
            <a:ext cx="588793" cy="5726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00051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2" name="Connecteur droit avec flèche 41">
            <a:extLst>
              <a:ext uri="{FF2B5EF4-FFF2-40B4-BE49-F238E27FC236}">
                <a16:creationId xmlns:a16="http://schemas.microsoft.com/office/drawing/2014/main" id="{7E49D7F6-A729-4679-8754-D43B970D35A2}"/>
              </a:ext>
            </a:extLst>
          </p:cNvPr>
          <p:cNvCxnSpPr>
            <a:cxnSpLocks/>
            <a:endCxn id="13" idx="2"/>
          </p:cNvCxnSpPr>
          <p:nvPr/>
        </p:nvCxnSpPr>
        <p:spPr>
          <a:xfrm flipH="1" flipV="1">
            <a:off x="5768207" y="1327296"/>
            <a:ext cx="7551" cy="3970208"/>
          </a:xfrm>
          <a:prstGeom prst="straightConnector1">
            <a:avLst/>
          </a:prstGeom>
          <a:ln w="50800">
            <a:solidFill>
              <a:schemeClr val="tx1">
                <a:alpha val="56000"/>
              </a:schemeClr>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21" name="Connecteur droit avec flèche 20">
            <a:extLst>
              <a:ext uri="{FF2B5EF4-FFF2-40B4-BE49-F238E27FC236}">
                <a16:creationId xmlns:a16="http://schemas.microsoft.com/office/drawing/2014/main" id="{229E78E0-3C32-4029-8ACF-3F0CD8C036EB}"/>
              </a:ext>
            </a:extLst>
          </p:cNvPr>
          <p:cNvCxnSpPr>
            <a:cxnSpLocks/>
            <a:stCxn id="13" idx="3"/>
            <a:endCxn id="14" idx="1"/>
          </p:cNvCxnSpPr>
          <p:nvPr/>
        </p:nvCxnSpPr>
        <p:spPr>
          <a:xfrm>
            <a:off x="6698009" y="728654"/>
            <a:ext cx="2334939" cy="2506672"/>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Connecteur droit avec flèche 24">
            <a:extLst>
              <a:ext uri="{FF2B5EF4-FFF2-40B4-BE49-F238E27FC236}">
                <a16:creationId xmlns:a16="http://schemas.microsoft.com/office/drawing/2014/main" id="{EF74DD91-1B16-470B-A20B-035F88F385D6}"/>
              </a:ext>
            </a:extLst>
          </p:cNvPr>
          <p:cNvCxnSpPr>
            <a:cxnSpLocks/>
            <a:stCxn id="13" idx="1"/>
            <a:endCxn id="16" idx="3"/>
          </p:cNvCxnSpPr>
          <p:nvPr/>
        </p:nvCxnSpPr>
        <p:spPr>
          <a:xfrm flipH="1">
            <a:off x="2680728" y="728654"/>
            <a:ext cx="2157677" cy="2532266"/>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ZoneTexte 26">
            <a:extLst>
              <a:ext uri="{FF2B5EF4-FFF2-40B4-BE49-F238E27FC236}">
                <a16:creationId xmlns:a16="http://schemas.microsoft.com/office/drawing/2014/main" id="{30354EF9-3E8C-40D2-9590-6092A589DD85}"/>
              </a:ext>
            </a:extLst>
          </p:cNvPr>
          <p:cNvSpPr txBox="1"/>
          <p:nvPr/>
        </p:nvSpPr>
        <p:spPr>
          <a:xfrm>
            <a:off x="1428825" y="2184231"/>
            <a:ext cx="1282531" cy="707886"/>
          </a:xfrm>
          <a:prstGeom prst="rect">
            <a:avLst/>
          </a:prstGeom>
          <a:noFill/>
        </p:spPr>
        <p:txBody>
          <a:bodyPr wrap="none" rtlCol="0">
            <a:spAutoFit/>
          </a:bodyPr>
          <a:lstStyle/>
          <a:p>
            <a:r>
              <a:rPr lang="fr-FR" sz="4000" dirty="0">
                <a:solidFill>
                  <a:schemeClr val="bg1">
                    <a:lumMod val="75000"/>
                  </a:schemeClr>
                </a:solidFill>
              </a:rPr>
              <a:t>input</a:t>
            </a:r>
          </a:p>
        </p:txBody>
      </p:sp>
      <p:sp>
        <p:nvSpPr>
          <p:cNvPr id="29" name="ZoneTexte 28">
            <a:extLst>
              <a:ext uri="{FF2B5EF4-FFF2-40B4-BE49-F238E27FC236}">
                <a16:creationId xmlns:a16="http://schemas.microsoft.com/office/drawing/2014/main" id="{317763BD-CD8F-493D-AE5A-846B0222507A}"/>
              </a:ext>
            </a:extLst>
          </p:cNvPr>
          <p:cNvSpPr txBox="1"/>
          <p:nvPr/>
        </p:nvSpPr>
        <p:spPr>
          <a:xfrm>
            <a:off x="8878361" y="2184231"/>
            <a:ext cx="1593706" cy="707886"/>
          </a:xfrm>
          <a:prstGeom prst="rect">
            <a:avLst/>
          </a:prstGeom>
          <a:noFill/>
        </p:spPr>
        <p:txBody>
          <a:bodyPr wrap="none" rtlCol="0">
            <a:spAutoFit/>
          </a:bodyPr>
          <a:lstStyle/>
          <a:p>
            <a:r>
              <a:rPr lang="fr-FR" sz="4000" dirty="0">
                <a:solidFill>
                  <a:schemeClr val="bg1">
                    <a:lumMod val="75000"/>
                  </a:schemeClr>
                </a:solidFill>
              </a:rPr>
              <a:t>output</a:t>
            </a:r>
          </a:p>
        </p:txBody>
      </p:sp>
      <p:sp>
        <p:nvSpPr>
          <p:cNvPr id="14" name="Rectangle 13">
            <a:extLst>
              <a:ext uri="{FF2B5EF4-FFF2-40B4-BE49-F238E27FC236}">
                <a16:creationId xmlns:a16="http://schemas.microsoft.com/office/drawing/2014/main" id="{F84667D8-14A8-42E9-AC0C-82ADB6A5D0B2}"/>
              </a:ext>
            </a:extLst>
          </p:cNvPr>
          <p:cNvSpPr/>
          <p:nvPr/>
        </p:nvSpPr>
        <p:spPr>
          <a:xfrm>
            <a:off x="9032948" y="2983580"/>
            <a:ext cx="1284532" cy="503492"/>
          </a:xfrm>
          <a:prstGeom prst="rect">
            <a:avLst/>
          </a:prstGeom>
          <a:ln w="57150"/>
        </p:spPr>
        <p:style>
          <a:lnRef idx="2">
            <a:schemeClr val="accent3"/>
          </a:lnRef>
          <a:fillRef idx="1">
            <a:schemeClr val="lt1"/>
          </a:fillRef>
          <a:effectRef idx="0">
            <a:schemeClr val="accent3"/>
          </a:effectRef>
          <a:fontRef idx="minor">
            <a:schemeClr val="dk1"/>
          </a:fontRef>
        </p:style>
        <p:txBody>
          <a:bodyPr rtlCol="0" anchor="ctr"/>
          <a:lstStyle/>
          <a:p>
            <a:pPr algn="ctr"/>
            <a:r>
              <a:rPr lang="en-US" sz="2000" dirty="0"/>
              <a:t>Queue B</a:t>
            </a:r>
          </a:p>
        </p:txBody>
      </p:sp>
      <p:sp>
        <p:nvSpPr>
          <p:cNvPr id="13" name="Rounded Rectangle 45">
            <a:extLst>
              <a:ext uri="{FF2B5EF4-FFF2-40B4-BE49-F238E27FC236}">
                <a16:creationId xmlns:a16="http://schemas.microsoft.com/office/drawing/2014/main" id="{010C1183-1FCB-4B5B-84DC-B7D70796FA94}"/>
              </a:ext>
            </a:extLst>
          </p:cNvPr>
          <p:cNvSpPr/>
          <p:nvPr/>
        </p:nvSpPr>
        <p:spPr>
          <a:xfrm>
            <a:off x="4838405" y="130011"/>
            <a:ext cx="1859604" cy="1197285"/>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solidFill>
                  <a:schemeClr val="bg1"/>
                </a:solidFill>
              </a:rPr>
              <a:t>Function</a:t>
            </a:r>
            <a:endParaRPr lang="en-FR" sz="3200" dirty="0">
              <a:solidFill>
                <a:schemeClr val="bg1"/>
              </a:solidFill>
            </a:endParaRPr>
          </a:p>
        </p:txBody>
      </p:sp>
      <p:sp>
        <p:nvSpPr>
          <p:cNvPr id="16" name="Rectangle 15">
            <a:extLst>
              <a:ext uri="{FF2B5EF4-FFF2-40B4-BE49-F238E27FC236}">
                <a16:creationId xmlns:a16="http://schemas.microsoft.com/office/drawing/2014/main" id="{40FF2370-DFC2-40A6-80C0-5484A17B4A65}"/>
              </a:ext>
            </a:extLst>
          </p:cNvPr>
          <p:cNvSpPr/>
          <p:nvPr/>
        </p:nvSpPr>
        <p:spPr>
          <a:xfrm>
            <a:off x="1398197" y="3009174"/>
            <a:ext cx="1282531" cy="503492"/>
          </a:xfrm>
          <a:prstGeom prst="rect">
            <a:avLst/>
          </a:prstGeom>
          <a:ln w="57150"/>
        </p:spPr>
        <p:style>
          <a:lnRef idx="2">
            <a:schemeClr val="accent3"/>
          </a:lnRef>
          <a:fillRef idx="1">
            <a:schemeClr val="lt1"/>
          </a:fillRef>
          <a:effectRef idx="0">
            <a:schemeClr val="accent3"/>
          </a:effectRef>
          <a:fontRef idx="minor">
            <a:schemeClr val="dk1"/>
          </a:fontRef>
        </p:style>
        <p:txBody>
          <a:bodyPr rtlCol="0" anchor="ctr"/>
          <a:lstStyle/>
          <a:p>
            <a:pPr algn="ctr"/>
            <a:r>
              <a:rPr lang="en-US" sz="2000" dirty="0"/>
              <a:t>Queue A</a:t>
            </a:r>
          </a:p>
        </p:txBody>
      </p:sp>
      <p:sp>
        <p:nvSpPr>
          <p:cNvPr id="20" name="Rounded Rectangle 45">
            <a:extLst>
              <a:ext uri="{FF2B5EF4-FFF2-40B4-BE49-F238E27FC236}">
                <a16:creationId xmlns:a16="http://schemas.microsoft.com/office/drawing/2014/main" id="{83B3FB13-11DB-4EEE-A3C4-8165C7216D08}"/>
              </a:ext>
            </a:extLst>
          </p:cNvPr>
          <p:cNvSpPr/>
          <p:nvPr/>
        </p:nvSpPr>
        <p:spPr>
          <a:xfrm>
            <a:off x="4861196" y="5354314"/>
            <a:ext cx="1867155" cy="1197285"/>
          </a:xfrm>
          <a:prstGeom prst="roundRect">
            <a:avLst/>
          </a:prstGeom>
          <a:solidFill>
            <a:srgbClr val="7EBEFF">
              <a:alpha val="4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solidFill>
                  <a:schemeClr val="bg1"/>
                </a:solidFill>
              </a:rPr>
              <a:t>Function</a:t>
            </a:r>
            <a:endParaRPr lang="en-FR" sz="3200" dirty="0">
              <a:solidFill>
                <a:schemeClr val="bg1"/>
              </a:solidFill>
            </a:endParaRPr>
          </a:p>
        </p:txBody>
      </p:sp>
      <p:cxnSp>
        <p:nvCxnSpPr>
          <p:cNvPr id="23" name="Connecteur droit avec flèche 22">
            <a:extLst>
              <a:ext uri="{FF2B5EF4-FFF2-40B4-BE49-F238E27FC236}">
                <a16:creationId xmlns:a16="http://schemas.microsoft.com/office/drawing/2014/main" id="{32E90BC4-9F7C-4CE5-B873-2CB7F27AFE90}"/>
              </a:ext>
            </a:extLst>
          </p:cNvPr>
          <p:cNvCxnSpPr>
            <a:cxnSpLocks/>
            <a:stCxn id="28" idx="1"/>
            <a:endCxn id="16" idx="3"/>
          </p:cNvCxnSpPr>
          <p:nvPr/>
        </p:nvCxnSpPr>
        <p:spPr>
          <a:xfrm flipH="1">
            <a:off x="2680728" y="2159139"/>
            <a:ext cx="2165228" cy="1101781"/>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onnecteur droit avec flèche 23">
            <a:extLst>
              <a:ext uri="{FF2B5EF4-FFF2-40B4-BE49-F238E27FC236}">
                <a16:creationId xmlns:a16="http://schemas.microsoft.com/office/drawing/2014/main" id="{F83948E5-6B0B-46F8-8921-DD2319DA18E0}"/>
              </a:ext>
            </a:extLst>
          </p:cNvPr>
          <p:cNvCxnSpPr>
            <a:cxnSpLocks/>
            <a:stCxn id="31" idx="1"/>
            <a:endCxn id="16" idx="3"/>
          </p:cNvCxnSpPr>
          <p:nvPr/>
        </p:nvCxnSpPr>
        <p:spPr>
          <a:xfrm flipH="1" flipV="1">
            <a:off x="2680728" y="3260920"/>
            <a:ext cx="2165228" cy="297467"/>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onnecteur droit avec flèche 25">
            <a:extLst>
              <a:ext uri="{FF2B5EF4-FFF2-40B4-BE49-F238E27FC236}">
                <a16:creationId xmlns:a16="http://schemas.microsoft.com/office/drawing/2014/main" id="{83A9AD20-1871-4062-A0B4-6B4966ED3683}"/>
              </a:ext>
            </a:extLst>
          </p:cNvPr>
          <p:cNvCxnSpPr>
            <a:cxnSpLocks/>
            <a:stCxn id="28" idx="3"/>
            <a:endCxn id="14" idx="1"/>
          </p:cNvCxnSpPr>
          <p:nvPr/>
        </p:nvCxnSpPr>
        <p:spPr>
          <a:xfrm>
            <a:off x="6705560" y="2159139"/>
            <a:ext cx="2327388" cy="1076187"/>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Connecteur droit avec flèche 29">
            <a:extLst>
              <a:ext uri="{FF2B5EF4-FFF2-40B4-BE49-F238E27FC236}">
                <a16:creationId xmlns:a16="http://schemas.microsoft.com/office/drawing/2014/main" id="{38800723-00B4-4F15-82A5-47EF43DEB49E}"/>
              </a:ext>
            </a:extLst>
          </p:cNvPr>
          <p:cNvCxnSpPr>
            <a:cxnSpLocks/>
            <a:stCxn id="31" idx="3"/>
            <a:endCxn id="14" idx="1"/>
          </p:cNvCxnSpPr>
          <p:nvPr/>
        </p:nvCxnSpPr>
        <p:spPr>
          <a:xfrm flipV="1">
            <a:off x="6705560" y="3235326"/>
            <a:ext cx="2327388" cy="323061"/>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Connecteur droit avec flèche 32">
            <a:extLst>
              <a:ext uri="{FF2B5EF4-FFF2-40B4-BE49-F238E27FC236}">
                <a16:creationId xmlns:a16="http://schemas.microsoft.com/office/drawing/2014/main" id="{32613D73-E4B1-45C8-9A47-CC17FAD1E474}"/>
              </a:ext>
            </a:extLst>
          </p:cNvPr>
          <p:cNvCxnSpPr>
            <a:cxnSpLocks/>
            <a:stCxn id="20" idx="1"/>
            <a:endCxn id="16" idx="3"/>
          </p:cNvCxnSpPr>
          <p:nvPr/>
        </p:nvCxnSpPr>
        <p:spPr>
          <a:xfrm flipH="1" flipV="1">
            <a:off x="2680728" y="3260920"/>
            <a:ext cx="2180468" cy="2692037"/>
          </a:xfrm>
          <a:prstGeom prst="straightConnector1">
            <a:avLst/>
          </a:prstGeom>
          <a:ln w="50800">
            <a:solidFill>
              <a:srgbClr val="548235">
                <a:alpha val="56078"/>
              </a:srgb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6" name="Connecteur droit avec flèche 35">
            <a:extLst>
              <a:ext uri="{FF2B5EF4-FFF2-40B4-BE49-F238E27FC236}">
                <a16:creationId xmlns:a16="http://schemas.microsoft.com/office/drawing/2014/main" id="{0376B767-4659-4CF0-AEE1-6020134B3521}"/>
              </a:ext>
            </a:extLst>
          </p:cNvPr>
          <p:cNvCxnSpPr>
            <a:cxnSpLocks/>
            <a:stCxn id="20" idx="3"/>
            <a:endCxn id="14" idx="1"/>
          </p:cNvCxnSpPr>
          <p:nvPr/>
        </p:nvCxnSpPr>
        <p:spPr>
          <a:xfrm flipV="1">
            <a:off x="6728351" y="3235326"/>
            <a:ext cx="2304597" cy="2717631"/>
          </a:xfrm>
          <a:prstGeom prst="straightConnector1">
            <a:avLst/>
          </a:prstGeom>
          <a:ln w="50800">
            <a:solidFill>
              <a:srgbClr val="548235">
                <a:alpha val="56078"/>
              </a:srgb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8" name="Rounded Rectangle 45">
            <a:extLst>
              <a:ext uri="{FF2B5EF4-FFF2-40B4-BE49-F238E27FC236}">
                <a16:creationId xmlns:a16="http://schemas.microsoft.com/office/drawing/2014/main" id="{B34EF98D-A14C-4128-8982-00862CC43291}"/>
              </a:ext>
            </a:extLst>
          </p:cNvPr>
          <p:cNvSpPr/>
          <p:nvPr/>
        </p:nvSpPr>
        <p:spPr>
          <a:xfrm>
            <a:off x="4845956" y="1560496"/>
            <a:ext cx="1859604" cy="1197285"/>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solidFill>
                  <a:schemeClr val="bg1"/>
                </a:solidFill>
              </a:rPr>
              <a:t>Function</a:t>
            </a:r>
            <a:endParaRPr lang="en-FR" sz="3200" dirty="0">
              <a:solidFill>
                <a:schemeClr val="bg1"/>
              </a:solidFill>
            </a:endParaRPr>
          </a:p>
        </p:txBody>
      </p:sp>
      <p:sp>
        <p:nvSpPr>
          <p:cNvPr id="31" name="Rounded Rectangle 45">
            <a:extLst>
              <a:ext uri="{FF2B5EF4-FFF2-40B4-BE49-F238E27FC236}">
                <a16:creationId xmlns:a16="http://schemas.microsoft.com/office/drawing/2014/main" id="{16B09C1F-407B-477A-AAA4-E62A539D37DF}"/>
              </a:ext>
            </a:extLst>
          </p:cNvPr>
          <p:cNvSpPr/>
          <p:nvPr/>
        </p:nvSpPr>
        <p:spPr>
          <a:xfrm>
            <a:off x="4845956" y="2959744"/>
            <a:ext cx="1859604" cy="1197285"/>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solidFill>
                  <a:schemeClr val="bg1"/>
                </a:solidFill>
              </a:rPr>
              <a:t>Function</a:t>
            </a:r>
            <a:endParaRPr lang="en-FR" sz="3200" dirty="0">
              <a:solidFill>
                <a:schemeClr val="bg1"/>
              </a:solidFill>
            </a:endParaRPr>
          </a:p>
        </p:txBody>
      </p:sp>
      <p:pic>
        <p:nvPicPr>
          <p:cNvPr id="48" name="Picture 2" descr="Afficher l’image source">
            <a:extLst>
              <a:ext uri="{FF2B5EF4-FFF2-40B4-BE49-F238E27FC236}">
                <a16:creationId xmlns:a16="http://schemas.microsoft.com/office/drawing/2014/main" id="{8DEE61D2-82A0-499B-B144-2F9B5AA980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61196" y="0"/>
            <a:ext cx="588793" cy="572693"/>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2" descr="Afficher l’image source">
            <a:extLst>
              <a:ext uri="{FF2B5EF4-FFF2-40B4-BE49-F238E27FC236}">
                <a16:creationId xmlns:a16="http://schemas.microsoft.com/office/drawing/2014/main" id="{157C7B42-7B6D-4725-81FD-3C79DBD275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15614" y="1444021"/>
            <a:ext cx="588793" cy="572693"/>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2" descr="Afficher l’image source">
            <a:extLst>
              <a:ext uri="{FF2B5EF4-FFF2-40B4-BE49-F238E27FC236}">
                <a16:creationId xmlns:a16="http://schemas.microsoft.com/office/drawing/2014/main" id="{C0FEF167-72F1-4A3B-8F9F-553137FE64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79589" y="2836876"/>
            <a:ext cx="588793" cy="572693"/>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2" descr="Afficher l’image source">
            <a:extLst>
              <a:ext uri="{FF2B5EF4-FFF2-40B4-BE49-F238E27FC236}">
                <a16:creationId xmlns:a16="http://schemas.microsoft.com/office/drawing/2014/main" id="{96CBC08A-4B9F-40A0-AE6D-14226768FD11}"/>
              </a:ext>
            </a:extLst>
          </p:cNvPr>
          <p:cNvPicPr>
            <a:picLocks noChangeAspect="1" noChangeArrowheads="1"/>
          </p:cNvPicPr>
          <p:nvPr/>
        </p:nvPicPr>
        <p:blipFill>
          <a:blip r:embed="rId2">
            <a:alphaModFix amt="53000"/>
            <a:extLst>
              <a:ext uri="{28A0092B-C50C-407E-A947-70E740481C1C}">
                <a14:useLocalDpi xmlns:a14="http://schemas.microsoft.com/office/drawing/2010/main" val="0"/>
              </a:ext>
            </a:extLst>
          </a:blip>
          <a:srcRect/>
          <a:stretch>
            <a:fillRect/>
          </a:stretch>
        </p:blipFill>
        <p:spPr bwMode="auto">
          <a:xfrm>
            <a:off x="4855026" y="5205123"/>
            <a:ext cx="588793" cy="5726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46975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74037D3A-3939-4347-89AA-00A2E9F492D6}"/>
              </a:ext>
            </a:extLst>
          </p:cNvPr>
          <p:cNvSpPr/>
          <p:nvPr/>
        </p:nvSpPr>
        <p:spPr>
          <a:xfrm>
            <a:off x="84474" y="1084093"/>
            <a:ext cx="1120726" cy="568412"/>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rPr>
              <a:t>R</a:t>
            </a:r>
            <a:r>
              <a:rPr lang="en-FR" sz="1400" dirty="0">
                <a:solidFill>
                  <a:schemeClr val="tx1"/>
                </a:solidFill>
              </a:rPr>
              <a:t>eceiver</a:t>
            </a:r>
          </a:p>
        </p:txBody>
      </p:sp>
      <p:sp>
        <p:nvSpPr>
          <p:cNvPr id="44" name="Rounded Rectangle 43">
            <a:extLst>
              <a:ext uri="{FF2B5EF4-FFF2-40B4-BE49-F238E27FC236}">
                <a16:creationId xmlns:a16="http://schemas.microsoft.com/office/drawing/2014/main" id="{EBFDEA97-101E-9147-AB68-432885BA4552}"/>
              </a:ext>
            </a:extLst>
          </p:cNvPr>
          <p:cNvSpPr/>
          <p:nvPr/>
        </p:nvSpPr>
        <p:spPr>
          <a:xfrm>
            <a:off x="82775" y="2623729"/>
            <a:ext cx="1120726" cy="568412"/>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a:solidFill>
                  <a:schemeClr val="tx1"/>
                </a:solidFill>
              </a:rPr>
              <a:t>S</a:t>
            </a:r>
            <a:r>
              <a:rPr lang="en-FR" sz="1400">
                <a:solidFill>
                  <a:schemeClr val="tx1"/>
                </a:solidFill>
              </a:rPr>
              <a:t>plitter</a:t>
            </a:r>
            <a:endParaRPr lang="en-FR" sz="1400" dirty="0">
              <a:solidFill>
                <a:schemeClr val="tx1"/>
              </a:solidFill>
            </a:endParaRPr>
          </a:p>
        </p:txBody>
      </p:sp>
      <p:sp>
        <p:nvSpPr>
          <p:cNvPr id="45" name="Rounded Rectangle 44">
            <a:extLst>
              <a:ext uri="{FF2B5EF4-FFF2-40B4-BE49-F238E27FC236}">
                <a16:creationId xmlns:a16="http://schemas.microsoft.com/office/drawing/2014/main" id="{6AE3357B-23D5-D244-8D54-F11202A7FC3E}"/>
              </a:ext>
            </a:extLst>
          </p:cNvPr>
          <p:cNvSpPr/>
          <p:nvPr/>
        </p:nvSpPr>
        <p:spPr>
          <a:xfrm>
            <a:off x="93769" y="4228315"/>
            <a:ext cx="1120726" cy="568412"/>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rPr>
              <a:t>Zoning</a:t>
            </a:r>
            <a:endParaRPr lang="en-FR" sz="1400" dirty="0">
              <a:solidFill>
                <a:schemeClr val="tx1"/>
              </a:solidFill>
            </a:endParaRPr>
          </a:p>
        </p:txBody>
      </p:sp>
      <p:sp>
        <p:nvSpPr>
          <p:cNvPr id="56" name="Rectangle 55">
            <a:extLst>
              <a:ext uri="{FF2B5EF4-FFF2-40B4-BE49-F238E27FC236}">
                <a16:creationId xmlns:a16="http://schemas.microsoft.com/office/drawing/2014/main" id="{EF220E26-8344-1E43-872F-A5E11A03423E}"/>
              </a:ext>
            </a:extLst>
          </p:cNvPr>
          <p:cNvSpPr/>
          <p:nvPr/>
        </p:nvSpPr>
        <p:spPr>
          <a:xfrm rot="5400000">
            <a:off x="349953" y="2001492"/>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sp>
        <p:nvSpPr>
          <p:cNvPr id="57" name="Rectangle 56">
            <a:extLst>
              <a:ext uri="{FF2B5EF4-FFF2-40B4-BE49-F238E27FC236}">
                <a16:creationId xmlns:a16="http://schemas.microsoft.com/office/drawing/2014/main" id="{2070C867-570D-7145-B0E9-76A7FAFB61C2}"/>
              </a:ext>
            </a:extLst>
          </p:cNvPr>
          <p:cNvSpPr/>
          <p:nvPr/>
        </p:nvSpPr>
        <p:spPr>
          <a:xfrm rot="5400000">
            <a:off x="347369" y="3565070"/>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sp>
        <p:nvSpPr>
          <p:cNvPr id="59" name="Rectangle 58">
            <a:extLst>
              <a:ext uri="{FF2B5EF4-FFF2-40B4-BE49-F238E27FC236}">
                <a16:creationId xmlns:a16="http://schemas.microsoft.com/office/drawing/2014/main" id="{B3092EC1-9487-4E41-ADF3-91A2B4DE698D}"/>
              </a:ext>
            </a:extLst>
          </p:cNvPr>
          <p:cNvSpPr/>
          <p:nvPr/>
        </p:nvSpPr>
        <p:spPr>
          <a:xfrm>
            <a:off x="1509458" y="3928209"/>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63" name="Straight Arrow Connector 62">
            <a:extLst>
              <a:ext uri="{FF2B5EF4-FFF2-40B4-BE49-F238E27FC236}">
                <a16:creationId xmlns:a16="http://schemas.microsoft.com/office/drawing/2014/main" id="{F7B1E4D8-CC71-7549-90AF-750274FBB33D}"/>
              </a:ext>
            </a:extLst>
          </p:cNvPr>
          <p:cNvCxnSpPr>
            <a:cxnSpLocks/>
            <a:stCxn id="2" idx="2"/>
            <a:endCxn id="56" idx="1"/>
          </p:cNvCxnSpPr>
          <p:nvPr/>
        </p:nvCxnSpPr>
        <p:spPr>
          <a:xfrm flipH="1">
            <a:off x="644836" y="1652505"/>
            <a:ext cx="1" cy="192412"/>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0" name="Straight Arrow Connector 69">
            <a:extLst>
              <a:ext uri="{FF2B5EF4-FFF2-40B4-BE49-F238E27FC236}">
                <a16:creationId xmlns:a16="http://schemas.microsoft.com/office/drawing/2014/main" id="{0AD37D82-2C6D-7442-BC68-DEB37FCE6169}"/>
              </a:ext>
            </a:extLst>
          </p:cNvPr>
          <p:cNvCxnSpPr>
            <a:cxnSpLocks/>
            <a:stCxn id="44" idx="0"/>
            <a:endCxn id="56" idx="3"/>
          </p:cNvCxnSpPr>
          <p:nvPr/>
        </p:nvCxnSpPr>
        <p:spPr>
          <a:xfrm flipV="1">
            <a:off x="643138" y="2434684"/>
            <a:ext cx="1698" cy="189045"/>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6" name="Straight Arrow Connector 75">
            <a:extLst>
              <a:ext uri="{FF2B5EF4-FFF2-40B4-BE49-F238E27FC236}">
                <a16:creationId xmlns:a16="http://schemas.microsoft.com/office/drawing/2014/main" id="{FD635F46-4D30-6743-9133-F2D1211E9C1D}"/>
              </a:ext>
            </a:extLst>
          </p:cNvPr>
          <p:cNvCxnSpPr>
            <a:cxnSpLocks/>
            <a:stCxn id="45" idx="0"/>
            <a:endCxn id="57" idx="3"/>
          </p:cNvCxnSpPr>
          <p:nvPr/>
        </p:nvCxnSpPr>
        <p:spPr>
          <a:xfrm flipH="1" flipV="1">
            <a:off x="642252" y="3998262"/>
            <a:ext cx="11880" cy="230053"/>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7" name="Straight Arrow Connector 76">
            <a:extLst>
              <a:ext uri="{FF2B5EF4-FFF2-40B4-BE49-F238E27FC236}">
                <a16:creationId xmlns:a16="http://schemas.microsoft.com/office/drawing/2014/main" id="{DECC9402-7EB2-324C-B3DF-5F4FC9186EAC}"/>
              </a:ext>
            </a:extLst>
          </p:cNvPr>
          <p:cNvCxnSpPr>
            <a:cxnSpLocks/>
            <a:stCxn id="44" idx="2"/>
            <a:endCxn id="57" idx="1"/>
          </p:cNvCxnSpPr>
          <p:nvPr/>
        </p:nvCxnSpPr>
        <p:spPr>
          <a:xfrm flipH="1">
            <a:off x="642252" y="3192141"/>
            <a:ext cx="886" cy="216354"/>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3" name="Straight Arrow Connector 82">
            <a:extLst>
              <a:ext uri="{FF2B5EF4-FFF2-40B4-BE49-F238E27FC236}">
                <a16:creationId xmlns:a16="http://schemas.microsoft.com/office/drawing/2014/main" id="{A64E040A-3976-7745-85A9-267D228F8400}"/>
              </a:ext>
            </a:extLst>
          </p:cNvPr>
          <p:cNvCxnSpPr>
            <a:cxnSpLocks/>
            <a:stCxn id="45" idx="3"/>
            <a:endCxn id="59" idx="1"/>
          </p:cNvCxnSpPr>
          <p:nvPr/>
        </p:nvCxnSpPr>
        <p:spPr>
          <a:xfrm flipV="1">
            <a:off x="1214495" y="4066518"/>
            <a:ext cx="294963" cy="446003"/>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50" name="Rounded Rectangle 45">
            <a:extLst>
              <a:ext uri="{FF2B5EF4-FFF2-40B4-BE49-F238E27FC236}">
                <a16:creationId xmlns:a16="http://schemas.microsoft.com/office/drawing/2014/main" id="{F098898E-7602-4329-BAD8-4DFEF596A8BA}"/>
              </a:ext>
            </a:extLst>
          </p:cNvPr>
          <p:cNvSpPr/>
          <p:nvPr/>
        </p:nvSpPr>
        <p:spPr>
          <a:xfrm>
            <a:off x="2325685" y="3595878"/>
            <a:ext cx="1383726" cy="907687"/>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rPr>
              <a:t>Homographie</a:t>
            </a:r>
            <a:endParaRPr lang="en-FR" sz="1400" dirty="0">
              <a:solidFill>
                <a:schemeClr val="tx1"/>
              </a:solidFill>
            </a:endParaRPr>
          </a:p>
        </p:txBody>
      </p:sp>
      <p:cxnSp>
        <p:nvCxnSpPr>
          <p:cNvPr id="68" name="Straight Arrow Connector 82">
            <a:extLst>
              <a:ext uri="{FF2B5EF4-FFF2-40B4-BE49-F238E27FC236}">
                <a16:creationId xmlns:a16="http://schemas.microsoft.com/office/drawing/2014/main" id="{703021C3-3813-4851-A3DB-29B84322B82C}"/>
              </a:ext>
            </a:extLst>
          </p:cNvPr>
          <p:cNvCxnSpPr>
            <a:cxnSpLocks/>
            <a:stCxn id="50" idx="1"/>
            <a:endCxn id="59" idx="3"/>
          </p:cNvCxnSpPr>
          <p:nvPr/>
        </p:nvCxnSpPr>
        <p:spPr>
          <a:xfrm flipH="1">
            <a:off x="2099225" y="4049722"/>
            <a:ext cx="226460" cy="16796"/>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1" name="Rounded Rectangle 44">
            <a:extLst>
              <a:ext uri="{FF2B5EF4-FFF2-40B4-BE49-F238E27FC236}">
                <a16:creationId xmlns:a16="http://schemas.microsoft.com/office/drawing/2014/main" id="{9B553AE1-DA2C-49DF-B2AE-5C39C5B046BF}"/>
              </a:ext>
            </a:extLst>
          </p:cNvPr>
          <p:cNvSpPr/>
          <p:nvPr/>
        </p:nvSpPr>
        <p:spPr>
          <a:xfrm>
            <a:off x="5153922" y="296628"/>
            <a:ext cx="1120726" cy="568412"/>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FR" sz="1400" dirty="0">
              <a:solidFill>
                <a:schemeClr val="tx1"/>
              </a:solidFill>
            </a:endParaRPr>
          </a:p>
        </p:txBody>
      </p:sp>
      <p:pic>
        <p:nvPicPr>
          <p:cNvPr id="3074" name="Picture 2" descr="Afficher l’image source">
            <a:extLst>
              <a:ext uri="{FF2B5EF4-FFF2-40B4-BE49-F238E27FC236}">
                <a16:creationId xmlns:a16="http://schemas.microsoft.com/office/drawing/2014/main" id="{0905FDE8-B4D0-4E4D-85FA-87A727EE236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9359" t="28646" r="17401" b="31977"/>
          <a:stretch/>
        </p:blipFill>
        <p:spPr bwMode="auto">
          <a:xfrm>
            <a:off x="5282535" y="412757"/>
            <a:ext cx="767337" cy="318524"/>
          </a:xfrm>
          <a:prstGeom prst="rect">
            <a:avLst/>
          </a:prstGeom>
          <a:noFill/>
          <a:extLst>
            <a:ext uri="{909E8E84-426E-40DD-AFC4-6F175D3DCCD1}">
              <a14:hiddenFill xmlns:a14="http://schemas.microsoft.com/office/drawing/2010/main">
                <a:solidFill>
                  <a:srgbClr val="FFFFFF"/>
                </a:solidFill>
              </a14:hiddenFill>
            </a:ext>
          </a:extLst>
        </p:spPr>
      </p:pic>
      <p:sp>
        <p:nvSpPr>
          <p:cNvPr id="48" name="Rectangle: Folded Corner 1">
            <a:extLst>
              <a:ext uri="{FF2B5EF4-FFF2-40B4-BE49-F238E27FC236}">
                <a16:creationId xmlns:a16="http://schemas.microsoft.com/office/drawing/2014/main" id="{24E91F4B-CC78-49F1-BE42-D6F4676E9CB7}"/>
              </a:ext>
            </a:extLst>
          </p:cNvPr>
          <p:cNvSpPr/>
          <p:nvPr/>
        </p:nvSpPr>
        <p:spPr>
          <a:xfrm>
            <a:off x="283059" y="72107"/>
            <a:ext cx="700266" cy="681299"/>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PDF, IMAGES</a:t>
            </a:r>
          </a:p>
        </p:txBody>
      </p:sp>
      <p:cxnSp>
        <p:nvCxnSpPr>
          <p:cNvPr id="49" name="Straight Arrow Connector 103">
            <a:extLst>
              <a:ext uri="{FF2B5EF4-FFF2-40B4-BE49-F238E27FC236}">
                <a16:creationId xmlns:a16="http://schemas.microsoft.com/office/drawing/2014/main" id="{A4E08322-D2F0-4CF8-BA9E-980388497D28}"/>
              </a:ext>
            </a:extLst>
          </p:cNvPr>
          <p:cNvCxnSpPr>
            <a:cxnSpLocks/>
            <a:stCxn id="48" idx="2"/>
            <a:endCxn id="2" idx="0"/>
          </p:cNvCxnSpPr>
          <p:nvPr/>
        </p:nvCxnSpPr>
        <p:spPr>
          <a:xfrm>
            <a:off x="633192" y="753406"/>
            <a:ext cx="11645" cy="330687"/>
          </a:xfrm>
          <a:prstGeom prst="straightConnector1">
            <a:avLst/>
          </a:prstGeom>
          <a:ln>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71" name="Rounded Rectangle 45">
            <a:extLst>
              <a:ext uri="{FF2B5EF4-FFF2-40B4-BE49-F238E27FC236}">
                <a16:creationId xmlns:a16="http://schemas.microsoft.com/office/drawing/2014/main" id="{5C56C354-89A3-440D-9BFE-9CDA6AEC62D5}"/>
              </a:ext>
            </a:extLst>
          </p:cNvPr>
          <p:cNvSpPr/>
          <p:nvPr/>
        </p:nvSpPr>
        <p:spPr>
          <a:xfrm>
            <a:off x="2346578" y="2206603"/>
            <a:ext cx="1362831" cy="857111"/>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rPr>
              <a:t>Homographie</a:t>
            </a:r>
            <a:endParaRPr lang="en-FR" sz="1400" dirty="0">
              <a:solidFill>
                <a:schemeClr val="tx1"/>
              </a:solidFill>
            </a:endParaRPr>
          </a:p>
        </p:txBody>
      </p:sp>
      <p:sp>
        <p:nvSpPr>
          <p:cNvPr id="72" name="Rectangle 71">
            <a:extLst>
              <a:ext uri="{FF2B5EF4-FFF2-40B4-BE49-F238E27FC236}">
                <a16:creationId xmlns:a16="http://schemas.microsoft.com/office/drawing/2014/main" id="{8178F617-E699-4891-A202-4AE8AA3A67C1}"/>
              </a:ext>
            </a:extLst>
          </p:cNvPr>
          <p:cNvSpPr/>
          <p:nvPr/>
        </p:nvSpPr>
        <p:spPr>
          <a:xfrm>
            <a:off x="1532533" y="2466006"/>
            <a:ext cx="589768"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75" name="Straight Arrow Connector 82">
            <a:extLst>
              <a:ext uri="{FF2B5EF4-FFF2-40B4-BE49-F238E27FC236}">
                <a16:creationId xmlns:a16="http://schemas.microsoft.com/office/drawing/2014/main" id="{E7B693A2-E313-406A-8E9A-B9F16293B251}"/>
              </a:ext>
            </a:extLst>
          </p:cNvPr>
          <p:cNvCxnSpPr>
            <a:cxnSpLocks/>
            <a:stCxn id="71" idx="1"/>
            <a:endCxn id="72" idx="3"/>
          </p:cNvCxnSpPr>
          <p:nvPr/>
        </p:nvCxnSpPr>
        <p:spPr>
          <a:xfrm flipH="1" flipV="1">
            <a:off x="2122301" y="2604315"/>
            <a:ext cx="224277" cy="30844"/>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18" name="Straight Arrow Connector 82">
            <a:extLst>
              <a:ext uri="{FF2B5EF4-FFF2-40B4-BE49-F238E27FC236}">
                <a16:creationId xmlns:a16="http://schemas.microsoft.com/office/drawing/2014/main" id="{FD4BCC52-4D92-493E-9F7D-03AF98129901}"/>
              </a:ext>
            </a:extLst>
          </p:cNvPr>
          <p:cNvCxnSpPr>
            <a:cxnSpLocks/>
            <a:stCxn id="45" idx="3"/>
            <a:endCxn id="72" idx="1"/>
          </p:cNvCxnSpPr>
          <p:nvPr/>
        </p:nvCxnSpPr>
        <p:spPr>
          <a:xfrm flipV="1">
            <a:off x="1214495" y="2604315"/>
            <a:ext cx="318038" cy="1908206"/>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10" name="Rectangle 109">
            <a:extLst>
              <a:ext uri="{FF2B5EF4-FFF2-40B4-BE49-F238E27FC236}">
                <a16:creationId xmlns:a16="http://schemas.microsoft.com/office/drawing/2014/main" id="{367E1F1D-8829-46DD-B94F-2BD5B29DC5AA}"/>
              </a:ext>
            </a:extLst>
          </p:cNvPr>
          <p:cNvSpPr/>
          <p:nvPr/>
        </p:nvSpPr>
        <p:spPr>
          <a:xfrm>
            <a:off x="1560142" y="5663466"/>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111" name="Straight Arrow Connector 82">
            <a:extLst>
              <a:ext uri="{FF2B5EF4-FFF2-40B4-BE49-F238E27FC236}">
                <a16:creationId xmlns:a16="http://schemas.microsoft.com/office/drawing/2014/main" id="{D467D24A-F30E-4FF7-8D19-56A9B76162C2}"/>
              </a:ext>
            </a:extLst>
          </p:cNvPr>
          <p:cNvCxnSpPr>
            <a:cxnSpLocks/>
            <a:stCxn id="45" idx="3"/>
            <a:endCxn id="110" idx="1"/>
          </p:cNvCxnSpPr>
          <p:nvPr/>
        </p:nvCxnSpPr>
        <p:spPr>
          <a:xfrm>
            <a:off x="1214495" y="4512521"/>
            <a:ext cx="345647" cy="1289254"/>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14" name="Rounded Rectangle 45">
            <a:extLst>
              <a:ext uri="{FF2B5EF4-FFF2-40B4-BE49-F238E27FC236}">
                <a16:creationId xmlns:a16="http://schemas.microsoft.com/office/drawing/2014/main" id="{318FD377-AA0E-4057-9A41-BFCF4180C66B}"/>
              </a:ext>
            </a:extLst>
          </p:cNvPr>
          <p:cNvSpPr/>
          <p:nvPr/>
        </p:nvSpPr>
        <p:spPr>
          <a:xfrm>
            <a:off x="2311101" y="5368682"/>
            <a:ext cx="1300240" cy="916320"/>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rPr>
              <a:t>Homographie</a:t>
            </a:r>
            <a:endParaRPr lang="en-FR" sz="1400" dirty="0">
              <a:solidFill>
                <a:schemeClr val="tx1"/>
              </a:solidFill>
            </a:endParaRPr>
          </a:p>
        </p:txBody>
      </p:sp>
      <p:cxnSp>
        <p:nvCxnSpPr>
          <p:cNvPr id="125" name="Straight Arrow Connector 82">
            <a:extLst>
              <a:ext uri="{FF2B5EF4-FFF2-40B4-BE49-F238E27FC236}">
                <a16:creationId xmlns:a16="http://schemas.microsoft.com/office/drawing/2014/main" id="{CC476253-2286-4429-815A-813E8F319B68}"/>
              </a:ext>
            </a:extLst>
          </p:cNvPr>
          <p:cNvCxnSpPr>
            <a:cxnSpLocks/>
            <a:stCxn id="114" idx="1"/>
            <a:endCxn id="110" idx="3"/>
          </p:cNvCxnSpPr>
          <p:nvPr/>
        </p:nvCxnSpPr>
        <p:spPr>
          <a:xfrm flipH="1" flipV="1">
            <a:off x="2149909" y="5801775"/>
            <a:ext cx="161192" cy="25067"/>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0" name="Rounded Rectangle 44">
            <a:extLst>
              <a:ext uri="{FF2B5EF4-FFF2-40B4-BE49-F238E27FC236}">
                <a16:creationId xmlns:a16="http://schemas.microsoft.com/office/drawing/2014/main" id="{6C1042B2-5330-46CB-872E-ACDAB6CC01B5}"/>
              </a:ext>
            </a:extLst>
          </p:cNvPr>
          <p:cNvSpPr/>
          <p:nvPr/>
        </p:nvSpPr>
        <p:spPr>
          <a:xfrm>
            <a:off x="6437617" y="2168848"/>
            <a:ext cx="1120726" cy="923783"/>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a:solidFill>
                  <a:schemeClr val="tx1"/>
                </a:solidFill>
              </a:rPr>
              <a:t>Zoning</a:t>
            </a:r>
            <a:endParaRPr lang="en-FR" sz="1400" dirty="0">
              <a:solidFill>
                <a:schemeClr val="tx1"/>
              </a:solidFill>
            </a:endParaRPr>
          </a:p>
        </p:txBody>
      </p:sp>
      <p:sp>
        <p:nvSpPr>
          <p:cNvPr id="52" name="Rectangle 51">
            <a:extLst>
              <a:ext uri="{FF2B5EF4-FFF2-40B4-BE49-F238E27FC236}">
                <a16:creationId xmlns:a16="http://schemas.microsoft.com/office/drawing/2014/main" id="{E58FC3B7-69B0-4FBD-A5B9-3CE263332095}"/>
              </a:ext>
            </a:extLst>
          </p:cNvPr>
          <p:cNvSpPr/>
          <p:nvPr/>
        </p:nvSpPr>
        <p:spPr>
          <a:xfrm>
            <a:off x="3795489" y="5686171"/>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54" name="Straight Arrow Connector 88">
            <a:extLst>
              <a:ext uri="{FF2B5EF4-FFF2-40B4-BE49-F238E27FC236}">
                <a16:creationId xmlns:a16="http://schemas.microsoft.com/office/drawing/2014/main" id="{CC0542C0-4F1F-4D6D-9AA6-A008C2DBB84F}"/>
              </a:ext>
            </a:extLst>
          </p:cNvPr>
          <p:cNvCxnSpPr>
            <a:cxnSpLocks/>
            <a:stCxn id="52" idx="1"/>
            <a:endCxn id="114" idx="3"/>
          </p:cNvCxnSpPr>
          <p:nvPr/>
        </p:nvCxnSpPr>
        <p:spPr>
          <a:xfrm flipH="1">
            <a:off x="3611341" y="5824480"/>
            <a:ext cx="184148" cy="2362"/>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2" name="Straight Arrow Connector 88">
            <a:extLst>
              <a:ext uri="{FF2B5EF4-FFF2-40B4-BE49-F238E27FC236}">
                <a16:creationId xmlns:a16="http://schemas.microsoft.com/office/drawing/2014/main" id="{97C42F17-248A-4F93-B237-9D3AFBFCCD57}"/>
              </a:ext>
            </a:extLst>
          </p:cNvPr>
          <p:cNvCxnSpPr>
            <a:cxnSpLocks/>
            <a:stCxn id="98" idx="1"/>
            <a:endCxn id="52" idx="3"/>
          </p:cNvCxnSpPr>
          <p:nvPr/>
        </p:nvCxnSpPr>
        <p:spPr>
          <a:xfrm flipH="1">
            <a:off x="4385256" y="5823110"/>
            <a:ext cx="255232" cy="1370"/>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87" name="Rectangle 86">
            <a:extLst>
              <a:ext uri="{FF2B5EF4-FFF2-40B4-BE49-F238E27FC236}">
                <a16:creationId xmlns:a16="http://schemas.microsoft.com/office/drawing/2014/main" id="{5BDFEFB4-FAEC-41E5-8FD5-1C3F5EDE8DF1}"/>
              </a:ext>
            </a:extLst>
          </p:cNvPr>
          <p:cNvSpPr/>
          <p:nvPr/>
        </p:nvSpPr>
        <p:spPr>
          <a:xfrm>
            <a:off x="4801955" y="2496849"/>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88" name="Straight Arrow Connector 82">
            <a:extLst>
              <a:ext uri="{FF2B5EF4-FFF2-40B4-BE49-F238E27FC236}">
                <a16:creationId xmlns:a16="http://schemas.microsoft.com/office/drawing/2014/main" id="{D4CE4DA7-FD64-49A6-B520-FFAE9A2E014A}"/>
              </a:ext>
            </a:extLst>
          </p:cNvPr>
          <p:cNvCxnSpPr>
            <a:cxnSpLocks/>
            <a:stCxn id="71" idx="3"/>
            <a:endCxn id="87" idx="1"/>
          </p:cNvCxnSpPr>
          <p:nvPr/>
        </p:nvCxnSpPr>
        <p:spPr>
          <a:xfrm flipV="1">
            <a:off x="3709409" y="2635158"/>
            <a:ext cx="1092546" cy="1"/>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1" name="Straight Arrow Connector 82">
            <a:extLst>
              <a:ext uri="{FF2B5EF4-FFF2-40B4-BE49-F238E27FC236}">
                <a16:creationId xmlns:a16="http://schemas.microsoft.com/office/drawing/2014/main" id="{3D231557-5172-4738-A1DA-27E036059623}"/>
              </a:ext>
            </a:extLst>
          </p:cNvPr>
          <p:cNvCxnSpPr>
            <a:cxnSpLocks/>
            <a:stCxn id="40" idx="1"/>
            <a:endCxn id="87" idx="3"/>
          </p:cNvCxnSpPr>
          <p:nvPr/>
        </p:nvCxnSpPr>
        <p:spPr>
          <a:xfrm flipH="1">
            <a:off x="5391722" y="2630740"/>
            <a:ext cx="1045895" cy="4418"/>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92" name="Rectangle 91">
            <a:extLst>
              <a:ext uri="{FF2B5EF4-FFF2-40B4-BE49-F238E27FC236}">
                <a16:creationId xmlns:a16="http://schemas.microsoft.com/office/drawing/2014/main" id="{F0870749-FF1C-48A2-8631-9DD7B798D7FF}"/>
              </a:ext>
            </a:extLst>
          </p:cNvPr>
          <p:cNvSpPr/>
          <p:nvPr/>
        </p:nvSpPr>
        <p:spPr>
          <a:xfrm>
            <a:off x="4766598" y="3917392"/>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93" name="Straight Arrow Connector 82">
            <a:extLst>
              <a:ext uri="{FF2B5EF4-FFF2-40B4-BE49-F238E27FC236}">
                <a16:creationId xmlns:a16="http://schemas.microsoft.com/office/drawing/2014/main" id="{D7578EDD-8924-4D4D-9618-33FA2F298300}"/>
              </a:ext>
            </a:extLst>
          </p:cNvPr>
          <p:cNvCxnSpPr>
            <a:cxnSpLocks/>
            <a:stCxn id="50" idx="3"/>
            <a:endCxn id="92" idx="1"/>
          </p:cNvCxnSpPr>
          <p:nvPr/>
        </p:nvCxnSpPr>
        <p:spPr>
          <a:xfrm>
            <a:off x="3709411" y="4049722"/>
            <a:ext cx="1057187" cy="5979"/>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4" name="Straight Arrow Connector 82">
            <a:extLst>
              <a:ext uri="{FF2B5EF4-FFF2-40B4-BE49-F238E27FC236}">
                <a16:creationId xmlns:a16="http://schemas.microsoft.com/office/drawing/2014/main" id="{2E625934-EBB4-4507-B0C4-69E0464FC381}"/>
              </a:ext>
            </a:extLst>
          </p:cNvPr>
          <p:cNvCxnSpPr>
            <a:cxnSpLocks/>
            <a:stCxn id="178" idx="1"/>
            <a:endCxn id="92" idx="3"/>
          </p:cNvCxnSpPr>
          <p:nvPr/>
        </p:nvCxnSpPr>
        <p:spPr>
          <a:xfrm flipH="1" flipV="1">
            <a:off x="5356365" y="4055701"/>
            <a:ext cx="1065156" cy="2069"/>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95" name="Rectangle 94">
            <a:extLst>
              <a:ext uri="{FF2B5EF4-FFF2-40B4-BE49-F238E27FC236}">
                <a16:creationId xmlns:a16="http://schemas.microsoft.com/office/drawing/2014/main" id="{C3729256-4EE1-4BF8-B7B1-5715CC5A1ADD}"/>
              </a:ext>
            </a:extLst>
          </p:cNvPr>
          <p:cNvSpPr/>
          <p:nvPr/>
        </p:nvSpPr>
        <p:spPr>
          <a:xfrm>
            <a:off x="5979764" y="5701447"/>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96" name="Straight Arrow Connector 82">
            <a:extLst>
              <a:ext uri="{FF2B5EF4-FFF2-40B4-BE49-F238E27FC236}">
                <a16:creationId xmlns:a16="http://schemas.microsoft.com/office/drawing/2014/main" id="{AFD18996-DA53-43E1-A564-71C964178444}"/>
              </a:ext>
            </a:extLst>
          </p:cNvPr>
          <p:cNvCxnSpPr>
            <a:cxnSpLocks/>
            <a:stCxn id="98" idx="3"/>
            <a:endCxn id="95" idx="1"/>
          </p:cNvCxnSpPr>
          <p:nvPr/>
        </p:nvCxnSpPr>
        <p:spPr>
          <a:xfrm>
            <a:off x="5761214" y="5823110"/>
            <a:ext cx="218550" cy="16646"/>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7" name="Straight Arrow Connector 82">
            <a:extLst>
              <a:ext uri="{FF2B5EF4-FFF2-40B4-BE49-F238E27FC236}">
                <a16:creationId xmlns:a16="http://schemas.microsoft.com/office/drawing/2014/main" id="{CADAFEBA-D977-4A8C-8E50-39465B71DBB3}"/>
              </a:ext>
            </a:extLst>
          </p:cNvPr>
          <p:cNvCxnSpPr>
            <a:cxnSpLocks/>
            <a:stCxn id="246" idx="1"/>
            <a:endCxn id="95" idx="3"/>
          </p:cNvCxnSpPr>
          <p:nvPr/>
        </p:nvCxnSpPr>
        <p:spPr>
          <a:xfrm flipH="1">
            <a:off x="6569531" y="5836245"/>
            <a:ext cx="151128" cy="3511"/>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98" name="Rounded Rectangle 44">
            <a:extLst>
              <a:ext uri="{FF2B5EF4-FFF2-40B4-BE49-F238E27FC236}">
                <a16:creationId xmlns:a16="http://schemas.microsoft.com/office/drawing/2014/main" id="{DCE84BB8-4BC9-45A5-98C7-9871C07AB222}"/>
              </a:ext>
            </a:extLst>
          </p:cNvPr>
          <p:cNvSpPr/>
          <p:nvPr/>
        </p:nvSpPr>
        <p:spPr>
          <a:xfrm>
            <a:off x="4640488" y="5361218"/>
            <a:ext cx="1120726" cy="923783"/>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rPr>
              <a:t>Zoning</a:t>
            </a:r>
            <a:endParaRPr lang="en-FR" sz="1400" dirty="0">
              <a:solidFill>
                <a:schemeClr val="tx1"/>
              </a:solidFill>
            </a:endParaRPr>
          </a:p>
        </p:txBody>
      </p:sp>
      <p:sp>
        <p:nvSpPr>
          <p:cNvPr id="148" name="Rounded Rectangle 44">
            <a:extLst>
              <a:ext uri="{FF2B5EF4-FFF2-40B4-BE49-F238E27FC236}">
                <a16:creationId xmlns:a16="http://schemas.microsoft.com/office/drawing/2014/main" id="{07C96DCF-D10D-4AA6-9557-FB698BB521C4}"/>
              </a:ext>
            </a:extLst>
          </p:cNvPr>
          <p:cNvSpPr/>
          <p:nvPr/>
        </p:nvSpPr>
        <p:spPr>
          <a:xfrm>
            <a:off x="10907820" y="219299"/>
            <a:ext cx="1120726" cy="742889"/>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a:solidFill>
                  <a:schemeClr val="tx1"/>
                </a:solidFill>
              </a:rPr>
              <a:t>OCR</a:t>
            </a:r>
            <a:endParaRPr lang="en-FR" sz="1400" dirty="0">
              <a:solidFill>
                <a:schemeClr val="tx1"/>
              </a:solidFill>
            </a:endParaRPr>
          </a:p>
        </p:txBody>
      </p:sp>
      <p:cxnSp>
        <p:nvCxnSpPr>
          <p:cNvPr id="149" name="Straight Arrow Connector 82">
            <a:extLst>
              <a:ext uri="{FF2B5EF4-FFF2-40B4-BE49-F238E27FC236}">
                <a16:creationId xmlns:a16="http://schemas.microsoft.com/office/drawing/2014/main" id="{3E90D14D-FAA3-4AFD-AA7A-840FAA402D27}"/>
              </a:ext>
            </a:extLst>
          </p:cNvPr>
          <p:cNvCxnSpPr>
            <a:cxnSpLocks/>
            <a:stCxn id="40" idx="3"/>
            <a:endCxn id="154" idx="1"/>
          </p:cNvCxnSpPr>
          <p:nvPr/>
        </p:nvCxnSpPr>
        <p:spPr>
          <a:xfrm flipV="1">
            <a:off x="7558343" y="2124671"/>
            <a:ext cx="3920753" cy="506069"/>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54" name="Rectangle 153">
            <a:extLst>
              <a:ext uri="{FF2B5EF4-FFF2-40B4-BE49-F238E27FC236}">
                <a16:creationId xmlns:a16="http://schemas.microsoft.com/office/drawing/2014/main" id="{DC0D6ACF-B09C-469A-A6A3-E702A182BAEB}"/>
              </a:ext>
            </a:extLst>
          </p:cNvPr>
          <p:cNvSpPr/>
          <p:nvPr/>
        </p:nvSpPr>
        <p:spPr>
          <a:xfrm rot="16200000">
            <a:off x="11184212" y="1691479"/>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156" name="Straight Arrow Connector 82">
            <a:extLst>
              <a:ext uri="{FF2B5EF4-FFF2-40B4-BE49-F238E27FC236}">
                <a16:creationId xmlns:a16="http://schemas.microsoft.com/office/drawing/2014/main" id="{0229784A-D367-47CD-98DB-A66EBFEB4EAE}"/>
              </a:ext>
            </a:extLst>
          </p:cNvPr>
          <p:cNvCxnSpPr>
            <a:cxnSpLocks/>
            <a:stCxn id="154" idx="3"/>
            <a:endCxn id="148" idx="2"/>
          </p:cNvCxnSpPr>
          <p:nvPr/>
        </p:nvCxnSpPr>
        <p:spPr>
          <a:xfrm flipH="1" flipV="1">
            <a:off x="11468183" y="962188"/>
            <a:ext cx="10913" cy="572716"/>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78" name="Rounded Rectangle 44">
            <a:extLst>
              <a:ext uri="{FF2B5EF4-FFF2-40B4-BE49-F238E27FC236}">
                <a16:creationId xmlns:a16="http://schemas.microsoft.com/office/drawing/2014/main" id="{D44D4A96-2938-4DA3-80D0-883BDC8958D8}"/>
              </a:ext>
            </a:extLst>
          </p:cNvPr>
          <p:cNvSpPr/>
          <p:nvPr/>
        </p:nvSpPr>
        <p:spPr>
          <a:xfrm>
            <a:off x="6421521" y="3595878"/>
            <a:ext cx="1120726" cy="923783"/>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a:solidFill>
                  <a:schemeClr val="tx1"/>
                </a:solidFill>
              </a:rPr>
              <a:t>Zoning</a:t>
            </a:r>
            <a:endParaRPr lang="en-FR" sz="1400" dirty="0">
              <a:solidFill>
                <a:schemeClr val="tx1"/>
              </a:solidFill>
            </a:endParaRPr>
          </a:p>
        </p:txBody>
      </p:sp>
      <p:sp>
        <p:nvSpPr>
          <p:cNvPr id="187" name="Rounded Rectangle 44">
            <a:extLst>
              <a:ext uri="{FF2B5EF4-FFF2-40B4-BE49-F238E27FC236}">
                <a16:creationId xmlns:a16="http://schemas.microsoft.com/office/drawing/2014/main" id="{DF7D74CC-DC12-4980-968D-521C014872A1}"/>
              </a:ext>
            </a:extLst>
          </p:cNvPr>
          <p:cNvSpPr/>
          <p:nvPr/>
        </p:nvSpPr>
        <p:spPr>
          <a:xfrm>
            <a:off x="10918733" y="2886345"/>
            <a:ext cx="1120726" cy="923783"/>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a:solidFill>
                  <a:schemeClr val="tx1"/>
                </a:solidFill>
              </a:rPr>
              <a:t>Zoning Tableau</a:t>
            </a:r>
            <a:endParaRPr lang="en-FR" sz="1400" dirty="0">
              <a:solidFill>
                <a:schemeClr val="tx1"/>
              </a:solidFill>
            </a:endParaRPr>
          </a:p>
        </p:txBody>
      </p:sp>
      <p:cxnSp>
        <p:nvCxnSpPr>
          <p:cNvPr id="240" name="Straight Arrow Connector 82">
            <a:extLst>
              <a:ext uri="{FF2B5EF4-FFF2-40B4-BE49-F238E27FC236}">
                <a16:creationId xmlns:a16="http://schemas.microsoft.com/office/drawing/2014/main" id="{B6FBCDC3-EF3C-4CAA-A95A-0A3B06101F6F}"/>
              </a:ext>
            </a:extLst>
          </p:cNvPr>
          <p:cNvCxnSpPr>
            <a:cxnSpLocks/>
            <a:stCxn id="98" idx="3"/>
            <a:endCxn id="154" idx="1"/>
          </p:cNvCxnSpPr>
          <p:nvPr/>
        </p:nvCxnSpPr>
        <p:spPr>
          <a:xfrm flipV="1">
            <a:off x="5761214" y="2124671"/>
            <a:ext cx="5717882" cy="3698439"/>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43" name="Straight Arrow Connector 82">
            <a:extLst>
              <a:ext uri="{FF2B5EF4-FFF2-40B4-BE49-F238E27FC236}">
                <a16:creationId xmlns:a16="http://schemas.microsoft.com/office/drawing/2014/main" id="{5DF9A20F-0C40-4DE9-A229-E957F31E3369}"/>
              </a:ext>
            </a:extLst>
          </p:cNvPr>
          <p:cNvCxnSpPr>
            <a:cxnSpLocks/>
            <a:stCxn id="178" idx="3"/>
            <a:endCxn id="154" idx="1"/>
          </p:cNvCxnSpPr>
          <p:nvPr/>
        </p:nvCxnSpPr>
        <p:spPr>
          <a:xfrm flipV="1">
            <a:off x="7542247" y="2124671"/>
            <a:ext cx="3936849" cy="1933099"/>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46" name="Rounded Rectangle 44">
            <a:extLst>
              <a:ext uri="{FF2B5EF4-FFF2-40B4-BE49-F238E27FC236}">
                <a16:creationId xmlns:a16="http://schemas.microsoft.com/office/drawing/2014/main" id="{AF32BEC2-24D0-4B1D-A8E6-D090BC022936}"/>
              </a:ext>
            </a:extLst>
          </p:cNvPr>
          <p:cNvSpPr/>
          <p:nvPr/>
        </p:nvSpPr>
        <p:spPr>
          <a:xfrm>
            <a:off x="6720659" y="5374353"/>
            <a:ext cx="1120726" cy="923783"/>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a:solidFill>
                  <a:schemeClr val="tx1"/>
                </a:solidFill>
              </a:rPr>
              <a:t>Classifier Tableau</a:t>
            </a:r>
            <a:endParaRPr lang="en-FR" sz="1400" dirty="0">
              <a:solidFill>
                <a:schemeClr val="tx1"/>
              </a:solidFill>
            </a:endParaRPr>
          </a:p>
        </p:txBody>
      </p:sp>
      <p:sp>
        <p:nvSpPr>
          <p:cNvPr id="247" name="Rounded Rectangle 44">
            <a:extLst>
              <a:ext uri="{FF2B5EF4-FFF2-40B4-BE49-F238E27FC236}">
                <a16:creationId xmlns:a16="http://schemas.microsoft.com/office/drawing/2014/main" id="{1E10D0EA-197B-4FA7-8758-C527B18324C0}"/>
              </a:ext>
            </a:extLst>
          </p:cNvPr>
          <p:cNvSpPr/>
          <p:nvPr/>
        </p:nvSpPr>
        <p:spPr>
          <a:xfrm>
            <a:off x="9186418" y="5368682"/>
            <a:ext cx="1120726" cy="923783"/>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rPr>
              <a:t>Rotation Tableau</a:t>
            </a:r>
            <a:endParaRPr lang="en-FR" sz="1400" dirty="0">
              <a:solidFill>
                <a:schemeClr val="tx1"/>
              </a:solidFill>
            </a:endParaRPr>
          </a:p>
        </p:txBody>
      </p:sp>
      <p:sp>
        <p:nvSpPr>
          <p:cNvPr id="248" name="Rectangle 247">
            <a:extLst>
              <a:ext uri="{FF2B5EF4-FFF2-40B4-BE49-F238E27FC236}">
                <a16:creationId xmlns:a16="http://schemas.microsoft.com/office/drawing/2014/main" id="{6069E3AC-8E9C-4F60-B547-02E987BECB04}"/>
              </a:ext>
            </a:extLst>
          </p:cNvPr>
          <p:cNvSpPr/>
          <p:nvPr/>
        </p:nvSpPr>
        <p:spPr>
          <a:xfrm>
            <a:off x="8134500" y="5692264"/>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250" name="Straight Arrow Connector 82">
            <a:extLst>
              <a:ext uri="{FF2B5EF4-FFF2-40B4-BE49-F238E27FC236}">
                <a16:creationId xmlns:a16="http://schemas.microsoft.com/office/drawing/2014/main" id="{B8963147-BC66-4B8E-BA95-9CCC70B8E144}"/>
              </a:ext>
            </a:extLst>
          </p:cNvPr>
          <p:cNvCxnSpPr>
            <a:cxnSpLocks/>
            <a:stCxn id="247" idx="1"/>
            <a:endCxn id="248" idx="3"/>
          </p:cNvCxnSpPr>
          <p:nvPr/>
        </p:nvCxnSpPr>
        <p:spPr>
          <a:xfrm flipH="1" flipV="1">
            <a:off x="8724267" y="5830573"/>
            <a:ext cx="462151" cy="1"/>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53" name="Straight Arrow Connector 82">
            <a:extLst>
              <a:ext uri="{FF2B5EF4-FFF2-40B4-BE49-F238E27FC236}">
                <a16:creationId xmlns:a16="http://schemas.microsoft.com/office/drawing/2014/main" id="{3996CEB2-47A3-4542-91E5-F33A8E56CE99}"/>
              </a:ext>
            </a:extLst>
          </p:cNvPr>
          <p:cNvCxnSpPr>
            <a:cxnSpLocks/>
            <a:stCxn id="246" idx="3"/>
            <a:endCxn id="248" idx="1"/>
          </p:cNvCxnSpPr>
          <p:nvPr/>
        </p:nvCxnSpPr>
        <p:spPr>
          <a:xfrm flipV="1">
            <a:off x="7841385" y="5830573"/>
            <a:ext cx="293115" cy="5672"/>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56" name="Straight Arrow Connector 82">
            <a:extLst>
              <a:ext uri="{FF2B5EF4-FFF2-40B4-BE49-F238E27FC236}">
                <a16:creationId xmlns:a16="http://schemas.microsoft.com/office/drawing/2014/main" id="{70D8E0A3-7016-4EBC-B497-4DA7736D5554}"/>
              </a:ext>
            </a:extLst>
          </p:cNvPr>
          <p:cNvCxnSpPr>
            <a:cxnSpLocks/>
            <a:stCxn id="178" idx="3"/>
            <a:endCxn id="220" idx="1"/>
          </p:cNvCxnSpPr>
          <p:nvPr/>
        </p:nvCxnSpPr>
        <p:spPr>
          <a:xfrm>
            <a:off x="7542247" y="4057770"/>
            <a:ext cx="553543" cy="9076"/>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59" name="Straight Arrow Connector 82">
            <a:extLst>
              <a:ext uri="{FF2B5EF4-FFF2-40B4-BE49-F238E27FC236}">
                <a16:creationId xmlns:a16="http://schemas.microsoft.com/office/drawing/2014/main" id="{1C6256A0-29C6-4E36-80CA-56EFE5D5C05C}"/>
              </a:ext>
            </a:extLst>
          </p:cNvPr>
          <p:cNvCxnSpPr>
            <a:cxnSpLocks/>
            <a:stCxn id="186" idx="1"/>
            <a:endCxn id="220" idx="3"/>
          </p:cNvCxnSpPr>
          <p:nvPr/>
        </p:nvCxnSpPr>
        <p:spPr>
          <a:xfrm flipH="1">
            <a:off x="8685557" y="4062345"/>
            <a:ext cx="511610" cy="4501"/>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68" name="Straight Arrow Connector 82">
            <a:extLst>
              <a:ext uri="{FF2B5EF4-FFF2-40B4-BE49-F238E27FC236}">
                <a16:creationId xmlns:a16="http://schemas.microsoft.com/office/drawing/2014/main" id="{F176A251-F5A8-4B1A-874B-CFE6CE66BB40}"/>
              </a:ext>
            </a:extLst>
          </p:cNvPr>
          <p:cNvCxnSpPr>
            <a:cxnSpLocks/>
            <a:stCxn id="187" idx="0"/>
            <a:endCxn id="154" idx="1"/>
          </p:cNvCxnSpPr>
          <p:nvPr/>
        </p:nvCxnSpPr>
        <p:spPr>
          <a:xfrm flipV="1">
            <a:off x="11479096" y="2124671"/>
            <a:ext cx="0" cy="761674"/>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71" name="Straight Arrow Connector 82">
            <a:extLst>
              <a:ext uri="{FF2B5EF4-FFF2-40B4-BE49-F238E27FC236}">
                <a16:creationId xmlns:a16="http://schemas.microsoft.com/office/drawing/2014/main" id="{E860F389-B614-4931-AD34-F605C81EEBF1}"/>
              </a:ext>
            </a:extLst>
          </p:cNvPr>
          <p:cNvCxnSpPr>
            <a:cxnSpLocks/>
            <a:stCxn id="187" idx="2"/>
            <a:endCxn id="280" idx="3"/>
          </p:cNvCxnSpPr>
          <p:nvPr/>
        </p:nvCxnSpPr>
        <p:spPr>
          <a:xfrm flipH="1">
            <a:off x="11202704" y="3810128"/>
            <a:ext cx="276392" cy="693437"/>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80" name="Rectangle 279">
            <a:extLst>
              <a:ext uri="{FF2B5EF4-FFF2-40B4-BE49-F238E27FC236}">
                <a16:creationId xmlns:a16="http://schemas.microsoft.com/office/drawing/2014/main" id="{9603E3FA-6826-403F-A846-B7155A8E45D4}"/>
              </a:ext>
            </a:extLst>
          </p:cNvPr>
          <p:cNvSpPr/>
          <p:nvPr/>
        </p:nvSpPr>
        <p:spPr>
          <a:xfrm>
            <a:off x="10612937" y="4365256"/>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288" name="Straight Arrow Connector 82">
            <a:extLst>
              <a:ext uri="{FF2B5EF4-FFF2-40B4-BE49-F238E27FC236}">
                <a16:creationId xmlns:a16="http://schemas.microsoft.com/office/drawing/2014/main" id="{02C11BDD-15D1-4581-91B0-D0C12B6269F6}"/>
              </a:ext>
            </a:extLst>
          </p:cNvPr>
          <p:cNvCxnSpPr>
            <a:cxnSpLocks/>
            <a:stCxn id="247" idx="3"/>
            <a:endCxn id="280" idx="1"/>
          </p:cNvCxnSpPr>
          <p:nvPr/>
        </p:nvCxnSpPr>
        <p:spPr>
          <a:xfrm flipV="1">
            <a:off x="10307144" y="4503565"/>
            <a:ext cx="305793" cy="1327009"/>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91" name="Straight Arrow Connector 82">
            <a:extLst>
              <a:ext uri="{FF2B5EF4-FFF2-40B4-BE49-F238E27FC236}">
                <a16:creationId xmlns:a16="http://schemas.microsoft.com/office/drawing/2014/main" id="{A9E2F8A8-D652-47D9-912D-1204479D9C08}"/>
              </a:ext>
            </a:extLst>
          </p:cNvPr>
          <p:cNvCxnSpPr>
            <a:cxnSpLocks/>
            <a:stCxn id="186" idx="3"/>
            <a:endCxn id="280" idx="1"/>
          </p:cNvCxnSpPr>
          <p:nvPr/>
        </p:nvCxnSpPr>
        <p:spPr>
          <a:xfrm>
            <a:off x="10317893" y="4062345"/>
            <a:ext cx="295044" cy="441220"/>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74" name="Straight Arrow Connector 82">
            <a:extLst>
              <a:ext uri="{FF2B5EF4-FFF2-40B4-BE49-F238E27FC236}">
                <a16:creationId xmlns:a16="http://schemas.microsoft.com/office/drawing/2014/main" id="{E3484C25-007E-432D-BC93-ABEE74AAA9D2}"/>
              </a:ext>
            </a:extLst>
          </p:cNvPr>
          <p:cNvCxnSpPr>
            <a:cxnSpLocks/>
            <a:stCxn id="148" idx="1"/>
            <a:endCxn id="141" idx="3"/>
          </p:cNvCxnSpPr>
          <p:nvPr/>
        </p:nvCxnSpPr>
        <p:spPr>
          <a:xfrm flipH="1" flipV="1">
            <a:off x="9803094" y="369567"/>
            <a:ext cx="1104726" cy="221177"/>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131" name="ZoneTexte 3130">
            <a:extLst>
              <a:ext uri="{FF2B5EF4-FFF2-40B4-BE49-F238E27FC236}">
                <a16:creationId xmlns:a16="http://schemas.microsoft.com/office/drawing/2014/main" id="{D15AD2DF-3256-481F-BC89-E637EDF178E3}"/>
              </a:ext>
            </a:extLst>
          </p:cNvPr>
          <p:cNvSpPr txBox="1"/>
          <p:nvPr/>
        </p:nvSpPr>
        <p:spPr>
          <a:xfrm>
            <a:off x="9387872" y="719292"/>
            <a:ext cx="1574470" cy="369332"/>
          </a:xfrm>
          <a:prstGeom prst="rect">
            <a:avLst/>
          </a:prstGeom>
          <a:noFill/>
        </p:spPr>
        <p:txBody>
          <a:bodyPr wrap="none" rtlCol="0">
            <a:spAutoFit/>
          </a:bodyPr>
          <a:lstStyle/>
          <a:p>
            <a:r>
              <a:rPr lang="fr-FR" dirty="0"/>
              <a:t>HTTP Callback</a:t>
            </a:r>
          </a:p>
        </p:txBody>
      </p:sp>
      <p:sp>
        <p:nvSpPr>
          <p:cNvPr id="381" name="ZoneTexte 380">
            <a:extLst>
              <a:ext uri="{FF2B5EF4-FFF2-40B4-BE49-F238E27FC236}">
                <a16:creationId xmlns:a16="http://schemas.microsoft.com/office/drawing/2014/main" id="{6F0BE677-0430-44A8-AE5A-81C778999165}"/>
              </a:ext>
            </a:extLst>
          </p:cNvPr>
          <p:cNvSpPr txBox="1"/>
          <p:nvPr/>
        </p:nvSpPr>
        <p:spPr>
          <a:xfrm>
            <a:off x="2311100" y="1837272"/>
            <a:ext cx="2322559" cy="369332"/>
          </a:xfrm>
          <a:prstGeom prst="rect">
            <a:avLst/>
          </a:prstGeom>
          <a:noFill/>
        </p:spPr>
        <p:txBody>
          <a:bodyPr wrap="none" rtlCol="0">
            <a:spAutoFit/>
          </a:bodyPr>
          <a:lstStyle/>
          <a:p>
            <a:r>
              <a:rPr lang="fr-FR" dirty="0">
                <a:solidFill>
                  <a:schemeClr val="bg2">
                    <a:lumMod val="50000"/>
                  </a:schemeClr>
                </a:solidFill>
              </a:rPr>
              <a:t>Nouveau permis recto</a:t>
            </a:r>
          </a:p>
        </p:txBody>
      </p:sp>
      <p:sp>
        <p:nvSpPr>
          <p:cNvPr id="382" name="ZoneTexte 381">
            <a:extLst>
              <a:ext uri="{FF2B5EF4-FFF2-40B4-BE49-F238E27FC236}">
                <a16:creationId xmlns:a16="http://schemas.microsoft.com/office/drawing/2014/main" id="{DADBDB9F-59A8-493D-9DE9-19FEF4FD7975}"/>
              </a:ext>
            </a:extLst>
          </p:cNvPr>
          <p:cNvSpPr txBox="1"/>
          <p:nvPr/>
        </p:nvSpPr>
        <p:spPr>
          <a:xfrm>
            <a:off x="2311100" y="3268988"/>
            <a:ext cx="2357568" cy="369332"/>
          </a:xfrm>
          <a:prstGeom prst="rect">
            <a:avLst/>
          </a:prstGeom>
          <a:noFill/>
        </p:spPr>
        <p:txBody>
          <a:bodyPr wrap="none" rtlCol="0">
            <a:spAutoFit/>
          </a:bodyPr>
          <a:lstStyle/>
          <a:p>
            <a:r>
              <a:rPr lang="fr-FR" dirty="0">
                <a:solidFill>
                  <a:schemeClr val="accent5">
                    <a:lumMod val="75000"/>
                  </a:schemeClr>
                </a:solidFill>
              </a:rPr>
              <a:t>Nouveau permis verso</a:t>
            </a:r>
          </a:p>
        </p:txBody>
      </p:sp>
      <p:sp>
        <p:nvSpPr>
          <p:cNvPr id="383" name="ZoneTexte 382">
            <a:extLst>
              <a:ext uri="{FF2B5EF4-FFF2-40B4-BE49-F238E27FC236}">
                <a16:creationId xmlns:a16="http://schemas.microsoft.com/office/drawing/2014/main" id="{FC89D9E2-0914-4F6E-9CDF-80023907FE9B}"/>
              </a:ext>
            </a:extLst>
          </p:cNvPr>
          <p:cNvSpPr txBox="1"/>
          <p:nvPr/>
        </p:nvSpPr>
        <p:spPr>
          <a:xfrm>
            <a:off x="2346580" y="4991758"/>
            <a:ext cx="2111219" cy="369332"/>
          </a:xfrm>
          <a:prstGeom prst="rect">
            <a:avLst/>
          </a:prstGeom>
          <a:noFill/>
        </p:spPr>
        <p:txBody>
          <a:bodyPr wrap="none" rtlCol="0">
            <a:spAutoFit/>
          </a:bodyPr>
          <a:lstStyle/>
          <a:p>
            <a:r>
              <a:rPr lang="fr-FR" dirty="0">
                <a:solidFill>
                  <a:schemeClr val="accent1">
                    <a:lumMod val="75000"/>
                  </a:schemeClr>
                </a:solidFill>
              </a:rPr>
              <a:t>Ancien permis recto</a:t>
            </a:r>
          </a:p>
        </p:txBody>
      </p:sp>
      <p:sp>
        <p:nvSpPr>
          <p:cNvPr id="220" name="Rectangle 219">
            <a:extLst>
              <a:ext uri="{FF2B5EF4-FFF2-40B4-BE49-F238E27FC236}">
                <a16:creationId xmlns:a16="http://schemas.microsoft.com/office/drawing/2014/main" id="{D1E6A357-7081-49B3-86AB-1156F75A208E}"/>
              </a:ext>
            </a:extLst>
          </p:cNvPr>
          <p:cNvSpPr/>
          <p:nvPr/>
        </p:nvSpPr>
        <p:spPr>
          <a:xfrm>
            <a:off x="8095790" y="3928537"/>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sp>
        <p:nvSpPr>
          <p:cNvPr id="392" name="ZoneTexte 391">
            <a:extLst>
              <a:ext uri="{FF2B5EF4-FFF2-40B4-BE49-F238E27FC236}">
                <a16:creationId xmlns:a16="http://schemas.microsoft.com/office/drawing/2014/main" id="{8FD731D3-0840-47B0-9707-E57B68715E9F}"/>
              </a:ext>
            </a:extLst>
          </p:cNvPr>
          <p:cNvSpPr txBox="1"/>
          <p:nvPr/>
        </p:nvSpPr>
        <p:spPr>
          <a:xfrm>
            <a:off x="633192" y="722181"/>
            <a:ext cx="1637949" cy="369332"/>
          </a:xfrm>
          <a:prstGeom prst="rect">
            <a:avLst/>
          </a:prstGeom>
          <a:noFill/>
        </p:spPr>
        <p:txBody>
          <a:bodyPr wrap="none" rtlCol="0">
            <a:spAutoFit/>
          </a:bodyPr>
          <a:lstStyle/>
          <a:p>
            <a:r>
              <a:rPr lang="fr-FR" dirty="0"/>
              <a:t>Input HTTP call</a:t>
            </a:r>
          </a:p>
        </p:txBody>
      </p:sp>
      <p:sp>
        <p:nvSpPr>
          <p:cNvPr id="135" name="Rounded Rectangle 44">
            <a:extLst>
              <a:ext uri="{FF2B5EF4-FFF2-40B4-BE49-F238E27FC236}">
                <a16:creationId xmlns:a16="http://schemas.microsoft.com/office/drawing/2014/main" id="{BCA9FF6F-5774-477D-A29E-54159046792B}"/>
              </a:ext>
            </a:extLst>
          </p:cNvPr>
          <p:cNvSpPr/>
          <p:nvPr/>
        </p:nvSpPr>
        <p:spPr>
          <a:xfrm>
            <a:off x="8744964" y="1135827"/>
            <a:ext cx="1288213" cy="709090"/>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err="1">
                <a:solidFill>
                  <a:schemeClr val="tx1"/>
                </a:solidFill>
              </a:rPr>
              <a:t>Orchestrator</a:t>
            </a:r>
            <a:endParaRPr lang="en-FR" sz="1400" dirty="0">
              <a:solidFill>
                <a:schemeClr val="tx1"/>
              </a:solidFill>
            </a:endParaRPr>
          </a:p>
        </p:txBody>
      </p:sp>
      <p:cxnSp>
        <p:nvCxnSpPr>
          <p:cNvPr id="136" name="Straight Arrow Connector 82">
            <a:extLst>
              <a:ext uri="{FF2B5EF4-FFF2-40B4-BE49-F238E27FC236}">
                <a16:creationId xmlns:a16="http://schemas.microsoft.com/office/drawing/2014/main" id="{C3176372-2312-4598-BF7F-B77A195760E5}"/>
              </a:ext>
            </a:extLst>
          </p:cNvPr>
          <p:cNvCxnSpPr>
            <a:cxnSpLocks/>
            <a:stCxn id="135" idx="0"/>
            <a:endCxn id="141" idx="2"/>
          </p:cNvCxnSpPr>
          <p:nvPr/>
        </p:nvCxnSpPr>
        <p:spPr>
          <a:xfrm flipH="1" flipV="1">
            <a:off x="9387872" y="710216"/>
            <a:ext cx="1199" cy="425611"/>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41" name="Rectangle: Folded Corner 1">
            <a:extLst>
              <a:ext uri="{FF2B5EF4-FFF2-40B4-BE49-F238E27FC236}">
                <a16:creationId xmlns:a16="http://schemas.microsoft.com/office/drawing/2014/main" id="{CD14CEE2-3340-45E3-A719-94E8E7DAEF79}"/>
              </a:ext>
            </a:extLst>
          </p:cNvPr>
          <p:cNvSpPr/>
          <p:nvPr/>
        </p:nvSpPr>
        <p:spPr>
          <a:xfrm>
            <a:off x="8972650" y="28917"/>
            <a:ext cx="830444" cy="681299"/>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JSON Response</a:t>
            </a:r>
          </a:p>
        </p:txBody>
      </p:sp>
      <p:sp>
        <p:nvSpPr>
          <p:cNvPr id="186" name="Rounded Rectangle 44">
            <a:extLst>
              <a:ext uri="{FF2B5EF4-FFF2-40B4-BE49-F238E27FC236}">
                <a16:creationId xmlns:a16="http://schemas.microsoft.com/office/drawing/2014/main" id="{5BB65172-DFBB-49FE-A802-1813A39CA9F9}"/>
              </a:ext>
            </a:extLst>
          </p:cNvPr>
          <p:cNvSpPr/>
          <p:nvPr/>
        </p:nvSpPr>
        <p:spPr>
          <a:xfrm>
            <a:off x="9197167" y="3600453"/>
            <a:ext cx="1120726" cy="923783"/>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rPr>
              <a:t>Rotation Tableau</a:t>
            </a:r>
            <a:endParaRPr lang="en-FR" sz="1400" dirty="0">
              <a:solidFill>
                <a:schemeClr val="tx1"/>
              </a:solidFill>
            </a:endParaRPr>
          </a:p>
        </p:txBody>
      </p:sp>
    </p:spTree>
    <p:extLst>
      <p:ext uri="{BB962C8B-B14F-4D97-AF65-F5344CB8AC3E}">
        <p14:creationId xmlns:p14="http://schemas.microsoft.com/office/powerpoint/2010/main" val="22441118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EB4E3D8-0619-4493-A2C1-5372B2DFFC7D}"/>
              </a:ext>
            </a:extLst>
          </p:cNvPr>
          <p:cNvSpPr>
            <a:spLocks noGrp="1"/>
          </p:cNvSpPr>
          <p:nvPr>
            <p:ph type="title"/>
          </p:nvPr>
        </p:nvSpPr>
        <p:spPr>
          <a:xfrm>
            <a:off x="3830781" y="2347979"/>
            <a:ext cx="5182590" cy="2162042"/>
          </a:xfrm>
        </p:spPr>
        <p:txBody>
          <a:bodyPr>
            <a:normAutofit/>
          </a:bodyPr>
          <a:lstStyle/>
          <a:p>
            <a:r>
              <a:rPr lang="fr-FR" sz="8800" dirty="0" err="1"/>
              <a:t>Dificulties</a:t>
            </a:r>
            <a:endParaRPr lang="fr-FR" sz="8800" dirty="0"/>
          </a:p>
        </p:txBody>
      </p:sp>
    </p:spTree>
    <p:extLst>
      <p:ext uri="{BB962C8B-B14F-4D97-AF65-F5344CB8AC3E}">
        <p14:creationId xmlns:p14="http://schemas.microsoft.com/office/powerpoint/2010/main" val="31008950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C1BC84E-401B-430B-9D76-8E0B829C67A5}"/>
              </a:ext>
            </a:extLst>
          </p:cNvPr>
          <p:cNvSpPr>
            <a:spLocks noGrp="1"/>
          </p:cNvSpPr>
          <p:nvPr>
            <p:ph type="title"/>
          </p:nvPr>
        </p:nvSpPr>
        <p:spPr/>
        <p:txBody>
          <a:bodyPr/>
          <a:lstStyle/>
          <a:p>
            <a:r>
              <a:rPr lang="fr-FR" dirty="0"/>
              <a:t>Difficultés</a:t>
            </a:r>
          </a:p>
        </p:txBody>
      </p:sp>
      <p:sp>
        <p:nvSpPr>
          <p:cNvPr id="3" name="Espace réservé du contenu 2">
            <a:extLst>
              <a:ext uri="{FF2B5EF4-FFF2-40B4-BE49-F238E27FC236}">
                <a16:creationId xmlns:a16="http://schemas.microsoft.com/office/drawing/2014/main" id="{F2C97B5A-7B07-4D08-A858-3AF144A8B642}"/>
              </a:ext>
            </a:extLst>
          </p:cNvPr>
          <p:cNvSpPr>
            <a:spLocks noGrp="1"/>
          </p:cNvSpPr>
          <p:nvPr>
            <p:ph idx="1"/>
          </p:nvPr>
        </p:nvSpPr>
        <p:spPr/>
        <p:txBody>
          <a:bodyPr/>
          <a:lstStyle/>
          <a:p>
            <a:r>
              <a:rPr lang="fr-FR" dirty="0"/>
              <a:t>Coût</a:t>
            </a:r>
          </a:p>
          <a:p>
            <a:pPr lvl="1"/>
            <a:r>
              <a:rPr lang="fr-FR" dirty="0"/>
              <a:t>Stockage</a:t>
            </a:r>
          </a:p>
          <a:p>
            <a:pPr lvl="1"/>
            <a:r>
              <a:rPr lang="fr-FR" dirty="0"/>
              <a:t>Entrainement</a:t>
            </a:r>
          </a:p>
          <a:p>
            <a:pPr lvl="1"/>
            <a:r>
              <a:rPr lang="fr-FR" dirty="0"/>
              <a:t>Production</a:t>
            </a:r>
          </a:p>
          <a:p>
            <a:r>
              <a:rPr lang="fr-FR" dirty="0"/>
              <a:t>Temps de traitement</a:t>
            </a:r>
          </a:p>
          <a:p>
            <a:r>
              <a:rPr lang="fr-FR" dirty="0"/>
              <a:t>Boucle de feedback</a:t>
            </a:r>
          </a:p>
          <a:p>
            <a:r>
              <a:rPr lang="fr-FR" dirty="0"/>
              <a:t>Organisation</a:t>
            </a:r>
          </a:p>
        </p:txBody>
      </p:sp>
    </p:spTree>
    <p:extLst>
      <p:ext uri="{BB962C8B-B14F-4D97-AF65-F5344CB8AC3E}">
        <p14:creationId xmlns:p14="http://schemas.microsoft.com/office/powerpoint/2010/main" val="9250026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19F1349-7411-4203-AE32-9BC102D893ED}"/>
              </a:ext>
            </a:extLst>
          </p:cNvPr>
          <p:cNvSpPr>
            <a:spLocks noGrp="1"/>
          </p:cNvSpPr>
          <p:nvPr>
            <p:ph type="title"/>
          </p:nvPr>
        </p:nvSpPr>
        <p:spPr/>
        <p:txBody>
          <a:bodyPr/>
          <a:lstStyle/>
          <a:p>
            <a:r>
              <a:rPr lang="fr-FR" dirty="0"/>
              <a:t>Trouver les 7 différences</a:t>
            </a:r>
          </a:p>
        </p:txBody>
      </p:sp>
      <p:pic>
        <p:nvPicPr>
          <p:cNvPr id="5" name="Image 4" descr="Une image contenant chat, assis, chat domestique, intérieur&#10;&#10;Description générée automatiquement">
            <a:extLst>
              <a:ext uri="{FF2B5EF4-FFF2-40B4-BE49-F238E27FC236}">
                <a16:creationId xmlns:a16="http://schemas.microsoft.com/office/drawing/2014/main" id="{9FDAD071-D69A-4D28-AE3B-E4CE2FAB2E1F}"/>
              </a:ext>
            </a:extLst>
          </p:cNvPr>
          <p:cNvPicPr>
            <a:picLocks noChangeAspect="1"/>
          </p:cNvPicPr>
          <p:nvPr/>
        </p:nvPicPr>
        <p:blipFill>
          <a:blip r:embed="rId2"/>
          <a:stretch>
            <a:fillRect/>
          </a:stretch>
        </p:blipFill>
        <p:spPr>
          <a:xfrm>
            <a:off x="1035119" y="1690688"/>
            <a:ext cx="3800475" cy="3705225"/>
          </a:xfrm>
          <a:prstGeom prst="rect">
            <a:avLst/>
          </a:prstGeom>
        </p:spPr>
      </p:pic>
      <p:pic>
        <p:nvPicPr>
          <p:cNvPr id="6" name="Image 5" descr="Une image contenant chat, assis, chat domestique, intérieur&#10;&#10;Description générée automatiquement">
            <a:extLst>
              <a:ext uri="{FF2B5EF4-FFF2-40B4-BE49-F238E27FC236}">
                <a16:creationId xmlns:a16="http://schemas.microsoft.com/office/drawing/2014/main" id="{8AE13551-9EE0-444B-AF90-2482055D59DC}"/>
              </a:ext>
            </a:extLst>
          </p:cNvPr>
          <p:cNvPicPr>
            <a:picLocks noChangeAspect="1"/>
          </p:cNvPicPr>
          <p:nvPr/>
        </p:nvPicPr>
        <p:blipFill>
          <a:blip r:embed="rId2"/>
          <a:stretch>
            <a:fillRect/>
          </a:stretch>
        </p:blipFill>
        <p:spPr>
          <a:xfrm>
            <a:off x="6819693" y="1690688"/>
            <a:ext cx="3800475" cy="3705225"/>
          </a:xfrm>
          <a:prstGeom prst="rect">
            <a:avLst/>
          </a:prstGeom>
        </p:spPr>
      </p:pic>
    </p:spTree>
    <p:extLst>
      <p:ext uri="{BB962C8B-B14F-4D97-AF65-F5344CB8AC3E}">
        <p14:creationId xmlns:p14="http://schemas.microsoft.com/office/powerpoint/2010/main" val="10204112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7185E25-EF11-40C3-898B-41FBD5B41646}"/>
              </a:ext>
            </a:extLst>
          </p:cNvPr>
          <p:cNvSpPr>
            <a:spLocks noGrp="1"/>
          </p:cNvSpPr>
          <p:nvPr>
            <p:ph type="title"/>
          </p:nvPr>
        </p:nvSpPr>
        <p:spPr/>
        <p:txBody>
          <a:bodyPr/>
          <a:lstStyle/>
          <a:p>
            <a:r>
              <a:rPr lang="fr-FR" dirty="0"/>
              <a:t>Architecture</a:t>
            </a:r>
          </a:p>
        </p:txBody>
      </p:sp>
      <p:sp>
        <p:nvSpPr>
          <p:cNvPr id="4" name="Ellipse 3">
            <a:extLst>
              <a:ext uri="{FF2B5EF4-FFF2-40B4-BE49-F238E27FC236}">
                <a16:creationId xmlns:a16="http://schemas.microsoft.com/office/drawing/2014/main" id="{BC95A9F4-C73D-43BC-9177-7238AB3934F4}"/>
              </a:ext>
            </a:extLst>
          </p:cNvPr>
          <p:cNvSpPr/>
          <p:nvPr/>
        </p:nvSpPr>
        <p:spPr>
          <a:xfrm>
            <a:off x="1377539" y="2018804"/>
            <a:ext cx="2746016" cy="245352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t>Monolithe</a:t>
            </a:r>
          </a:p>
        </p:txBody>
      </p:sp>
      <p:sp>
        <p:nvSpPr>
          <p:cNvPr id="5" name="Ellipse 4">
            <a:extLst>
              <a:ext uri="{FF2B5EF4-FFF2-40B4-BE49-F238E27FC236}">
                <a16:creationId xmlns:a16="http://schemas.microsoft.com/office/drawing/2014/main" id="{4A0050CE-F973-45EE-984F-E53ACE8DAB34}"/>
              </a:ext>
            </a:extLst>
          </p:cNvPr>
          <p:cNvSpPr/>
          <p:nvPr/>
        </p:nvSpPr>
        <p:spPr>
          <a:xfrm>
            <a:off x="7498921" y="2754933"/>
            <a:ext cx="318239" cy="292963"/>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6" name="Ellipse 5">
            <a:extLst>
              <a:ext uri="{FF2B5EF4-FFF2-40B4-BE49-F238E27FC236}">
                <a16:creationId xmlns:a16="http://schemas.microsoft.com/office/drawing/2014/main" id="{5C5A9303-CC03-487B-A77E-8FF30B0423D7}"/>
              </a:ext>
            </a:extLst>
          </p:cNvPr>
          <p:cNvSpPr/>
          <p:nvPr/>
        </p:nvSpPr>
        <p:spPr>
          <a:xfrm>
            <a:off x="7518030" y="3457102"/>
            <a:ext cx="318239" cy="31475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7" name="Ellipse 6">
            <a:extLst>
              <a:ext uri="{FF2B5EF4-FFF2-40B4-BE49-F238E27FC236}">
                <a16:creationId xmlns:a16="http://schemas.microsoft.com/office/drawing/2014/main" id="{C603526B-AC2E-4193-8F66-29816F66EC59}"/>
              </a:ext>
            </a:extLst>
          </p:cNvPr>
          <p:cNvSpPr/>
          <p:nvPr/>
        </p:nvSpPr>
        <p:spPr>
          <a:xfrm>
            <a:off x="8507213" y="3244038"/>
            <a:ext cx="327118" cy="31475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8" name="Ellipse 7">
            <a:extLst>
              <a:ext uri="{FF2B5EF4-FFF2-40B4-BE49-F238E27FC236}">
                <a16:creationId xmlns:a16="http://schemas.microsoft.com/office/drawing/2014/main" id="{90AD50E4-B9DE-496D-A67E-02F382E23E04}"/>
              </a:ext>
            </a:extLst>
          </p:cNvPr>
          <p:cNvSpPr/>
          <p:nvPr/>
        </p:nvSpPr>
        <p:spPr>
          <a:xfrm>
            <a:off x="8352532" y="3599144"/>
            <a:ext cx="318240" cy="301841"/>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9" name="Ellipse 8">
            <a:extLst>
              <a:ext uri="{FF2B5EF4-FFF2-40B4-BE49-F238E27FC236}">
                <a16:creationId xmlns:a16="http://schemas.microsoft.com/office/drawing/2014/main" id="{3DFCE0B2-E6AF-433E-9402-5519A48A12D7}"/>
              </a:ext>
            </a:extLst>
          </p:cNvPr>
          <p:cNvSpPr/>
          <p:nvPr/>
        </p:nvSpPr>
        <p:spPr>
          <a:xfrm>
            <a:off x="8068447" y="2942197"/>
            <a:ext cx="318240" cy="301841"/>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0" name="Ellipse 9">
            <a:extLst>
              <a:ext uri="{FF2B5EF4-FFF2-40B4-BE49-F238E27FC236}">
                <a16:creationId xmlns:a16="http://schemas.microsoft.com/office/drawing/2014/main" id="{3CB5C7BC-A8D1-467C-BF12-2EA1C05FAA19}"/>
              </a:ext>
            </a:extLst>
          </p:cNvPr>
          <p:cNvSpPr/>
          <p:nvPr/>
        </p:nvSpPr>
        <p:spPr>
          <a:xfrm>
            <a:off x="7750207" y="3877527"/>
            <a:ext cx="318239" cy="301841"/>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1" name="Ellipse 10">
            <a:extLst>
              <a:ext uri="{FF2B5EF4-FFF2-40B4-BE49-F238E27FC236}">
                <a16:creationId xmlns:a16="http://schemas.microsoft.com/office/drawing/2014/main" id="{308C165F-810F-4361-94EA-35EE8EAFABB2}"/>
              </a:ext>
            </a:extLst>
          </p:cNvPr>
          <p:cNvSpPr/>
          <p:nvPr/>
        </p:nvSpPr>
        <p:spPr>
          <a:xfrm>
            <a:off x="8213200" y="4170491"/>
            <a:ext cx="318240" cy="301841"/>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2" name="Ellipse 11">
            <a:extLst>
              <a:ext uri="{FF2B5EF4-FFF2-40B4-BE49-F238E27FC236}">
                <a16:creationId xmlns:a16="http://schemas.microsoft.com/office/drawing/2014/main" id="{DB72F447-33BE-48E1-AA8E-7452E389864B}"/>
              </a:ext>
            </a:extLst>
          </p:cNvPr>
          <p:cNvSpPr/>
          <p:nvPr/>
        </p:nvSpPr>
        <p:spPr>
          <a:xfrm>
            <a:off x="8685072" y="3900985"/>
            <a:ext cx="327118" cy="315159"/>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3" name="Ellipse 12">
            <a:extLst>
              <a:ext uri="{FF2B5EF4-FFF2-40B4-BE49-F238E27FC236}">
                <a16:creationId xmlns:a16="http://schemas.microsoft.com/office/drawing/2014/main" id="{41772957-768F-442F-B2CE-EF4BDC6E5D70}"/>
              </a:ext>
            </a:extLst>
          </p:cNvPr>
          <p:cNvSpPr/>
          <p:nvPr/>
        </p:nvSpPr>
        <p:spPr>
          <a:xfrm>
            <a:off x="9077790" y="3545879"/>
            <a:ext cx="318240" cy="31475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4" name="Ellipse 13">
            <a:extLst>
              <a:ext uri="{FF2B5EF4-FFF2-40B4-BE49-F238E27FC236}">
                <a16:creationId xmlns:a16="http://schemas.microsoft.com/office/drawing/2014/main" id="{B45320FA-F510-4578-8E85-3CBF45C33D9D}"/>
              </a:ext>
            </a:extLst>
          </p:cNvPr>
          <p:cNvSpPr/>
          <p:nvPr/>
        </p:nvSpPr>
        <p:spPr>
          <a:xfrm>
            <a:off x="8956213" y="2791276"/>
            <a:ext cx="327118" cy="301842"/>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5" name="ZoneTexte 14">
            <a:extLst>
              <a:ext uri="{FF2B5EF4-FFF2-40B4-BE49-F238E27FC236}">
                <a16:creationId xmlns:a16="http://schemas.microsoft.com/office/drawing/2014/main" id="{F41EEC35-0CC0-47A5-870C-29CA476FBBD6}"/>
              </a:ext>
            </a:extLst>
          </p:cNvPr>
          <p:cNvSpPr txBox="1"/>
          <p:nvPr/>
        </p:nvSpPr>
        <p:spPr>
          <a:xfrm>
            <a:off x="881804" y="4930353"/>
            <a:ext cx="3737485" cy="584775"/>
          </a:xfrm>
          <a:prstGeom prst="rect">
            <a:avLst/>
          </a:prstGeom>
          <a:noFill/>
        </p:spPr>
        <p:txBody>
          <a:bodyPr wrap="square" rtlCol="0">
            <a:spAutoFit/>
          </a:bodyPr>
          <a:lstStyle/>
          <a:p>
            <a:pPr algn="ctr"/>
            <a:r>
              <a:rPr lang="fr-FR" sz="3200" dirty="0"/>
              <a:t>Fast </a:t>
            </a:r>
            <a:r>
              <a:rPr lang="fr-FR" sz="3200" dirty="0" err="1"/>
              <a:t>iteration</a:t>
            </a:r>
            <a:endParaRPr lang="fr-FR" sz="3200" dirty="0"/>
          </a:p>
        </p:txBody>
      </p:sp>
      <p:sp>
        <p:nvSpPr>
          <p:cNvPr id="16" name="ZoneTexte 15">
            <a:extLst>
              <a:ext uri="{FF2B5EF4-FFF2-40B4-BE49-F238E27FC236}">
                <a16:creationId xmlns:a16="http://schemas.microsoft.com/office/drawing/2014/main" id="{64EF2421-57EA-4E6D-B3D4-CA48E32E790C}"/>
              </a:ext>
            </a:extLst>
          </p:cNvPr>
          <p:cNvSpPr txBox="1"/>
          <p:nvPr/>
        </p:nvSpPr>
        <p:spPr>
          <a:xfrm>
            <a:off x="6965589" y="4930353"/>
            <a:ext cx="3737484" cy="584775"/>
          </a:xfrm>
          <a:prstGeom prst="rect">
            <a:avLst/>
          </a:prstGeom>
          <a:noFill/>
        </p:spPr>
        <p:txBody>
          <a:bodyPr wrap="square" rtlCol="0">
            <a:spAutoFit/>
          </a:bodyPr>
          <a:lstStyle/>
          <a:p>
            <a:pPr algn="ctr"/>
            <a:r>
              <a:rPr lang="fr-FR" sz="3200" dirty="0"/>
              <a:t>Very slow </a:t>
            </a:r>
            <a:r>
              <a:rPr lang="fr-FR" sz="3200" dirty="0" err="1"/>
              <a:t>iteration</a:t>
            </a:r>
            <a:endParaRPr lang="fr-FR" sz="3200" dirty="0"/>
          </a:p>
        </p:txBody>
      </p:sp>
      <p:sp>
        <p:nvSpPr>
          <p:cNvPr id="17" name="Rectangle 16">
            <a:extLst>
              <a:ext uri="{FF2B5EF4-FFF2-40B4-BE49-F238E27FC236}">
                <a16:creationId xmlns:a16="http://schemas.microsoft.com/office/drawing/2014/main" id="{1A908C10-5AD3-4AF5-AFBF-CBF22B97B123}"/>
              </a:ext>
            </a:extLst>
          </p:cNvPr>
          <p:cNvSpPr/>
          <p:nvPr/>
        </p:nvSpPr>
        <p:spPr>
          <a:xfrm>
            <a:off x="9455092" y="3047896"/>
            <a:ext cx="2476960" cy="584775"/>
          </a:xfrm>
          <a:prstGeom prst="rect">
            <a:avLst/>
          </a:prstGeom>
        </p:spPr>
        <p:txBody>
          <a:bodyPr wrap="none">
            <a:spAutoFit/>
          </a:bodyPr>
          <a:lstStyle/>
          <a:p>
            <a:r>
              <a:rPr lang="fr-FR" sz="3200" dirty="0">
                <a:solidFill>
                  <a:schemeClr val="bg2">
                    <a:lumMod val="25000"/>
                  </a:schemeClr>
                </a:solidFill>
              </a:rPr>
              <a:t>Micro service</a:t>
            </a:r>
          </a:p>
        </p:txBody>
      </p:sp>
      <p:sp>
        <p:nvSpPr>
          <p:cNvPr id="18" name="Ellipse 17">
            <a:extLst>
              <a:ext uri="{FF2B5EF4-FFF2-40B4-BE49-F238E27FC236}">
                <a16:creationId xmlns:a16="http://schemas.microsoft.com/office/drawing/2014/main" id="{5936DBC0-F25D-4773-8FBF-3CBC7416DBC9}"/>
              </a:ext>
            </a:extLst>
          </p:cNvPr>
          <p:cNvSpPr/>
          <p:nvPr/>
        </p:nvSpPr>
        <p:spPr>
          <a:xfrm>
            <a:off x="8193412" y="2460784"/>
            <a:ext cx="318239" cy="31475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9" name="Ellipse 18">
            <a:extLst>
              <a:ext uri="{FF2B5EF4-FFF2-40B4-BE49-F238E27FC236}">
                <a16:creationId xmlns:a16="http://schemas.microsoft.com/office/drawing/2014/main" id="{0E7BCFF0-6636-49CB-AE1F-FA415888E309}"/>
              </a:ext>
            </a:extLst>
          </p:cNvPr>
          <p:cNvSpPr/>
          <p:nvPr/>
        </p:nvSpPr>
        <p:spPr>
          <a:xfrm>
            <a:off x="9014223" y="2265420"/>
            <a:ext cx="318239" cy="31475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0" name="Ellipse 19">
            <a:extLst>
              <a:ext uri="{FF2B5EF4-FFF2-40B4-BE49-F238E27FC236}">
                <a16:creationId xmlns:a16="http://schemas.microsoft.com/office/drawing/2014/main" id="{095A0B35-5D11-43F7-8071-49F5BD16ED1B}"/>
              </a:ext>
            </a:extLst>
          </p:cNvPr>
          <p:cNvSpPr/>
          <p:nvPr/>
        </p:nvSpPr>
        <p:spPr>
          <a:xfrm>
            <a:off x="8475466" y="2674858"/>
            <a:ext cx="318239" cy="31475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1" name="Ellipse 20">
            <a:extLst>
              <a:ext uri="{FF2B5EF4-FFF2-40B4-BE49-F238E27FC236}">
                <a16:creationId xmlns:a16="http://schemas.microsoft.com/office/drawing/2014/main" id="{65BFFF6B-CFD5-4F69-9152-1D2DA2F0FCB4}"/>
              </a:ext>
            </a:extLst>
          </p:cNvPr>
          <p:cNvSpPr/>
          <p:nvPr/>
        </p:nvSpPr>
        <p:spPr>
          <a:xfrm>
            <a:off x="7966352" y="3362623"/>
            <a:ext cx="327118" cy="301842"/>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Tree>
    <p:extLst>
      <p:ext uri="{BB962C8B-B14F-4D97-AF65-F5344CB8AC3E}">
        <p14:creationId xmlns:p14="http://schemas.microsoft.com/office/powerpoint/2010/main" val="36744090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5F9754F-4EC6-4E4A-B38F-1DEF94C52888}"/>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898AE888-B585-4A2D-90E5-B7A5C861509E}"/>
              </a:ext>
            </a:extLst>
          </p:cNvPr>
          <p:cNvSpPr>
            <a:spLocks noGrp="1"/>
          </p:cNvSpPr>
          <p:nvPr>
            <p:ph idx="1"/>
          </p:nvPr>
        </p:nvSpPr>
        <p:spPr/>
        <p:txBody>
          <a:bodyPr>
            <a:normAutofit/>
          </a:bodyPr>
          <a:lstStyle/>
          <a:p>
            <a:pPr marL="514350" indent="-514350">
              <a:buFont typeface="+mj-lt"/>
              <a:buAutoNum type="arabicParenR"/>
            </a:pPr>
            <a:r>
              <a:rPr lang="fr-FR" sz="4000" dirty="0">
                <a:solidFill>
                  <a:schemeClr val="bg1">
                    <a:lumMod val="75000"/>
                  </a:schemeClr>
                </a:solidFill>
              </a:rPr>
              <a:t> Introduction à l’IA et au </a:t>
            </a:r>
            <a:r>
              <a:rPr lang="fr-FR" sz="4000" dirty="0" err="1">
                <a:solidFill>
                  <a:schemeClr val="bg1">
                    <a:lumMod val="75000"/>
                  </a:schemeClr>
                </a:solidFill>
              </a:rPr>
              <a:t>Deep</a:t>
            </a:r>
            <a:r>
              <a:rPr lang="fr-FR" sz="4000" dirty="0">
                <a:solidFill>
                  <a:schemeClr val="bg1">
                    <a:lumMod val="75000"/>
                  </a:schemeClr>
                </a:solidFill>
              </a:rPr>
              <a:t> Learning</a:t>
            </a:r>
          </a:p>
          <a:p>
            <a:pPr marL="514350" indent="-514350">
              <a:buFont typeface="+mj-lt"/>
              <a:buAutoNum type="arabicParenR"/>
            </a:pPr>
            <a:r>
              <a:rPr lang="fr-FR" sz="4000" dirty="0">
                <a:solidFill>
                  <a:schemeClr val="bg1">
                    <a:lumMod val="75000"/>
                  </a:schemeClr>
                </a:solidFill>
              </a:rPr>
              <a:t> Qu’attend ton d’un projet en production ?</a:t>
            </a:r>
          </a:p>
          <a:p>
            <a:pPr marL="514350" indent="-514350">
              <a:buFont typeface="+mj-lt"/>
              <a:buAutoNum type="arabicParenR"/>
            </a:pPr>
            <a:r>
              <a:rPr lang="fr-FR" sz="4000" dirty="0"/>
              <a:t> Recettes pour faire échouer le projet ?</a:t>
            </a:r>
          </a:p>
          <a:p>
            <a:pPr marL="514350" indent="-514350">
              <a:buFont typeface="+mj-lt"/>
              <a:buAutoNum type="arabicParenR"/>
            </a:pPr>
            <a:r>
              <a:rPr lang="fr-FR" sz="4000" dirty="0">
                <a:solidFill>
                  <a:schemeClr val="bg1">
                    <a:lumMod val="75000"/>
                  </a:schemeClr>
                </a:solidFill>
              </a:rPr>
              <a:t> Quel est le chemin pour mettre toutes les chances de succès de son côté ?</a:t>
            </a:r>
          </a:p>
          <a:p>
            <a:pPr marL="514350" indent="-514350">
              <a:buFont typeface="+mj-lt"/>
              <a:buAutoNum type="arabicParenR"/>
            </a:pPr>
            <a:endParaRPr lang="fr-FR" sz="4000" dirty="0"/>
          </a:p>
        </p:txBody>
      </p:sp>
    </p:spTree>
    <p:extLst>
      <p:ext uri="{BB962C8B-B14F-4D97-AF65-F5344CB8AC3E}">
        <p14:creationId xmlns:p14="http://schemas.microsoft.com/office/powerpoint/2010/main" val="4366818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5F9754F-4EC6-4E4A-B38F-1DEF94C52888}"/>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898AE888-B585-4A2D-90E5-B7A5C861509E}"/>
              </a:ext>
            </a:extLst>
          </p:cNvPr>
          <p:cNvSpPr>
            <a:spLocks noGrp="1"/>
          </p:cNvSpPr>
          <p:nvPr>
            <p:ph idx="1"/>
          </p:nvPr>
        </p:nvSpPr>
        <p:spPr/>
        <p:txBody>
          <a:bodyPr>
            <a:normAutofit/>
          </a:bodyPr>
          <a:lstStyle/>
          <a:p>
            <a:pPr marL="514350" indent="-514350">
              <a:buFont typeface="+mj-lt"/>
              <a:buAutoNum type="arabicParenR"/>
            </a:pPr>
            <a:r>
              <a:rPr lang="fr-FR" sz="4000" dirty="0"/>
              <a:t> Introduction à l’IA et au </a:t>
            </a:r>
            <a:r>
              <a:rPr lang="fr-FR" sz="4000" dirty="0" err="1"/>
              <a:t>Deep</a:t>
            </a:r>
            <a:r>
              <a:rPr lang="fr-FR" sz="4000" dirty="0"/>
              <a:t> Learning</a:t>
            </a:r>
          </a:p>
          <a:p>
            <a:pPr marL="514350" indent="-514350">
              <a:buFont typeface="+mj-lt"/>
              <a:buAutoNum type="arabicParenR"/>
            </a:pPr>
            <a:r>
              <a:rPr lang="fr-FR" sz="4000" dirty="0"/>
              <a:t> Qu’attend ton d’un projet en production ?</a:t>
            </a:r>
          </a:p>
          <a:p>
            <a:pPr marL="514350" indent="-514350">
              <a:buFont typeface="+mj-lt"/>
              <a:buAutoNum type="arabicParenR"/>
            </a:pPr>
            <a:r>
              <a:rPr lang="fr-FR" sz="4000" dirty="0"/>
              <a:t> Recettes pour faire échouer le projet ?</a:t>
            </a:r>
          </a:p>
          <a:p>
            <a:pPr marL="514350" indent="-514350">
              <a:buFont typeface="+mj-lt"/>
              <a:buAutoNum type="arabicParenR"/>
            </a:pPr>
            <a:r>
              <a:rPr lang="fr-FR" sz="4000" dirty="0"/>
              <a:t> Quel est le chemin pour mettre toutes les chances de succès de son côté ?</a:t>
            </a:r>
          </a:p>
          <a:p>
            <a:pPr marL="514350" indent="-514350">
              <a:buFont typeface="+mj-lt"/>
              <a:buAutoNum type="arabicParenR"/>
            </a:pPr>
            <a:endParaRPr lang="fr-FR" sz="4000" dirty="0"/>
          </a:p>
        </p:txBody>
      </p:sp>
    </p:spTree>
    <p:extLst>
      <p:ext uri="{BB962C8B-B14F-4D97-AF65-F5344CB8AC3E}">
        <p14:creationId xmlns:p14="http://schemas.microsoft.com/office/powerpoint/2010/main" val="6593674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68659531-653B-4284-85E2-805BA8901ABD}"/>
              </a:ext>
            </a:extLst>
          </p:cNvPr>
          <p:cNvSpPr>
            <a:spLocks noGrp="1"/>
          </p:cNvSpPr>
          <p:nvPr>
            <p:ph idx="1"/>
          </p:nvPr>
        </p:nvSpPr>
        <p:spPr>
          <a:xfrm>
            <a:off x="513049" y="1347536"/>
            <a:ext cx="6122437" cy="4733861"/>
          </a:xfrm>
        </p:spPr>
        <p:txBody>
          <a:bodyPr>
            <a:normAutofit/>
          </a:bodyPr>
          <a:lstStyle/>
          <a:p>
            <a:pPr marL="742950" indent="-742950">
              <a:buFont typeface="+mj-lt"/>
              <a:buAutoNum type="arabicPeriod"/>
            </a:pPr>
            <a:r>
              <a:rPr lang="fr-FR" sz="4400" dirty="0"/>
              <a:t>Phase exploratoire : Est-que le projet est faisable ?</a:t>
            </a:r>
          </a:p>
          <a:p>
            <a:pPr marL="742950" indent="-742950">
              <a:buFont typeface="+mj-lt"/>
              <a:buAutoNum type="arabicPeriod"/>
            </a:pPr>
            <a:endParaRPr lang="fr-FR" sz="4400" dirty="0"/>
          </a:p>
          <a:p>
            <a:pPr marL="742950" indent="-742950">
              <a:buFont typeface="+mj-lt"/>
              <a:buAutoNum type="arabicPeriod"/>
            </a:pPr>
            <a:r>
              <a:rPr lang="fr-FR" sz="4400" dirty="0"/>
              <a:t>Phase production : Faire le projet.</a:t>
            </a:r>
          </a:p>
        </p:txBody>
      </p:sp>
      <p:pic>
        <p:nvPicPr>
          <p:cNvPr id="5" name="Picture 2" descr="Afficher l’image source">
            <a:extLst>
              <a:ext uri="{FF2B5EF4-FFF2-40B4-BE49-F238E27FC236}">
                <a16:creationId xmlns:a16="http://schemas.microsoft.com/office/drawing/2014/main" id="{BFBEC351-8A4F-40FE-96FB-1E74CA18BE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35486" y="1874794"/>
            <a:ext cx="5278056" cy="3298785"/>
          </a:xfrm>
          <a:prstGeom prst="rect">
            <a:avLst/>
          </a:prstGeom>
          <a:noFill/>
          <a:extLst>
            <a:ext uri="{909E8E84-426E-40DD-AFC4-6F175D3DCCD1}">
              <a14:hiddenFill xmlns:a14="http://schemas.microsoft.com/office/drawing/2010/main">
                <a:solidFill>
                  <a:srgbClr val="FFFFFF"/>
                </a:solidFill>
              </a14:hiddenFill>
            </a:ext>
          </a:extLst>
        </p:spPr>
      </p:pic>
      <p:sp>
        <p:nvSpPr>
          <p:cNvPr id="6" name="ZoneTexte 5">
            <a:extLst>
              <a:ext uri="{FF2B5EF4-FFF2-40B4-BE49-F238E27FC236}">
                <a16:creationId xmlns:a16="http://schemas.microsoft.com/office/drawing/2014/main" id="{531AE0D5-2230-406D-9A4B-330399BFCAD4}"/>
              </a:ext>
            </a:extLst>
          </p:cNvPr>
          <p:cNvSpPr txBox="1"/>
          <p:nvPr/>
        </p:nvSpPr>
        <p:spPr>
          <a:xfrm>
            <a:off x="8519341" y="2534085"/>
            <a:ext cx="1834926" cy="1446550"/>
          </a:xfrm>
          <a:prstGeom prst="rect">
            <a:avLst/>
          </a:prstGeom>
          <a:noFill/>
        </p:spPr>
        <p:txBody>
          <a:bodyPr wrap="none" rtlCol="0">
            <a:spAutoFit/>
          </a:bodyPr>
          <a:lstStyle/>
          <a:p>
            <a:r>
              <a:rPr lang="fr-FR" sz="8800" dirty="0">
                <a:solidFill>
                  <a:schemeClr val="bg1"/>
                </a:solidFill>
              </a:rPr>
              <a:t>Hot</a:t>
            </a:r>
          </a:p>
        </p:txBody>
      </p:sp>
    </p:spTree>
    <p:extLst>
      <p:ext uri="{BB962C8B-B14F-4D97-AF65-F5344CB8AC3E}">
        <p14:creationId xmlns:p14="http://schemas.microsoft.com/office/powerpoint/2010/main" val="173302288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0D5FDDF-E5E0-4634-9942-59817CDEEB89}"/>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49687D99-C58E-49A9-A740-66C18A199169}"/>
              </a:ext>
            </a:extLst>
          </p:cNvPr>
          <p:cNvSpPr>
            <a:spLocks noGrp="1"/>
          </p:cNvSpPr>
          <p:nvPr>
            <p:ph idx="1"/>
          </p:nvPr>
        </p:nvSpPr>
        <p:spPr/>
        <p:txBody>
          <a:bodyPr/>
          <a:lstStyle/>
          <a:p>
            <a:endParaRPr lang="fr-FR"/>
          </a:p>
        </p:txBody>
      </p:sp>
      <p:pic>
        <p:nvPicPr>
          <p:cNvPr id="5" name="Image 4">
            <a:extLst>
              <a:ext uri="{FF2B5EF4-FFF2-40B4-BE49-F238E27FC236}">
                <a16:creationId xmlns:a16="http://schemas.microsoft.com/office/drawing/2014/main" id="{02E5B366-F125-4BB1-811D-1B4FF901224C}"/>
              </a:ext>
            </a:extLst>
          </p:cNvPr>
          <p:cNvPicPr>
            <a:picLocks noChangeAspect="1"/>
          </p:cNvPicPr>
          <p:nvPr/>
        </p:nvPicPr>
        <p:blipFill>
          <a:blip r:embed="rId3"/>
          <a:stretch>
            <a:fillRect/>
          </a:stretch>
        </p:blipFill>
        <p:spPr>
          <a:xfrm>
            <a:off x="1219200" y="152400"/>
            <a:ext cx="9753600" cy="6553200"/>
          </a:xfrm>
          <a:prstGeom prst="rect">
            <a:avLst/>
          </a:prstGeom>
        </p:spPr>
      </p:pic>
    </p:spTree>
    <p:extLst>
      <p:ext uri="{BB962C8B-B14F-4D97-AF65-F5344CB8AC3E}">
        <p14:creationId xmlns:p14="http://schemas.microsoft.com/office/powerpoint/2010/main" val="31472346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8" name="Picture 4" descr="Afficher l’image source">
            <a:extLst>
              <a:ext uri="{FF2B5EF4-FFF2-40B4-BE49-F238E27FC236}">
                <a16:creationId xmlns:a16="http://schemas.microsoft.com/office/drawing/2014/main" id="{4289C0CF-5C07-4E04-9D13-88CC4F46EB2F}"/>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artisticPaintBrush brushSize="10"/>
                    </a14:imgEffect>
                  </a14:imgLayer>
                </a14:imgProps>
              </a:ext>
              <a:ext uri="{28A0092B-C50C-407E-A947-70E740481C1C}">
                <a14:useLocalDpi xmlns:a14="http://schemas.microsoft.com/office/drawing/2010/main" val="0"/>
              </a:ext>
            </a:extLst>
          </a:blip>
          <a:srcRect/>
          <a:stretch>
            <a:fillRect/>
          </a:stretch>
        </p:blipFill>
        <p:spPr bwMode="auto">
          <a:xfrm>
            <a:off x="5817389" y="3057976"/>
            <a:ext cx="2853536" cy="3800023"/>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descr="Afficher l’image source">
            <a:extLst>
              <a:ext uri="{FF2B5EF4-FFF2-40B4-BE49-F238E27FC236}">
                <a16:creationId xmlns:a16="http://schemas.microsoft.com/office/drawing/2014/main" id="{848220C3-6E4C-4F50-820F-BA0AC9FD4AE5}"/>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artisticPaintBrush brushSize="10"/>
                    </a14:imgEffect>
                  </a14:imgLayer>
                </a14:imgProps>
              </a:ext>
              <a:ext uri="{28A0092B-C50C-407E-A947-70E740481C1C}">
                <a14:useLocalDpi xmlns:a14="http://schemas.microsoft.com/office/drawing/2010/main" val="0"/>
              </a:ext>
            </a:extLst>
          </a:blip>
          <a:srcRect/>
          <a:stretch>
            <a:fillRect/>
          </a:stretch>
        </p:blipFill>
        <p:spPr bwMode="auto">
          <a:xfrm>
            <a:off x="2588415" y="4256266"/>
            <a:ext cx="2417285" cy="2417285"/>
          </a:xfrm>
          <a:prstGeom prst="rect">
            <a:avLst/>
          </a:prstGeom>
          <a:noFill/>
          <a:extLst>
            <a:ext uri="{909E8E84-426E-40DD-AFC4-6F175D3DCCD1}">
              <a14:hiddenFill xmlns:a14="http://schemas.microsoft.com/office/drawing/2010/main">
                <a:solidFill>
                  <a:srgbClr val="FFFFFF"/>
                </a:solidFill>
              </a14:hiddenFill>
            </a:ext>
          </a:extLst>
        </p:spPr>
      </p:pic>
      <p:sp>
        <p:nvSpPr>
          <p:cNvPr id="4" name="Ellipse 3">
            <a:extLst>
              <a:ext uri="{FF2B5EF4-FFF2-40B4-BE49-F238E27FC236}">
                <a16:creationId xmlns:a16="http://schemas.microsoft.com/office/drawing/2014/main" id="{7F8B4BC2-9DD1-4543-A926-32CFD4C03744}"/>
              </a:ext>
            </a:extLst>
          </p:cNvPr>
          <p:cNvSpPr/>
          <p:nvPr/>
        </p:nvSpPr>
        <p:spPr>
          <a:xfrm>
            <a:off x="7720240" y="1755248"/>
            <a:ext cx="3969921" cy="381789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dirty="0" err="1"/>
              <a:t>Deep</a:t>
            </a:r>
            <a:r>
              <a:rPr lang="fr-FR" sz="2800" dirty="0"/>
              <a:t> Learning</a:t>
            </a:r>
          </a:p>
        </p:txBody>
      </p:sp>
      <p:sp>
        <p:nvSpPr>
          <p:cNvPr id="6" name="Ellipse 5">
            <a:extLst>
              <a:ext uri="{FF2B5EF4-FFF2-40B4-BE49-F238E27FC236}">
                <a16:creationId xmlns:a16="http://schemas.microsoft.com/office/drawing/2014/main" id="{AEE3A551-EE17-4958-8020-FD47D6CE164D}"/>
              </a:ext>
            </a:extLst>
          </p:cNvPr>
          <p:cNvSpPr/>
          <p:nvPr/>
        </p:nvSpPr>
        <p:spPr>
          <a:xfrm>
            <a:off x="1776726" y="2908344"/>
            <a:ext cx="1724977" cy="158022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dirty="0"/>
              <a:t>Code </a:t>
            </a:r>
            <a:r>
              <a:rPr lang="fr-FR" sz="2000" dirty="0"/>
              <a:t>classique</a:t>
            </a:r>
            <a:endParaRPr lang="fr-FR" sz="2800" dirty="0"/>
          </a:p>
        </p:txBody>
      </p:sp>
      <p:sp>
        <p:nvSpPr>
          <p:cNvPr id="2" name="Flèche : droite 1">
            <a:extLst>
              <a:ext uri="{FF2B5EF4-FFF2-40B4-BE49-F238E27FC236}">
                <a16:creationId xmlns:a16="http://schemas.microsoft.com/office/drawing/2014/main" id="{19C9FFB9-602C-425A-A145-B026D7806654}"/>
              </a:ext>
            </a:extLst>
          </p:cNvPr>
          <p:cNvSpPr/>
          <p:nvPr/>
        </p:nvSpPr>
        <p:spPr>
          <a:xfrm>
            <a:off x="2475628" y="2758416"/>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9" name="Flèche : droite 8">
            <a:extLst>
              <a:ext uri="{FF2B5EF4-FFF2-40B4-BE49-F238E27FC236}">
                <a16:creationId xmlns:a16="http://schemas.microsoft.com/office/drawing/2014/main" id="{762C9C83-930F-4B1C-8592-C7A218641E42}"/>
              </a:ext>
            </a:extLst>
          </p:cNvPr>
          <p:cNvSpPr/>
          <p:nvPr/>
        </p:nvSpPr>
        <p:spPr>
          <a:xfrm rot="3902026">
            <a:off x="3338117" y="3396453"/>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13" name="Flèche : droite 12">
            <a:extLst>
              <a:ext uri="{FF2B5EF4-FFF2-40B4-BE49-F238E27FC236}">
                <a16:creationId xmlns:a16="http://schemas.microsoft.com/office/drawing/2014/main" id="{5AC88D28-364F-48F0-88D0-DD3A6EA474D1}"/>
              </a:ext>
            </a:extLst>
          </p:cNvPr>
          <p:cNvSpPr/>
          <p:nvPr/>
        </p:nvSpPr>
        <p:spPr>
          <a:xfrm rot="8711714">
            <a:off x="3000807" y="4202254"/>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14" name="Flèche : droite 13">
            <a:extLst>
              <a:ext uri="{FF2B5EF4-FFF2-40B4-BE49-F238E27FC236}">
                <a16:creationId xmlns:a16="http://schemas.microsoft.com/office/drawing/2014/main" id="{B8B287A2-1E17-47C1-922F-173E5C7B3506}"/>
              </a:ext>
            </a:extLst>
          </p:cNvPr>
          <p:cNvSpPr/>
          <p:nvPr/>
        </p:nvSpPr>
        <p:spPr>
          <a:xfrm rot="13292990">
            <a:off x="1858101" y="4114394"/>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15" name="Flèche : droite 14">
            <a:extLst>
              <a:ext uri="{FF2B5EF4-FFF2-40B4-BE49-F238E27FC236}">
                <a16:creationId xmlns:a16="http://schemas.microsoft.com/office/drawing/2014/main" id="{6E30381E-77B0-471D-AF91-041EF62847DA}"/>
              </a:ext>
            </a:extLst>
          </p:cNvPr>
          <p:cNvSpPr/>
          <p:nvPr/>
        </p:nvSpPr>
        <p:spPr>
          <a:xfrm rot="16942636">
            <a:off x="1676593" y="3247011"/>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21" name="Flèche : droite 20">
            <a:extLst>
              <a:ext uri="{FF2B5EF4-FFF2-40B4-BE49-F238E27FC236}">
                <a16:creationId xmlns:a16="http://schemas.microsoft.com/office/drawing/2014/main" id="{B8E5496C-DA0E-43AC-AF6A-31F806C67D34}"/>
              </a:ext>
            </a:extLst>
          </p:cNvPr>
          <p:cNvSpPr/>
          <p:nvPr/>
        </p:nvSpPr>
        <p:spPr>
          <a:xfrm rot="13292990">
            <a:off x="8459206" y="5103736"/>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22" name="Flèche : droite 21">
            <a:extLst>
              <a:ext uri="{FF2B5EF4-FFF2-40B4-BE49-F238E27FC236}">
                <a16:creationId xmlns:a16="http://schemas.microsoft.com/office/drawing/2014/main" id="{5E886FF4-77B7-425F-84D3-50FAA326E965}"/>
              </a:ext>
            </a:extLst>
          </p:cNvPr>
          <p:cNvSpPr/>
          <p:nvPr/>
        </p:nvSpPr>
        <p:spPr>
          <a:xfrm rot="16942636">
            <a:off x="7648266" y="2971811"/>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23" name="Flèche : droite 22">
            <a:extLst>
              <a:ext uri="{FF2B5EF4-FFF2-40B4-BE49-F238E27FC236}">
                <a16:creationId xmlns:a16="http://schemas.microsoft.com/office/drawing/2014/main" id="{7D58EECD-FC88-4F26-8E91-EACD3E5DAA70}"/>
              </a:ext>
            </a:extLst>
          </p:cNvPr>
          <p:cNvSpPr/>
          <p:nvPr/>
        </p:nvSpPr>
        <p:spPr>
          <a:xfrm>
            <a:off x="9541614" y="1653875"/>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24" name="Flèche : droite 23">
            <a:extLst>
              <a:ext uri="{FF2B5EF4-FFF2-40B4-BE49-F238E27FC236}">
                <a16:creationId xmlns:a16="http://schemas.microsoft.com/office/drawing/2014/main" id="{97A34825-5135-46A4-BA0B-BE8F63ED9CA0}"/>
              </a:ext>
            </a:extLst>
          </p:cNvPr>
          <p:cNvSpPr/>
          <p:nvPr/>
        </p:nvSpPr>
        <p:spPr>
          <a:xfrm rot="3902026">
            <a:off x="11314206" y="2641466"/>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25" name="Flèche : droite 24">
            <a:extLst>
              <a:ext uri="{FF2B5EF4-FFF2-40B4-BE49-F238E27FC236}">
                <a16:creationId xmlns:a16="http://schemas.microsoft.com/office/drawing/2014/main" id="{2DF9FF5A-6866-464C-9D3D-3F5369836FEE}"/>
              </a:ext>
            </a:extLst>
          </p:cNvPr>
          <p:cNvSpPr/>
          <p:nvPr/>
        </p:nvSpPr>
        <p:spPr>
          <a:xfrm rot="8711714">
            <a:off x="11091666" y="4739141"/>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40" name="Titre 1">
            <a:extLst>
              <a:ext uri="{FF2B5EF4-FFF2-40B4-BE49-F238E27FC236}">
                <a16:creationId xmlns:a16="http://schemas.microsoft.com/office/drawing/2014/main" id="{2F1C9666-03F3-4405-93B7-B95E887E6D16}"/>
              </a:ext>
            </a:extLst>
          </p:cNvPr>
          <p:cNvSpPr>
            <a:spLocks noGrp="1"/>
          </p:cNvSpPr>
          <p:nvPr>
            <p:ph type="title"/>
          </p:nvPr>
        </p:nvSpPr>
        <p:spPr>
          <a:xfrm>
            <a:off x="3017593" y="299840"/>
            <a:ext cx="5599591" cy="1266671"/>
          </a:xfrm>
        </p:spPr>
        <p:txBody>
          <a:bodyPr>
            <a:normAutofit/>
          </a:bodyPr>
          <a:lstStyle/>
          <a:p>
            <a:pPr algn="ctr"/>
            <a:r>
              <a:rPr lang="fr-FR" sz="4000" dirty="0">
                <a:solidFill>
                  <a:schemeClr val="accent1">
                    <a:lumMod val="75000"/>
                  </a:schemeClr>
                </a:solidFill>
              </a:rPr>
              <a:t>Use </a:t>
            </a:r>
            <a:r>
              <a:rPr lang="fr-FR" sz="4000" dirty="0" err="1">
                <a:solidFill>
                  <a:schemeClr val="accent1">
                    <a:lumMod val="75000"/>
                  </a:schemeClr>
                </a:solidFill>
              </a:rPr>
              <a:t>Deep</a:t>
            </a:r>
            <a:r>
              <a:rPr lang="fr-FR" sz="4000" dirty="0">
                <a:solidFill>
                  <a:schemeClr val="accent1">
                    <a:lumMod val="75000"/>
                  </a:schemeClr>
                </a:solidFill>
              </a:rPr>
              <a:t> Learning </a:t>
            </a:r>
            <a:r>
              <a:rPr lang="fr-FR" sz="4000" dirty="0" err="1">
                <a:solidFill>
                  <a:schemeClr val="accent1">
                    <a:lumMod val="75000"/>
                  </a:schemeClr>
                </a:solidFill>
              </a:rPr>
              <a:t>Everywhere</a:t>
            </a:r>
            <a:endParaRPr lang="fr-FR" sz="4000" dirty="0">
              <a:solidFill>
                <a:schemeClr val="accent1">
                  <a:lumMod val="75000"/>
                </a:schemeClr>
              </a:solidFill>
            </a:endParaRPr>
          </a:p>
        </p:txBody>
      </p:sp>
    </p:spTree>
    <p:extLst>
      <p:ext uri="{BB962C8B-B14F-4D97-AF65-F5344CB8AC3E}">
        <p14:creationId xmlns:p14="http://schemas.microsoft.com/office/powerpoint/2010/main" val="312140926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C3247106-DF32-4EB1-BBF0-6E51C38BC26B}"/>
              </a:ext>
            </a:extLst>
          </p:cNvPr>
          <p:cNvSpPr>
            <a:spLocks noGrp="1"/>
          </p:cNvSpPr>
          <p:nvPr>
            <p:ph idx="1"/>
          </p:nvPr>
        </p:nvSpPr>
        <p:spPr>
          <a:xfrm>
            <a:off x="935683" y="482307"/>
            <a:ext cx="10515600" cy="1358368"/>
          </a:xfrm>
        </p:spPr>
        <p:txBody>
          <a:bodyPr>
            <a:normAutofit/>
          </a:bodyPr>
          <a:lstStyle/>
          <a:p>
            <a:pPr marL="0" indent="0" algn="ctr">
              <a:buNone/>
            </a:pPr>
            <a:r>
              <a:rPr lang="fr-FR" sz="7200" dirty="0"/>
              <a:t>No code </a:t>
            </a:r>
            <a:r>
              <a:rPr lang="fr-FR" sz="7200" dirty="0" err="1"/>
              <a:t>quality</a:t>
            </a:r>
            <a:endParaRPr lang="fr-FR" sz="7200" dirty="0"/>
          </a:p>
        </p:txBody>
      </p:sp>
      <p:pic>
        <p:nvPicPr>
          <p:cNvPr id="2050" name="Picture 2" descr="Afficher l’image source">
            <a:extLst>
              <a:ext uri="{FF2B5EF4-FFF2-40B4-BE49-F238E27FC236}">
                <a16:creationId xmlns:a16="http://schemas.microsoft.com/office/drawing/2014/main" id="{CC484333-AFFB-4FCF-A473-DE172037A2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84089" y="2053129"/>
            <a:ext cx="6023821" cy="41302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291952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8" name="Picture 12" descr="Afficher l’image source">
            <a:extLst>
              <a:ext uri="{FF2B5EF4-FFF2-40B4-BE49-F238E27FC236}">
                <a16:creationId xmlns:a16="http://schemas.microsoft.com/office/drawing/2014/main" id="{B17CE2F0-52B7-4274-BF8B-194E16C9CE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836" y="-397584"/>
            <a:ext cx="5422513" cy="2711257"/>
          </a:xfrm>
          <a:prstGeom prst="rect">
            <a:avLst/>
          </a:prstGeom>
          <a:noFill/>
          <a:extLst>
            <a:ext uri="{909E8E84-426E-40DD-AFC4-6F175D3DCCD1}">
              <a14:hiddenFill xmlns:a14="http://schemas.microsoft.com/office/drawing/2010/main">
                <a:solidFill>
                  <a:srgbClr val="FFFFFF"/>
                </a:solidFill>
              </a14:hiddenFill>
            </a:ext>
          </a:extLst>
        </p:spPr>
      </p:pic>
      <p:sp>
        <p:nvSpPr>
          <p:cNvPr id="3" name="Espace réservé du contenu 2">
            <a:extLst>
              <a:ext uri="{FF2B5EF4-FFF2-40B4-BE49-F238E27FC236}">
                <a16:creationId xmlns:a16="http://schemas.microsoft.com/office/drawing/2014/main" id="{57BFF75D-1998-42A9-B39F-BFF9602E04D1}"/>
              </a:ext>
            </a:extLst>
          </p:cNvPr>
          <p:cNvSpPr>
            <a:spLocks noGrp="1"/>
          </p:cNvSpPr>
          <p:nvPr>
            <p:ph idx="1"/>
          </p:nvPr>
        </p:nvSpPr>
        <p:spPr>
          <a:xfrm>
            <a:off x="838200" y="2324321"/>
            <a:ext cx="10515600" cy="3852641"/>
          </a:xfrm>
        </p:spPr>
        <p:txBody>
          <a:bodyPr>
            <a:normAutofit/>
          </a:bodyPr>
          <a:lstStyle/>
          <a:p>
            <a:pPr marL="0" indent="0" algn="ctr">
              <a:buNone/>
            </a:pPr>
            <a:r>
              <a:rPr lang="en-US" sz="7200" dirty="0"/>
              <a:t>I prefer to work alone in my corner</a:t>
            </a:r>
            <a:endParaRPr lang="fr-FR" sz="7200" dirty="0"/>
          </a:p>
        </p:txBody>
      </p:sp>
      <p:pic>
        <p:nvPicPr>
          <p:cNvPr id="4098" name="Picture 2" descr="Afficher l’image source">
            <a:extLst>
              <a:ext uri="{FF2B5EF4-FFF2-40B4-BE49-F238E27FC236}">
                <a16:creationId xmlns:a16="http://schemas.microsoft.com/office/drawing/2014/main" id="{5D849CA3-16F3-4715-A7F5-797739218EC2}"/>
              </a:ext>
            </a:extLst>
          </p:cNvPr>
          <p:cNvPicPr>
            <a:picLocks noChangeAspect="1" noChangeArrowheads="1"/>
          </p:cNvPicPr>
          <p:nvPr/>
        </p:nvPicPr>
        <p:blipFill>
          <a:blip r:embed="rId4">
            <a:alphaModFix amt="44000"/>
            <a:extLst>
              <a:ext uri="{28A0092B-C50C-407E-A947-70E740481C1C}">
                <a14:useLocalDpi xmlns:a14="http://schemas.microsoft.com/office/drawing/2010/main" val="0"/>
              </a:ext>
            </a:extLst>
          </a:blip>
          <a:srcRect/>
          <a:stretch>
            <a:fillRect/>
          </a:stretch>
        </p:blipFill>
        <p:spPr bwMode="auto">
          <a:xfrm>
            <a:off x="838200" y="4088758"/>
            <a:ext cx="1973957" cy="1127539"/>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Afficher l’image source">
            <a:extLst>
              <a:ext uri="{FF2B5EF4-FFF2-40B4-BE49-F238E27FC236}">
                <a16:creationId xmlns:a16="http://schemas.microsoft.com/office/drawing/2014/main" id="{871D018C-6DF5-4D79-988E-E397C70FDBF8}"/>
              </a:ext>
            </a:extLst>
          </p:cNvPr>
          <p:cNvPicPr>
            <a:picLocks noChangeAspect="1" noChangeArrowheads="1"/>
          </p:cNvPicPr>
          <p:nvPr/>
        </p:nvPicPr>
        <p:blipFill>
          <a:blip r:embed="rId4">
            <a:alphaModFix amt="44000"/>
            <a:extLst>
              <a:ext uri="{28A0092B-C50C-407E-A947-70E740481C1C}">
                <a14:useLocalDpi xmlns:a14="http://schemas.microsoft.com/office/drawing/2010/main" val="0"/>
              </a:ext>
            </a:extLst>
          </a:blip>
          <a:srcRect/>
          <a:stretch>
            <a:fillRect/>
          </a:stretch>
        </p:blipFill>
        <p:spPr bwMode="auto">
          <a:xfrm>
            <a:off x="4824702" y="5626907"/>
            <a:ext cx="2374219" cy="1356172"/>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Afficher l’image source">
            <a:extLst>
              <a:ext uri="{FF2B5EF4-FFF2-40B4-BE49-F238E27FC236}">
                <a16:creationId xmlns:a16="http://schemas.microsoft.com/office/drawing/2014/main" id="{47AF5CE4-C0C7-4308-BFF2-3C529FD4B864}"/>
              </a:ext>
            </a:extLst>
          </p:cNvPr>
          <p:cNvPicPr>
            <a:picLocks noChangeAspect="1" noChangeArrowheads="1"/>
          </p:cNvPicPr>
          <p:nvPr/>
        </p:nvPicPr>
        <p:blipFill>
          <a:blip r:embed="rId4">
            <a:alphaModFix amt="44000"/>
            <a:extLst>
              <a:ext uri="{28A0092B-C50C-407E-A947-70E740481C1C}">
                <a14:useLocalDpi xmlns:a14="http://schemas.microsoft.com/office/drawing/2010/main" val="0"/>
              </a:ext>
            </a:extLst>
          </a:blip>
          <a:srcRect/>
          <a:stretch>
            <a:fillRect/>
          </a:stretch>
        </p:blipFill>
        <p:spPr bwMode="auto">
          <a:xfrm>
            <a:off x="7854769" y="4001294"/>
            <a:ext cx="3645287" cy="2082215"/>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Afficher l’image source">
            <a:extLst>
              <a:ext uri="{FF2B5EF4-FFF2-40B4-BE49-F238E27FC236}">
                <a16:creationId xmlns:a16="http://schemas.microsoft.com/office/drawing/2014/main" id="{E4A69D4A-14F0-4B5B-ACE2-558F17934B09}"/>
              </a:ext>
            </a:extLst>
          </p:cNvPr>
          <p:cNvPicPr>
            <a:picLocks noChangeAspect="1" noChangeArrowheads="1"/>
          </p:cNvPicPr>
          <p:nvPr/>
        </p:nvPicPr>
        <p:blipFill>
          <a:blip r:embed="rId4">
            <a:alphaModFix amt="44000"/>
            <a:extLst>
              <a:ext uri="{28A0092B-C50C-407E-A947-70E740481C1C}">
                <a14:useLocalDpi xmlns:a14="http://schemas.microsoft.com/office/drawing/2010/main" val="0"/>
              </a:ext>
            </a:extLst>
          </a:blip>
          <a:srcRect/>
          <a:stretch>
            <a:fillRect/>
          </a:stretch>
        </p:blipFill>
        <p:spPr bwMode="auto">
          <a:xfrm>
            <a:off x="5558089" y="-190724"/>
            <a:ext cx="3658102" cy="2089535"/>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Afficher l’image source">
            <a:extLst>
              <a:ext uri="{FF2B5EF4-FFF2-40B4-BE49-F238E27FC236}">
                <a16:creationId xmlns:a16="http://schemas.microsoft.com/office/drawing/2014/main" id="{89E72A94-95B5-47D8-BFC1-14BEDD3B734D}"/>
              </a:ext>
            </a:extLst>
          </p:cNvPr>
          <p:cNvPicPr>
            <a:picLocks noChangeAspect="1" noChangeArrowheads="1"/>
          </p:cNvPicPr>
          <p:nvPr/>
        </p:nvPicPr>
        <p:blipFill>
          <a:blip r:embed="rId4">
            <a:alphaModFix amt="44000"/>
            <a:extLst>
              <a:ext uri="{28A0092B-C50C-407E-A947-70E740481C1C}">
                <a14:useLocalDpi xmlns:a14="http://schemas.microsoft.com/office/drawing/2010/main" val="0"/>
              </a:ext>
            </a:extLst>
          </a:blip>
          <a:srcRect/>
          <a:stretch>
            <a:fillRect/>
          </a:stretch>
        </p:blipFill>
        <p:spPr bwMode="auto">
          <a:xfrm>
            <a:off x="1154530" y="5517649"/>
            <a:ext cx="1981277" cy="113172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0" descr="Afficher l’image source">
            <a:extLst>
              <a:ext uri="{FF2B5EF4-FFF2-40B4-BE49-F238E27FC236}">
                <a16:creationId xmlns:a16="http://schemas.microsoft.com/office/drawing/2014/main" id="{C084E7BB-CAB7-42FB-BC83-E6313A68CFF4}"/>
              </a:ext>
            </a:extLst>
          </p:cNvPr>
          <p:cNvPicPr>
            <a:picLocks noChangeAspect="1" noChangeArrowheads="1"/>
          </p:cNvPicPr>
          <p:nvPr/>
        </p:nvPicPr>
        <p:blipFill>
          <a:blip r:embed="rId4">
            <a:alphaModFix amt="44000"/>
            <a:extLst>
              <a:ext uri="{28A0092B-C50C-407E-A947-70E740481C1C}">
                <a14:useLocalDpi xmlns:a14="http://schemas.microsoft.com/office/drawing/2010/main" val="0"/>
              </a:ext>
            </a:extLst>
          </a:blip>
          <a:srcRect/>
          <a:stretch>
            <a:fillRect/>
          </a:stretch>
        </p:blipFill>
        <p:spPr bwMode="auto">
          <a:xfrm>
            <a:off x="9793204" y="478960"/>
            <a:ext cx="1981277" cy="113172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0" descr="Afficher l’image source">
            <a:extLst>
              <a:ext uri="{FF2B5EF4-FFF2-40B4-BE49-F238E27FC236}">
                <a16:creationId xmlns:a16="http://schemas.microsoft.com/office/drawing/2014/main" id="{3E793681-1B4A-4EC2-A674-7478049BE174}"/>
              </a:ext>
            </a:extLst>
          </p:cNvPr>
          <p:cNvPicPr>
            <a:picLocks noChangeAspect="1" noChangeArrowheads="1"/>
          </p:cNvPicPr>
          <p:nvPr/>
        </p:nvPicPr>
        <p:blipFill>
          <a:blip r:embed="rId4">
            <a:alphaModFix amt="44000"/>
            <a:extLst>
              <a:ext uri="{28A0092B-C50C-407E-A947-70E740481C1C}">
                <a14:useLocalDpi xmlns:a14="http://schemas.microsoft.com/office/drawing/2010/main" val="0"/>
              </a:ext>
            </a:extLst>
          </a:blip>
          <a:srcRect/>
          <a:stretch>
            <a:fillRect/>
          </a:stretch>
        </p:blipFill>
        <p:spPr bwMode="auto">
          <a:xfrm>
            <a:off x="3737811" y="4385929"/>
            <a:ext cx="1981277" cy="11317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614094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4">
            <a:extLst>
              <a:ext uri="{FF2B5EF4-FFF2-40B4-BE49-F238E27FC236}">
                <a16:creationId xmlns:a16="http://schemas.microsoft.com/office/drawing/2014/main" id="{6E667455-A7AD-4CB6-AAB5-37361B39B9D7}"/>
              </a:ext>
            </a:extLst>
          </p:cNvPr>
          <p:cNvPicPr>
            <a:picLocks noGrp="1" noChangeAspect="1"/>
          </p:cNvPicPr>
          <p:nvPr>
            <p:ph idx="1"/>
          </p:nvPr>
        </p:nvPicPr>
        <p:blipFill>
          <a:blip r:embed="rId3"/>
          <a:stretch>
            <a:fillRect/>
          </a:stretch>
        </p:blipFill>
        <p:spPr>
          <a:xfrm>
            <a:off x="2286000" y="1858169"/>
            <a:ext cx="7620000" cy="4286250"/>
          </a:xfrm>
        </p:spPr>
      </p:pic>
      <p:sp>
        <p:nvSpPr>
          <p:cNvPr id="5" name="Titre 1">
            <a:extLst>
              <a:ext uri="{FF2B5EF4-FFF2-40B4-BE49-F238E27FC236}">
                <a16:creationId xmlns:a16="http://schemas.microsoft.com/office/drawing/2014/main" id="{475183CB-FE9F-4E0E-B9E1-E5D33E712EDA}"/>
              </a:ext>
            </a:extLst>
          </p:cNvPr>
          <p:cNvSpPr>
            <a:spLocks noGrp="1"/>
          </p:cNvSpPr>
          <p:nvPr>
            <p:ph type="title"/>
          </p:nvPr>
        </p:nvSpPr>
        <p:spPr>
          <a:xfrm>
            <a:off x="838200" y="365125"/>
            <a:ext cx="10515600" cy="1325563"/>
          </a:xfrm>
        </p:spPr>
        <p:txBody>
          <a:bodyPr/>
          <a:lstStyle/>
          <a:p>
            <a:r>
              <a:rPr lang="fr-FR" dirty="0"/>
              <a:t>Focus on </a:t>
            </a:r>
            <a:r>
              <a:rPr lang="fr-FR" dirty="0" err="1"/>
              <a:t>statistics</a:t>
            </a:r>
            <a:endParaRPr lang="fr-FR" dirty="0">
              <a:solidFill>
                <a:schemeClr val="bg1">
                  <a:lumMod val="50000"/>
                </a:schemeClr>
              </a:solidFill>
            </a:endParaRPr>
          </a:p>
        </p:txBody>
      </p:sp>
    </p:spTree>
    <p:extLst>
      <p:ext uri="{BB962C8B-B14F-4D97-AF65-F5344CB8AC3E}">
        <p14:creationId xmlns:p14="http://schemas.microsoft.com/office/powerpoint/2010/main" val="124054354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5F9754F-4EC6-4E4A-B38F-1DEF94C52888}"/>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898AE888-B585-4A2D-90E5-B7A5C861509E}"/>
              </a:ext>
            </a:extLst>
          </p:cNvPr>
          <p:cNvSpPr>
            <a:spLocks noGrp="1"/>
          </p:cNvSpPr>
          <p:nvPr>
            <p:ph idx="1"/>
          </p:nvPr>
        </p:nvSpPr>
        <p:spPr/>
        <p:txBody>
          <a:bodyPr>
            <a:normAutofit/>
          </a:bodyPr>
          <a:lstStyle/>
          <a:p>
            <a:pPr marL="514350" indent="-514350">
              <a:buFont typeface="+mj-lt"/>
              <a:buAutoNum type="arabicParenR"/>
            </a:pPr>
            <a:r>
              <a:rPr lang="fr-FR" sz="4000" dirty="0">
                <a:solidFill>
                  <a:schemeClr val="bg1">
                    <a:lumMod val="75000"/>
                  </a:schemeClr>
                </a:solidFill>
              </a:rPr>
              <a:t> Introduction à l’IA et au </a:t>
            </a:r>
            <a:r>
              <a:rPr lang="fr-FR" sz="4000" dirty="0" err="1">
                <a:solidFill>
                  <a:schemeClr val="bg1">
                    <a:lumMod val="75000"/>
                  </a:schemeClr>
                </a:solidFill>
              </a:rPr>
              <a:t>Deep</a:t>
            </a:r>
            <a:r>
              <a:rPr lang="fr-FR" sz="4000" dirty="0">
                <a:solidFill>
                  <a:schemeClr val="bg1">
                    <a:lumMod val="75000"/>
                  </a:schemeClr>
                </a:solidFill>
              </a:rPr>
              <a:t> Learning</a:t>
            </a:r>
          </a:p>
          <a:p>
            <a:pPr marL="514350" indent="-514350">
              <a:buFont typeface="+mj-lt"/>
              <a:buAutoNum type="arabicParenR"/>
            </a:pPr>
            <a:r>
              <a:rPr lang="fr-FR" sz="4000" dirty="0">
                <a:solidFill>
                  <a:schemeClr val="bg1">
                    <a:lumMod val="75000"/>
                  </a:schemeClr>
                </a:solidFill>
              </a:rPr>
              <a:t> Qu’attend ton d’un projet en production ?</a:t>
            </a:r>
          </a:p>
          <a:p>
            <a:pPr marL="514350" indent="-514350">
              <a:buFont typeface="+mj-lt"/>
              <a:buAutoNum type="arabicParenR"/>
            </a:pPr>
            <a:r>
              <a:rPr lang="fr-FR" sz="4000" dirty="0">
                <a:solidFill>
                  <a:schemeClr val="bg1">
                    <a:lumMod val="75000"/>
                  </a:schemeClr>
                </a:solidFill>
              </a:rPr>
              <a:t> Recettes pour faire échouer le projet ?</a:t>
            </a:r>
          </a:p>
          <a:p>
            <a:pPr marL="514350" indent="-514350">
              <a:buFont typeface="+mj-lt"/>
              <a:buAutoNum type="arabicParenR"/>
            </a:pPr>
            <a:r>
              <a:rPr lang="fr-FR" sz="4000" dirty="0"/>
              <a:t> Quel est le chemin pour mettre toutes les chances de succès de son côté ?</a:t>
            </a:r>
          </a:p>
          <a:p>
            <a:pPr marL="514350" indent="-514350">
              <a:buFont typeface="+mj-lt"/>
              <a:buAutoNum type="arabicParenR"/>
            </a:pPr>
            <a:endParaRPr lang="fr-FR" sz="4000" dirty="0"/>
          </a:p>
        </p:txBody>
      </p:sp>
    </p:spTree>
    <p:extLst>
      <p:ext uri="{BB962C8B-B14F-4D97-AF65-F5344CB8AC3E}">
        <p14:creationId xmlns:p14="http://schemas.microsoft.com/office/powerpoint/2010/main" val="368207048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Ellipse 7">
            <a:extLst>
              <a:ext uri="{FF2B5EF4-FFF2-40B4-BE49-F238E27FC236}">
                <a16:creationId xmlns:a16="http://schemas.microsoft.com/office/drawing/2014/main" id="{81D46897-0474-40B0-A96E-04C8F43BBFA3}"/>
              </a:ext>
            </a:extLst>
          </p:cNvPr>
          <p:cNvSpPr/>
          <p:nvPr/>
        </p:nvSpPr>
        <p:spPr>
          <a:xfrm>
            <a:off x="2436219" y="-1381524"/>
            <a:ext cx="6385154" cy="5951897"/>
          </a:xfrm>
          <a:prstGeom prst="ellipse">
            <a:avLst/>
          </a:prstGeom>
          <a:solidFill>
            <a:srgbClr val="7EBEFF">
              <a:alpha val="4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Ellipse 12">
            <a:extLst>
              <a:ext uri="{FF2B5EF4-FFF2-40B4-BE49-F238E27FC236}">
                <a16:creationId xmlns:a16="http://schemas.microsoft.com/office/drawing/2014/main" id="{4570F992-041E-43DA-A5CB-FF15212EA5A7}"/>
              </a:ext>
            </a:extLst>
          </p:cNvPr>
          <p:cNvSpPr/>
          <p:nvPr/>
        </p:nvSpPr>
        <p:spPr>
          <a:xfrm>
            <a:off x="4774075" y="2108677"/>
            <a:ext cx="6385154" cy="5951897"/>
          </a:xfrm>
          <a:prstGeom prst="ellipse">
            <a:avLst/>
          </a:prstGeom>
          <a:solidFill>
            <a:srgbClr val="7EBEFF">
              <a:alpha val="4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Ellipse 13">
            <a:extLst>
              <a:ext uri="{FF2B5EF4-FFF2-40B4-BE49-F238E27FC236}">
                <a16:creationId xmlns:a16="http://schemas.microsoft.com/office/drawing/2014/main" id="{4546AF2F-45E3-4805-8078-098A3EAB337C}"/>
              </a:ext>
            </a:extLst>
          </p:cNvPr>
          <p:cNvSpPr/>
          <p:nvPr/>
        </p:nvSpPr>
        <p:spPr>
          <a:xfrm>
            <a:off x="577961" y="2317938"/>
            <a:ext cx="6385154" cy="5951897"/>
          </a:xfrm>
          <a:prstGeom prst="ellipse">
            <a:avLst/>
          </a:prstGeom>
          <a:solidFill>
            <a:srgbClr val="7EBEFF">
              <a:alpha val="4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Triangle isocèle 3">
            <a:extLst>
              <a:ext uri="{FF2B5EF4-FFF2-40B4-BE49-F238E27FC236}">
                <a16:creationId xmlns:a16="http://schemas.microsoft.com/office/drawing/2014/main" id="{4B115F5D-A6C0-4897-A7EE-833B44A27BCB}"/>
              </a:ext>
            </a:extLst>
          </p:cNvPr>
          <p:cNvSpPr/>
          <p:nvPr/>
        </p:nvSpPr>
        <p:spPr>
          <a:xfrm>
            <a:off x="3348505" y="1415475"/>
            <a:ext cx="4597400" cy="3848100"/>
          </a:xfrm>
          <a:prstGeom prst="triangle">
            <a:avLst/>
          </a:prstGeom>
          <a:noFill/>
          <a:ln w="762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ZoneTexte 4">
            <a:extLst>
              <a:ext uri="{FF2B5EF4-FFF2-40B4-BE49-F238E27FC236}">
                <a16:creationId xmlns:a16="http://schemas.microsoft.com/office/drawing/2014/main" id="{40672F5A-E705-4B41-8633-8DBAB2266C69}"/>
              </a:ext>
            </a:extLst>
          </p:cNvPr>
          <p:cNvSpPr txBox="1"/>
          <p:nvPr/>
        </p:nvSpPr>
        <p:spPr>
          <a:xfrm>
            <a:off x="1046855" y="5264319"/>
            <a:ext cx="4019049" cy="923330"/>
          </a:xfrm>
          <a:prstGeom prst="rect">
            <a:avLst/>
          </a:prstGeom>
          <a:noFill/>
        </p:spPr>
        <p:txBody>
          <a:bodyPr wrap="none" rtlCol="0">
            <a:spAutoFit/>
          </a:bodyPr>
          <a:lstStyle/>
          <a:p>
            <a:r>
              <a:rPr lang="fr-FR" sz="5400" dirty="0" err="1">
                <a:solidFill>
                  <a:schemeClr val="bg2">
                    <a:lumMod val="25000"/>
                  </a:schemeClr>
                </a:solidFill>
              </a:rPr>
              <a:t>Datascientist</a:t>
            </a:r>
            <a:endParaRPr lang="fr-FR" sz="5400" dirty="0">
              <a:solidFill>
                <a:schemeClr val="bg2">
                  <a:lumMod val="25000"/>
                </a:schemeClr>
              </a:solidFill>
            </a:endParaRPr>
          </a:p>
        </p:txBody>
      </p:sp>
      <p:sp>
        <p:nvSpPr>
          <p:cNvPr id="6" name="ZoneTexte 5">
            <a:extLst>
              <a:ext uri="{FF2B5EF4-FFF2-40B4-BE49-F238E27FC236}">
                <a16:creationId xmlns:a16="http://schemas.microsoft.com/office/drawing/2014/main" id="{25C57132-1EB1-485B-89C9-9DE71832004B}"/>
              </a:ext>
            </a:extLst>
          </p:cNvPr>
          <p:cNvSpPr txBox="1"/>
          <p:nvPr/>
        </p:nvSpPr>
        <p:spPr>
          <a:xfrm>
            <a:off x="7953407" y="5256412"/>
            <a:ext cx="1313180" cy="923330"/>
          </a:xfrm>
          <a:prstGeom prst="rect">
            <a:avLst/>
          </a:prstGeom>
          <a:noFill/>
        </p:spPr>
        <p:txBody>
          <a:bodyPr wrap="none" rtlCol="0">
            <a:spAutoFit/>
          </a:bodyPr>
          <a:lstStyle/>
          <a:p>
            <a:r>
              <a:rPr lang="fr-FR" sz="5400" dirty="0">
                <a:solidFill>
                  <a:schemeClr val="bg2">
                    <a:lumMod val="25000"/>
                  </a:schemeClr>
                </a:solidFill>
              </a:rPr>
              <a:t>Ops</a:t>
            </a:r>
          </a:p>
        </p:txBody>
      </p:sp>
      <p:sp>
        <p:nvSpPr>
          <p:cNvPr id="7" name="ZoneTexte 6">
            <a:extLst>
              <a:ext uri="{FF2B5EF4-FFF2-40B4-BE49-F238E27FC236}">
                <a16:creationId xmlns:a16="http://schemas.microsoft.com/office/drawing/2014/main" id="{06432CD5-0919-4621-B5EA-75FCF806B855}"/>
              </a:ext>
            </a:extLst>
          </p:cNvPr>
          <p:cNvSpPr txBox="1"/>
          <p:nvPr/>
        </p:nvSpPr>
        <p:spPr>
          <a:xfrm>
            <a:off x="2860890" y="456923"/>
            <a:ext cx="5535811" cy="923330"/>
          </a:xfrm>
          <a:prstGeom prst="rect">
            <a:avLst/>
          </a:prstGeom>
          <a:noFill/>
        </p:spPr>
        <p:txBody>
          <a:bodyPr wrap="none" rtlCol="0">
            <a:spAutoFit/>
          </a:bodyPr>
          <a:lstStyle/>
          <a:p>
            <a:r>
              <a:rPr lang="fr-FR" sz="5400" dirty="0">
                <a:solidFill>
                  <a:schemeClr val="bg2">
                    <a:lumMod val="25000"/>
                  </a:schemeClr>
                </a:solidFill>
              </a:rPr>
              <a:t>Software Engineer</a:t>
            </a:r>
          </a:p>
        </p:txBody>
      </p:sp>
    </p:spTree>
    <p:extLst>
      <p:ext uri="{BB962C8B-B14F-4D97-AF65-F5344CB8AC3E}">
        <p14:creationId xmlns:p14="http://schemas.microsoft.com/office/powerpoint/2010/main" val="67686739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94" name="Titre 1">
            <a:extLst>
              <a:ext uri="{FF2B5EF4-FFF2-40B4-BE49-F238E27FC236}">
                <a16:creationId xmlns:a16="http://schemas.microsoft.com/office/drawing/2014/main" id="{6615257C-5215-466F-8D44-CFE1A469F4A1}"/>
              </a:ext>
            </a:extLst>
          </p:cNvPr>
          <p:cNvSpPr>
            <a:spLocks noGrp="1"/>
          </p:cNvSpPr>
          <p:nvPr>
            <p:ph type="title"/>
          </p:nvPr>
        </p:nvSpPr>
        <p:spPr>
          <a:xfrm>
            <a:off x="4400984" y="3075155"/>
            <a:ext cx="3079420" cy="518437"/>
          </a:xfrm>
          <a:solidFill>
            <a:schemeClr val="tx1">
              <a:lumMod val="50000"/>
            </a:schemeClr>
          </a:solidFill>
        </p:spPr>
        <p:txBody>
          <a:bodyPr>
            <a:normAutofit fontScale="90000"/>
          </a:bodyPr>
          <a:lstStyle/>
          <a:p>
            <a:r>
              <a:rPr lang="fr-FR" sz="3200" dirty="0">
                <a:solidFill>
                  <a:schemeClr val="bg1"/>
                </a:solidFill>
              </a:rPr>
              <a:t>Exploration phase</a:t>
            </a:r>
          </a:p>
        </p:txBody>
      </p:sp>
      <p:pic>
        <p:nvPicPr>
          <p:cNvPr id="4" name="Graphique 8">
            <a:extLst>
              <a:ext uri="{FF2B5EF4-FFF2-40B4-BE49-F238E27FC236}">
                <a16:creationId xmlns:a16="http://schemas.microsoft.com/office/drawing/2014/main" id="{61FAFDF1-0FF0-3D47-AE82-96CC30FCC2D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96850" y="6088895"/>
            <a:ext cx="520700" cy="520700"/>
          </a:xfrm>
          <a:prstGeom prst="rect">
            <a:avLst/>
          </a:prstGeom>
        </p:spPr>
      </p:pic>
    </p:spTree>
    <p:extLst>
      <p:ext uri="{BB962C8B-B14F-4D97-AF65-F5344CB8AC3E}">
        <p14:creationId xmlns:p14="http://schemas.microsoft.com/office/powerpoint/2010/main" val="271277159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2039194" y="324417"/>
            <a:ext cx="1293431" cy="338554"/>
          </a:xfrm>
          <a:prstGeom prst="rect">
            <a:avLst/>
          </a:prstGeom>
          <a:noFill/>
        </p:spPr>
        <p:txBody>
          <a:bodyPr wrap="none" rtlCol="0">
            <a:spAutoFit/>
          </a:bodyPr>
          <a:lstStyle/>
          <a:p>
            <a:r>
              <a:rPr lang="fr-FR" sz="1600" dirty="0" err="1">
                <a:solidFill>
                  <a:srgbClr val="0062C4"/>
                </a:solidFill>
              </a:rPr>
              <a:t>AzureML</a:t>
            </a:r>
            <a:r>
              <a:rPr lang="fr-FR" sz="1600" dirty="0">
                <a:solidFill>
                  <a:srgbClr val="0062C4"/>
                </a:solidFill>
              </a:rPr>
              <a:t> dev</a:t>
            </a:r>
          </a:p>
        </p:txBody>
      </p:sp>
      <p:pic>
        <p:nvPicPr>
          <p:cNvPr id="2056" name="Picture 8">
            <a:extLst>
              <a:ext uri="{FF2B5EF4-FFF2-40B4-BE49-F238E27FC236}">
                <a16:creationId xmlns:a16="http://schemas.microsoft.com/office/drawing/2014/main" id="{4FDC0E39-0C4A-4CCF-A813-7E5AE84946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9396" y="3129732"/>
            <a:ext cx="974194" cy="407182"/>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2" descr="Salah CHADLI">
            <a:extLst>
              <a:ext uri="{FF2B5EF4-FFF2-40B4-BE49-F238E27FC236}">
                <a16:creationId xmlns:a16="http://schemas.microsoft.com/office/drawing/2014/main" id="{00FFCDA1-2CCC-45DE-8C66-4A8817D4175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20945"/>
          <a:stretch/>
        </p:blipFill>
        <p:spPr bwMode="auto">
          <a:xfrm>
            <a:off x="383197" y="1568496"/>
            <a:ext cx="625853" cy="518437"/>
          </a:xfrm>
          <a:prstGeom prst="rect">
            <a:avLst/>
          </a:prstGeom>
          <a:noFill/>
          <a:extLst>
            <a:ext uri="{909E8E84-426E-40DD-AFC4-6F175D3DCCD1}">
              <a14:hiddenFill xmlns:a14="http://schemas.microsoft.com/office/drawing/2010/main">
                <a:solidFill>
                  <a:srgbClr val="FFFFFF"/>
                </a:solidFill>
              </a14:hiddenFill>
            </a:ext>
          </a:extLst>
        </p:spPr>
      </p:pic>
      <p:pic>
        <p:nvPicPr>
          <p:cNvPr id="55" name="Image 54" descr="Une image contenant personne, homme, souriant, posant&#10;&#10;Description générée automatiquement">
            <a:extLst>
              <a:ext uri="{FF2B5EF4-FFF2-40B4-BE49-F238E27FC236}">
                <a16:creationId xmlns:a16="http://schemas.microsoft.com/office/drawing/2014/main" id="{99BE0749-A0DC-45DA-951B-AC92F42E7F65}"/>
              </a:ext>
            </a:extLst>
          </p:cNvPr>
          <p:cNvPicPr>
            <a:picLocks noChangeAspect="1"/>
          </p:cNvPicPr>
          <p:nvPr/>
        </p:nvPicPr>
        <p:blipFill>
          <a:blip r:embed="rId5"/>
          <a:stretch>
            <a:fillRect/>
          </a:stretch>
        </p:blipFill>
        <p:spPr>
          <a:xfrm>
            <a:off x="374561" y="2134966"/>
            <a:ext cx="625853" cy="518437"/>
          </a:xfrm>
          <a:prstGeom prst="rect">
            <a:avLst/>
          </a:prstGeom>
        </p:spPr>
      </p:pic>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5279D6C-247B-46B7-A83F-92AC13F3E05A}"/>
              </a:ext>
            </a:extLst>
          </p:cNvPr>
          <p:cNvSpPr/>
          <p:nvPr/>
        </p:nvSpPr>
        <p:spPr>
          <a:xfrm>
            <a:off x="2496806" y="776062"/>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sz="900" dirty="0" err="1">
                <a:solidFill>
                  <a:schemeClr val="bg1"/>
                </a:solidFill>
              </a:rPr>
              <a:t>Automated</a:t>
            </a:r>
            <a:r>
              <a:rPr lang="fr-FR" sz="900" dirty="0">
                <a:solidFill>
                  <a:schemeClr val="bg1"/>
                </a:solidFill>
              </a:rPr>
              <a:t> Training Pipeline</a:t>
            </a:r>
          </a:p>
        </p:txBody>
      </p:sp>
      <p:sp>
        <p:nvSpPr>
          <p:cNvPr id="44" name="Rectangle 43">
            <a:extLst>
              <a:ext uri="{FF2B5EF4-FFF2-40B4-BE49-F238E27FC236}">
                <a16:creationId xmlns:a16="http://schemas.microsoft.com/office/drawing/2014/main" id="{045120D6-D408-4ACD-A701-7B8B839BB846}"/>
              </a:ext>
            </a:extLst>
          </p:cNvPr>
          <p:cNvSpPr/>
          <p:nvPr/>
        </p:nvSpPr>
        <p:spPr>
          <a:xfrm>
            <a:off x="2657917" y="1032175"/>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Validation</a:t>
            </a:r>
          </a:p>
        </p:txBody>
      </p:sp>
      <p:sp>
        <p:nvSpPr>
          <p:cNvPr id="45" name="Rectangle 44">
            <a:extLst>
              <a:ext uri="{FF2B5EF4-FFF2-40B4-BE49-F238E27FC236}">
                <a16:creationId xmlns:a16="http://schemas.microsoft.com/office/drawing/2014/main" id="{42574815-B18E-48EE-B192-B22351E75EB7}"/>
              </a:ext>
            </a:extLst>
          </p:cNvPr>
          <p:cNvSpPr/>
          <p:nvPr/>
        </p:nvSpPr>
        <p:spPr>
          <a:xfrm>
            <a:off x="2664795" y="1318997"/>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a:t>
            </a:r>
            <a:r>
              <a:rPr lang="fr-FR" sz="1000" dirty="0" err="1">
                <a:solidFill>
                  <a:srgbClr val="000000"/>
                </a:solidFill>
              </a:rPr>
              <a:t>Preparation</a:t>
            </a:r>
            <a:endParaRPr lang="fr-FR" sz="1000" dirty="0">
              <a:solidFill>
                <a:srgbClr val="000000"/>
              </a:solidFill>
            </a:endParaRPr>
          </a:p>
        </p:txBody>
      </p:sp>
      <p:sp>
        <p:nvSpPr>
          <p:cNvPr id="47" name="Rectangle 46">
            <a:extLst>
              <a:ext uri="{FF2B5EF4-FFF2-40B4-BE49-F238E27FC236}">
                <a16:creationId xmlns:a16="http://schemas.microsoft.com/office/drawing/2014/main" id="{A4576EE7-5E71-43B0-A8FB-D25A13D5033B}"/>
              </a:ext>
            </a:extLst>
          </p:cNvPr>
          <p:cNvSpPr/>
          <p:nvPr/>
        </p:nvSpPr>
        <p:spPr>
          <a:xfrm>
            <a:off x="2673590" y="1601997"/>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Training</a:t>
            </a:r>
          </a:p>
        </p:txBody>
      </p:sp>
      <p:sp>
        <p:nvSpPr>
          <p:cNvPr id="48" name="Rectangle 47">
            <a:extLst>
              <a:ext uri="{FF2B5EF4-FFF2-40B4-BE49-F238E27FC236}">
                <a16:creationId xmlns:a16="http://schemas.microsoft.com/office/drawing/2014/main" id="{A5EEFA37-D774-4A2D-8E2F-1BE8E4187FD4}"/>
              </a:ext>
            </a:extLst>
          </p:cNvPr>
          <p:cNvSpPr/>
          <p:nvPr/>
        </p:nvSpPr>
        <p:spPr>
          <a:xfrm>
            <a:off x="2673590" y="1892717"/>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Evaluation</a:t>
            </a:r>
          </a:p>
        </p:txBody>
      </p:sp>
      <p:sp>
        <p:nvSpPr>
          <p:cNvPr id="49" name="Rectangle 48">
            <a:extLst>
              <a:ext uri="{FF2B5EF4-FFF2-40B4-BE49-F238E27FC236}">
                <a16:creationId xmlns:a16="http://schemas.microsoft.com/office/drawing/2014/main" id="{8E14127C-2B76-48FE-89D5-008347DE910C}"/>
              </a:ext>
            </a:extLst>
          </p:cNvPr>
          <p:cNvSpPr/>
          <p:nvPr/>
        </p:nvSpPr>
        <p:spPr>
          <a:xfrm>
            <a:off x="2680442" y="2170665"/>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Register</a:t>
            </a:r>
            <a:endParaRPr lang="fr-FR" sz="1000" dirty="0">
              <a:solidFill>
                <a:srgbClr val="000000"/>
              </a:solidFill>
            </a:endParaRPr>
          </a:p>
        </p:txBody>
      </p:sp>
      <p:cxnSp>
        <p:nvCxnSpPr>
          <p:cNvPr id="50" name="Connecteur droit avec flèche 49">
            <a:extLst>
              <a:ext uri="{FF2B5EF4-FFF2-40B4-BE49-F238E27FC236}">
                <a16:creationId xmlns:a16="http://schemas.microsoft.com/office/drawing/2014/main" id="{207D1F71-976E-4259-9DF6-060045414958}"/>
              </a:ext>
            </a:extLst>
          </p:cNvPr>
          <p:cNvCxnSpPr>
            <a:cxnSpLocks/>
          </p:cNvCxnSpPr>
          <p:nvPr/>
        </p:nvCxnSpPr>
        <p:spPr>
          <a:xfrm>
            <a:off x="3262988" y="121526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eur droit avec flèche 51">
            <a:extLst>
              <a:ext uri="{FF2B5EF4-FFF2-40B4-BE49-F238E27FC236}">
                <a16:creationId xmlns:a16="http://schemas.microsoft.com/office/drawing/2014/main" id="{24121BBE-2F3A-46C7-A6C8-0C4280298B4E}"/>
              </a:ext>
            </a:extLst>
          </p:cNvPr>
          <p:cNvCxnSpPr>
            <a:cxnSpLocks/>
          </p:cNvCxnSpPr>
          <p:nvPr/>
        </p:nvCxnSpPr>
        <p:spPr>
          <a:xfrm>
            <a:off x="3267745" y="1491496"/>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DA42DC71-1438-44E4-B467-2EDEB07EE0D6}"/>
              </a:ext>
            </a:extLst>
          </p:cNvPr>
          <p:cNvCxnSpPr>
            <a:cxnSpLocks/>
          </p:cNvCxnSpPr>
          <p:nvPr/>
        </p:nvCxnSpPr>
        <p:spPr>
          <a:xfrm>
            <a:off x="3272514" y="17613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avec flèche 56">
            <a:extLst>
              <a:ext uri="{FF2B5EF4-FFF2-40B4-BE49-F238E27FC236}">
                <a16:creationId xmlns:a16="http://schemas.microsoft.com/office/drawing/2014/main" id="{EDE4866D-65CA-4F7E-AD2D-F4D34A8B5DBD}"/>
              </a:ext>
            </a:extLst>
          </p:cNvPr>
          <p:cNvCxnSpPr>
            <a:cxnSpLocks/>
          </p:cNvCxnSpPr>
          <p:nvPr/>
        </p:nvCxnSpPr>
        <p:spPr>
          <a:xfrm>
            <a:off x="3282034" y="204707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VM symbol | Microsoft Azure Mono">
            <a:extLst>
              <a:ext uri="{FF2B5EF4-FFF2-40B4-BE49-F238E27FC236}">
                <a16:creationId xmlns:a16="http://schemas.microsoft.com/office/drawing/2014/main" id="{0D5C1D03-AD57-4904-A56F-E648CDF2A64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76683" y="1602995"/>
            <a:ext cx="478855" cy="451906"/>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VM symbol | Microsoft Azure Mono">
            <a:extLst>
              <a:ext uri="{FF2B5EF4-FFF2-40B4-BE49-F238E27FC236}">
                <a16:creationId xmlns:a16="http://schemas.microsoft.com/office/drawing/2014/main" id="{571D532E-2DEA-440F-82CD-49D1A713A14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91760" y="2168232"/>
            <a:ext cx="478855" cy="451906"/>
          </a:xfrm>
          <a:prstGeom prst="rect">
            <a:avLst/>
          </a:prstGeom>
          <a:noFill/>
          <a:extLst>
            <a:ext uri="{909E8E84-426E-40DD-AFC4-6F175D3DCCD1}">
              <a14:hiddenFill xmlns:a14="http://schemas.microsoft.com/office/drawing/2010/main">
                <a:solidFill>
                  <a:srgbClr val="FFFFFF"/>
                </a:solidFill>
              </a14:hiddenFill>
            </a:ext>
          </a:extLst>
        </p:spPr>
      </p:pic>
      <p:sp>
        <p:nvSpPr>
          <p:cNvPr id="94" name="Titre 1">
            <a:extLst>
              <a:ext uri="{FF2B5EF4-FFF2-40B4-BE49-F238E27FC236}">
                <a16:creationId xmlns:a16="http://schemas.microsoft.com/office/drawing/2014/main" id="{6615257C-5215-466F-8D44-CFE1A469F4A1}"/>
              </a:ext>
            </a:extLst>
          </p:cNvPr>
          <p:cNvSpPr>
            <a:spLocks noGrp="1"/>
          </p:cNvSpPr>
          <p:nvPr>
            <p:ph type="title"/>
          </p:nvPr>
        </p:nvSpPr>
        <p:spPr>
          <a:xfrm>
            <a:off x="9128432" y="6339563"/>
            <a:ext cx="3079420" cy="518437"/>
          </a:xfrm>
          <a:solidFill>
            <a:schemeClr val="tx1">
              <a:lumMod val="50000"/>
            </a:schemeClr>
          </a:solidFill>
        </p:spPr>
        <p:txBody>
          <a:bodyPr>
            <a:normAutofit/>
          </a:bodyPr>
          <a:lstStyle/>
          <a:p>
            <a:r>
              <a:rPr lang="fr-FR" sz="2800" dirty="0">
                <a:solidFill>
                  <a:schemeClr val="bg1"/>
                </a:solidFill>
              </a:rPr>
              <a:t>Exploration phase</a:t>
            </a:r>
          </a:p>
        </p:txBody>
      </p:sp>
      <p:cxnSp>
        <p:nvCxnSpPr>
          <p:cNvPr id="102" name="Connecteur droit avec flèche 101">
            <a:extLst>
              <a:ext uri="{FF2B5EF4-FFF2-40B4-BE49-F238E27FC236}">
                <a16:creationId xmlns:a16="http://schemas.microsoft.com/office/drawing/2014/main" id="{90AB71FF-96D3-45AF-8F43-429036334AE7}"/>
              </a:ext>
            </a:extLst>
          </p:cNvPr>
          <p:cNvCxnSpPr>
            <a:cxnSpLocks/>
            <a:stCxn id="55" idx="3"/>
            <a:endCxn id="2056" idx="1"/>
          </p:cNvCxnSpPr>
          <p:nvPr/>
        </p:nvCxnSpPr>
        <p:spPr>
          <a:xfrm>
            <a:off x="1000414" y="2394185"/>
            <a:ext cx="698982" cy="93913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Connecteur droit avec flèche 104">
            <a:extLst>
              <a:ext uri="{FF2B5EF4-FFF2-40B4-BE49-F238E27FC236}">
                <a16:creationId xmlns:a16="http://schemas.microsoft.com/office/drawing/2014/main" id="{4999762C-D726-4A6D-9D41-61F146899D0F}"/>
              </a:ext>
            </a:extLst>
          </p:cNvPr>
          <p:cNvCxnSpPr>
            <a:cxnSpLocks/>
            <a:stCxn id="55" idx="3"/>
            <a:endCxn id="64" idx="1"/>
          </p:cNvCxnSpPr>
          <p:nvPr/>
        </p:nvCxnSpPr>
        <p:spPr>
          <a:xfrm>
            <a:off x="1000414" y="2394185"/>
            <a:ext cx="691346" cy="0"/>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Connecteur droit avec flèche 109">
            <a:extLst>
              <a:ext uri="{FF2B5EF4-FFF2-40B4-BE49-F238E27FC236}">
                <a16:creationId xmlns:a16="http://schemas.microsoft.com/office/drawing/2014/main" id="{B304BD50-1E95-453B-A5E9-C57A2C69B980}"/>
              </a:ext>
            </a:extLst>
          </p:cNvPr>
          <p:cNvCxnSpPr>
            <a:cxnSpLocks/>
            <a:stCxn id="54" idx="3"/>
            <a:endCxn id="1028" idx="1"/>
          </p:cNvCxnSpPr>
          <p:nvPr/>
        </p:nvCxnSpPr>
        <p:spPr>
          <a:xfrm>
            <a:off x="1009050" y="1827715"/>
            <a:ext cx="667633" cy="1233"/>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Connecteur droit avec flèche 112">
            <a:extLst>
              <a:ext uri="{FF2B5EF4-FFF2-40B4-BE49-F238E27FC236}">
                <a16:creationId xmlns:a16="http://schemas.microsoft.com/office/drawing/2014/main" id="{25EB28E1-166E-4F66-AFE7-15CA63793B74}"/>
              </a:ext>
            </a:extLst>
          </p:cNvPr>
          <p:cNvCxnSpPr>
            <a:cxnSpLocks/>
            <a:stCxn id="54" idx="3"/>
            <a:endCxn id="2056" idx="1"/>
          </p:cNvCxnSpPr>
          <p:nvPr/>
        </p:nvCxnSpPr>
        <p:spPr>
          <a:xfrm>
            <a:off x="1009050" y="1827715"/>
            <a:ext cx="690346" cy="150560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Connecteur droit avec flèche 115">
            <a:extLst>
              <a:ext uri="{FF2B5EF4-FFF2-40B4-BE49-F238E27FC236}">
                <a16:creationId xmlns:a16="http://schemas.microsoft.com/office/drawing/2014/main" id="{9C730AE2-20C2-4453-9CF7-DFB48671467D}"/>
              </a:ext>
            </a:extLst>
          </p:cNvPr>
          <p:cNvCxnSpPr>
            <a:cxnSpLocks/>
            <a:stCxn id="64" idx="3"/>
            <a:endCxn id="42" idx="1"/>
          </p:cNvCxnSpPr>
          <p:nvPr/>
        </p:nvCxnSpPr>
        <p:spPr>
          <a:xfrm flipV="1">
            <a:off x="2170615" y="1639324"/>
            <a:ext cx="326191" cy="754861"/>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Connecteur droit avec flèche 121">
            <a:extLst>
              <a:ext uri="{FF2B5EF4-FFF2-40B4-BE49-F238E27FC236}">
                <a16:creationId xmlns:a16="http://schemas.microsoft.com/office/drawing/2014/main" id="{CA998869-8049-4FBF-8277-32F935D552AA}"/>
              </a:ext>
            </a:extLst>
          </p:cNvPr>
          <p:cNvCxnSpPr>
            <a:cxnSpLocks/>
            <a:stCxn id="1028" idx="3"/>
            <a:endCxn id="42" idx="1"/>
          </p:cNvCxnSpPr>
          <p:nvPr/>
        </p:nvCxnSpPr>
        <p:spPr>
          <a:xfrm flipV="1">
            <a:off x="2155538" y="1639324"/>
            <a:ext cx="341268" cy="189624"/>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 name="Cylindre 103">
            <a:extLst>
              <a:ext uri="{FF2B5EF4-FFF2-40B4-BE49-F238E27FC236}">
                <a16:creationId xmlns:a16="http://schemas.microsoft.com/office/drawing/2014/main" id="{FB8F0D81-38AE-4BA7-B6FC-070A66FA30C9}"/>
              </a:ext>
            </a:extLst>
          </p:cNvPr>
          <p:cNvSpPr/>
          <p:nvPr/>
        </p:nvSpPr>
        <p:spPr>
          <a:xfrm>
            <a:off x="4071623" y="1867809"/>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Registry</a:t>
            </a:r>
            <a:endParaRPr lang="fr-FR" sz="1000" dirty="0">
              <a:solidFill>
                <a:srgbClr val="000000"/>
              </a:solidFill>
            </a:endParaRPr>
          </a:p>
        </p:txBody>
      </p:sp>
      <p:cxnSp>
        <p:nvCxnSpPr>
          <p:cNvPr id="106" name="Connecteur droit avec flèche 105">
            <a:extLst>
              <a:ext uri="{FF2B5EF4-FFF2-40B4-BE49-F238E27FC236}">
                <a16:creationId xmlns:a16="http://schemas.microsoft.com/office/drawing/2014/main" id="{76E75ECF-C0CA-4F7A-896E-26DBAEE667B5}"/>
              </a:ext>
            </a:extLst>
          </p:cNvPr>
          <p:cNvCxnSpPr>
            <a:endCxn id="104" idx="2"/>
          </p:cNvCxnSpPr>
          <p:nvPr/>
        </p:nvCxnSpPr>
        <p:spPr>
          <a:xfrm flipV="1">
            <a:off x="3870854" y="2255227"/>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08" name="Cylindre 107">
            <a:extLst>
              <a:ext uri="{FF2B5EF4-FFF2-40B4-BE49-F238E27FC236}">
                <a16:creationId xmlns:a16="http://schemas.microsoft.com/office/drawing/2014/main" id="{D482D659-5872-4097-A2BB-F55A4B895710}"/>
              </a:ext>
            </a:extLst>
          </p:cNvPr>
          <p:cNvSpPr/>
          <p:nvPr/>
        </p:nvSpPr>
        <p:spPr>
          <a:xfrm>
            <a:off x="459755" y="595624"/>
            <a:ext cx="832155" cy="873102"/>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Annotations </a:t>
            </a:r>
          </a:p>
          <a:p>
            <a:pPr algn="ctr"/>
            <a:r>
              <a:rPr lang="fr-FR" sz="1000" dirty="0">
                <a:solidFill>
                  <a:srgbClr val="000000"/>
                </a:solidFill>
              </a:rPr>
              <a:t>+</a:t>
            </a:r>
          </a:p>
          <a:p>
            <a:pPr algn="ctr"/>
            <a:r>
              <a:rPr lang="fr-FR" sz="1000" dirty="0">
                <a:solidFill>
                  <a:srgbClr val="000000"/>
                </a:solidFill>
              </a:rPr>
              <a:t>Data</a:t>
            </a:r>
          </a:p>
        </p:txBody>
      </p:sp>
      <p:cxnSp>
        <p:nvCxnSpPr>
          <p:cNvPr id="151" name="Connecteur droit avec flèche 150">
            <a:extLst>
              <a:ext uri="{FF2B5EF4-FFF2-40B4-BE49-F238E27FC236}">
                <a16:creationId xmlns:a16="http://schemas.microsoft.com/office/drawing/2014/main" id="{BDBDB8BC-CD60-4761-807D-405B9FE48555}"/>
              </a:ext>
            </a:extLst>
          </p:cNvPr>
          <p:cNvCxnSpPr>
            <a:cxnSpLocks/>
            <a:stCxn id="108" idx="4"/>
            <a:endCxn id="42" idx="1"/>
          </p:cNvCxnSpPr>
          <p:nvPr/>
        </p:nvCxnSpPr>
        <p:spPr>
          <a:xfrm>
            <a:off x="1291910" y="1032175"/>
            <a:ext cx="1204896" cy="607149"/>
          </a:xfrm>
          <a:prstGeom prst="straightConnector1">
            <a:avLst/>
          </a:prstGeom>
          <a:ln w="44450">
            <a:solidFill>
              <a:srgbClr val="FF6C45"/>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2" name="Graphique 8">
            <a:extLst>
              <a:ext uri="{FF2B5EF4-FFF2-40B4-BE49-F238E27FC236}">
                <a16:creationId xmlns:a16="http://schemas.microsoft.com/office/drawing/2014/main" id="{60E305A2-086A-AB4D-BE02-6DD58A36DA2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96850" y="6088895"/>
            <a:ext cx="520700" cy="520700"/>
          </a:xfrm>
          <a:prstGeom prst="rect">
            <a:avLst/>
          </a:prstGeom>
        </p:spPr>
      </p:pic>
    </p:spTree>
    <p:extLst>
      <p:ext uri="{BB962C8B-B14F-4D97-AF65-F5344CB8AC3E}">
        <p14:creationId xmlns:p14="http://schemas.microsoft.com/office/powerpoint/2010/main" val="19151374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5F9754F-4EC6-4E4A-B38F-1DEF94C52888}"/>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898AE888-B585-4A2D-90E5-B7A5C861509E}"/>
              </a:ext>
            </a:extLst>
          </p:cNvPr>
          <p:cNvSpPr>
            <a:spLocks noGrp="1"/>
          </p:cNvSpPr>
          <p:nvPr>
            <p:ph idx="1"/>
          </p:nvPr>
        </p:nvSpPr>
        <p:spPr/>
        <p:txBody>
          <a:bodyPr>
            <a:normAutofit/>
          </a:bodyPr>
          <a:lstStyle/>
          <a:p>
            <a:pPr marL="514350" indent="-514350">
              <a:buFont typeface="+mj-lt"/>
              <a:buAutoNum type="arabicParenR"/>
            </a:pPr>
            <a:r>
              <a:rPr lang="fr-FR" sz="4000" dirty="0"/>
              <a:t> Introduction à l’IA et au </a:t>
            </a:r>
            <a:r>
              <a:rPr lang="fr-FR" sz="4000" dirty="0" err="1"/>
              <a:t>Deep</a:t>
            </a:r>
            <a:r>
              <a:rPr lang="fr-FR" sz="4000" dirty="0"/>
              <a:t> Learning</a:t>
            </a:r>
          </a:p>
          <a:p>
            <a:pPr marL="514350" indent="-514350">
              <a:buFont typeface="+mj-lt"/>
              <a:buAutoNum type="arabicParenR"/>
            </a:pPr>
            <a:r>
              <a:rPr lang="fr-FR" sz="4000" dirty="0">
                <a:solidFill>
                  <a:schemeClr val="bg1">
                    <a:lumMod val="75000"/>
                  </a:schemeClr>
                </a:solidFill>
              </a:rPr>
              <a:t> Qu’attend ton d’un projet en production ?</a:t>
            </a:r>
          </a:p>
          <a:p>
            <a:pPr marL="514350" indent="-514350">
              <a:buFont typeface="+mj-lt"/>
              <a:buAutoNum type="arabicParenR"/>
            </a:pPr>
            <a:r>
              <a:rPr lang="fr-FR" sz="4000" dirty="0">
                <a:solidFill>
                  <a:schemeClr val="bg1">
                    <a:lumMod val="75000"/>
                  </a:schemeClr>
                </a:solidFill>
              </a:rPr>
              <a:t> Recettes pour faire échouer le projet ?</a:t>
            </a:r>
          </a:p>
          <a:p>
            <a:pPr marL="514350" indent="-514350">
              <a:buFont typeface="+mj-lt"/>
              <a:buAutoNum type="arabicParenR"/>
            </a:pPr>
            <a:r>
              <a:rPr lang="fr-FR" sz="4000" dirty="0">
                <a:solidFill>
                  <a:schemeClr val="bg1">
                    <a:lumMod val="75000"/>
                  </a:schemeClr>
                </a:solidFill>
              </a:rPr>
              <a:t> Quel est le chemin pour mettre toutes les chances de succès de son côté ?</a:t>
            </a:r>
          </a:p>
          <a:p>
            <a:pPr marL="514350" indent="-514350">
              <a:buFont typeface="+mj-lt"/>
              <a:buAutoNum type="arabicParenR"/>
            </a:pPr>
            <a:endParaRPr lang="fr-FR" sz="4000" dirty="0"/>
          </a:p>
        </p:txBody>
      </p:sp>
    </p:spTree>
    <p:extLst>
      <p:ext uri="{BB962C8B-B14F-4D97-AF65-F5344CB8AC3E}">
        <p14:creationId xmlns:p14="http://schemas.microsoft.com/office/powerpoint/2010/main" val="327043335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2039194" y="324417"/>
            <a:ext cx="1293431" cy="338554"/>
          </a:xfrm>
          <a:prstGeom prst="rect">
            <a:avLst/>
          </a:prstGeom>
          <a:noFill/>
        </p:spPr>
        <p:txBody>
          <a:bodyPr wrap="none" rtlCol="0">
            <a:spAutoFit/>
          </a:bodyPr>
          <a:lstStyle/>
          <a:p>
            <a:r>
              <a:rPr lang="fr-FR" sz="1600" dirty="0" err="1">
                <a:solidFill>
                  <a:srgbClr val="0062C4"/>
                </a:solidFill>
              </a:rPr>
              <a:t>AzureML</a:t>
            </a:r>
            <a:r>
              <a:rPr lang="fr-FR" sz="1600" dirty="0">
                <a:solidFill>
                  <a:srgbClr val="0062C4"/>
                </a:solidFill>
              </a:rPr>
              <a:t> dev</a:t>
            </a:r>
          </a:p>
        </p:txBody>
      </p:sp>
      <p:pic>
        <p:nvPicPr>
          <p:cNvPr id="2056" name="Picture 8">
            <a:extLst>
              <a:ext uri="{FF2B5EF4-FFF2-40B4-BE49-F238E27FC236}">
                <a16:creationId xmlns:a16="http://schemas.microsoft.com/office/drawing/2014/main" id="{4FDC0E39-0C4A-4CCF-A813-7E5AE84946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9396" y="3129732"/>
            <a:ext cx="974194" cy="407182"/>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2" descr="Salah CHADLI">
            <a:extLst>
              <a:ext uri="{FF2B5EF4-FFF2-40B4-BE49-F238E27FC236}">
                <a16:creationId xmlns:a16="http://schemas.microsoft.com/office/drawing/2014/main" id="{00FFCDA1-2CCC-45DE-8C66-4A8817D4175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20945"/>
          <a:stretch/>
        </p:blipFill>
        <p:spPr bwMode="auto">
          <a:xfrm>
            <a:off x="383197" y="1568496"/>
            <a:ext cx="625853" cy="518437"/>
          </a:xfrm>
          <a:prstGeom prst="rect">
            <a:avLst/>
          </a:prstGeom>
          <a:noFill/>
          <a:extLst>
            <a:ext uri="{909E8E84-426E-40DD-AFC4-6F175D3DCCD1}">
              <a14:hiddenFill xmlns:a14="http://schemas.microsoft.com/office/drawing/2010/main">
                <a:solidFill>
                  <a:srgbClr val="FFFFFF"/>
                </a:solidFill>
              </a14:hiddenFill>
            </a:ext>
          </a:extLst>
        </p:spPr>
      </p:pic>
      <p:pic>
        <p:nvPicPr>
          <p:cNvPr id="55" name="Image 54" descr="Une image contenant personne, homme, souriant, posant&#10;&#10;Description générée automatiquement">
            <a:extLst>
              <a:ext uri="{FF2B5EF4-FFF2-40B4-BE49-F238E27FC236}">
                <a16:creationId xmlns:a16="http://schemas.microsoft.com/office/drawing/2014/main" id="{99BE0749-A0DC-45DA-951B-AC92F42E7F65}"/>
              </a:ext>
            </a:extLst>
          </p:cNvPr>
          <p:cNvPicPr>
            <a:picLocks noChangeAspect="1"/>
          </p:cNvPicPr>
          <p:nvPr/>
        </p:nvPicPr>
        <p:blipFill>
          <a:blip r:embed="rId5"/>
          <a:stretch>
            <a:fillRect/>
          </a:stretch>
        </p:blipFill>
        <p:spPr>
          <a:xfrm>
            <a:off x="374561" y="2134966"/>
            <a:ext cx="625853" cy="518437"/>
          </a:xfrm>
          <a:prstGeom prst="rect">
            <a:avLst/>
          </a:prstGeom>
        </p:spPr>
      </p:pic>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5279D6C-247B-46B7-A83F-92AC13F3E05A}"/>
              </a:ext>
            </a:extLst>
          </p:cNvPr>
          <p:cNvSpPr/>
          <p:nvPr/>
        </p:nvSpPr>
        <p:spPr>
          <a:xfrm>
            <a:off x="2496806" y="776062"/>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sz="900" dirty="0" err="1">
                <a:solidFill>
                  <a:schemeClr val="bg1"/>
                </a:solidFill>
              </a:rPr>
              <a:t>Automated</a:t>
            </a:r>
            <a:r>
              <a:rPr lang="fr-FR" sz="900" dirty="0">
                <a:solidFill>
                  <a:schemeClr val="bg1"/>
                </a:solidFill>
              </a:rPr>
              <a:t> Training Pipeline</a:t>
            </a:r>
          </a:p>
        </p:txBody>
      </p:sp>
      <p:sp>
        <p:nvSpPr>
          <p:cNvPr id="44" name="Rectangle 43">
            <a:extLst>
              <a:ext uri="{FF2B5EF4-FFF2-40B4-BE49-F238E27FC236}">
                <a16:creationId xmlns:a16="http://schemas.microsoft.com/office/drawing/2014/main" id="{045120D6-D408-4ACD-A701-7B8B839BB846}"/>
              </a:ext>
            </a:extLst>
          </p:cNvPr>
          <p:cNvSpPr/>
          <p:nvPr/>
        </p:nvSpPr>
        <p:spPr>
          <a:xfrm>
            <a:off x="2657917" y="1032175"/>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Validation</a:t>
            </a:r>
          </a:p>
        </p:txBody>
      </p:sp>
      <p:sp>
        <p:nvSpPr>
          <p:cNvPr id="45" name="Rectangle 44">
            <a:extLst>
              <a:ext uri="{FF2B5EF4-FFF2-40B4-BE49-F238E27FC236}">
                <a16:creationId xmlns:a16="http://schemas.microsoft.com/office/drawing/2014/main" id="{42574815-B18E-48EE-B192-B22351E75EB7}"/>
              </a:ext>
            </a:extLst>
          </p:cNvPr>
          <p:cNvSpPr/>
          <p:nvPr/>
        </p:nvSpPr>
        <p:spPr>
          <a:xfrm>
            <a:off x="2664795" y="1318997"/>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a:t>
            </a:r>
            <a:r>
              <a:rPr lang="fr-FR" sz="1000" dirty="0" err="1">
                <a:solidFill>
                  <a:srgbClr val="000000"/>
                </a:solidFill>
              </a:rPr>
              <a:t>Preparation</a:t>
            </a:r>
            <a:endParaRPr lang="fr-FR" sz="1000" dirty="0">
              <a:solidFill>
                <a:srgbClr val="000000"/>
              </a:solidFill>
            </a:endParaRPr>
          </a:p>
        </p:txBody>
      </p:sp>
      <p:sp>
        <p:nvSpPr>
          <p:cNvPr id="47" name="Rectangle 46">
            <a:extLst>
              <a:ext uri="{FF2B5EF4-FFF2-40B4-BE49-F238E27FC236}">
                <a16:creationId xmlns:a16="http://schemas.microsoft.com/office/drawing/2014/main" id="{A4576EE7-5E71-43B0-A8FB-D25A13D5033B}"/>
              </a:ext>
            </a:extLst>
          </p:cNvPr>
          <p:cNvSpPr/>
          <p:nvPr/>
        </p:nvSpPr>
        <p:spPr>
          <a:xfrm>
            <a:off x="2673590" y="1601997"/>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Training</a:t>
            </a:r>
          </a:p>
        </p:txBody>
      </p:sp>
      <p:sp>
        <p:nvSpPr>
          <p:cNvPr id="48" name="Rectangle 47">
            <a:extLst>
              <a:ext uri="{FF2B5EF4-FFF2-40B4-BE49-F238E27FC236}">
                <a16:creationId xmlns:a16="http://schemas.microsoft.com/office/drawing/2014/main" id="{A5EEFA37-D774-4A2D-8E2F-1BE8E4187FD4}"/>
              </a:ext>
            </a:extLst>
          </p:cNvPr>
          <p:cNvSpPr/>
          <p:nvPr/>
        </p:nvSpPr>
        <p:spPr>
          <a:xfrm>
            <a:off x="2673590" y="1892717"/>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Evaluation</a:t>
            </a:r>
          </a:p>
        </p:txBody>
      </p:sp>
      <p:sp>
        <p:nvSpPr>
          <p:cNvPr id="49" name="Rectangle 48">
            <a:extLst>
              <a:ext uri="{FF2B5EF4-FFF2-40B4-BE49-F238E27FC236}">
                <a16:creationId xmlns:a16="http://schemas.microsoft.com/office/drawing/2014/main" id="{8E14127C-2B76-48FE-89D5-008347DE910C}"/>
              </a:ext>
            </a:extLst>
          </p:cNvPr>
          <p:cNvSpPr/>
          <p:nvPr/>
        </p:nvSpPr>
        <p:spPr>
          <a:xfrm>
            <a:off x="2680442" y="2170665"/>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Register</a:t>
            </a:r>
            <a:endParaRPr lang="fr-FR" sz="1000" dirty="0">
              <a:solidFill>
                <a:srgbClr val="000000"/>
              </a:solidFill>
            </a:endParaRPr>
          </a:p>
        </p:txBody>
      </p:sp>
      <p:cxnSp>
        <p:nvCxnSpPr>
          <p:cNvPr id="50" name="Connecteur droit avec flèche 49">
            <a:extLst>
              <a:ext uri="{FF2B5EF4-FFF2-40B4-BE49-F238E27FC236}">
                <a16:creationId xmlns:a16="http://schemas.microsoft.com/office/drawing/2014/main" id="{207D1F71-976E-4259-9DF6-060045414958}"/>
              </a:ext>
            </a:extLst>
          </p:cNvPr>
          <p:cNvCxnSpPr>
            <a:cxnSpLocks/>
          </p:cNvCxnSpPr>
          <p:nvPr/>
        </p:nvCxnSpPr>
        <p:spPr>
          <a:xfrm>
            <a:off x="3262988" y="121526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eur droit avec flèche 51">
            <a:extLst>
              <a:ext uri="{FF2B5EF4-FFF2-40B4-BE49-F238E27FC236}">
                <a16:creationId xmlns:a16="http://schemas.microsoft.com/office/drawing/2014/main" id="{24121BBE-2F3A-46C7-A6C8-0C4280298B4E}"/>
              </a:ext>
            </a:extLst>
          </p:cNvPr>
          <p:cNvCxnSpPr>
            <a:cxnSpLocks/>
          </p:cNvCxnSpPr>
          <p:nvPr/>
        </p:nvCxnSpPr>
        <p:spPr>
          <a:xfrm>
            <a:off x="3267745" y="1491496"/>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DA42DC71-1438-44E4-B467-2EDEB07EE0D6}"/>
              </a:ext>
            </a:extLst>
          </p:cNvPr>
          <p:cNvCxnSpPr>
            <a:cxnSpLocks/>
          </p:cNvCxnSpPr>
          <p:nvPr/>
        </p:nvCxnSpPr>
        <p:spPr>
          <a:xfrm>
            <a:off x="3272514" y="17613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avec flèche 56">
            <a:extLst>
              <a:ext uri="{FF2B5EF4-FFF2-40B4-BE49-F238E27FC236}">
                <a16:creationId xmlns:a16="http://schemas.microsoft.com/office/drawing/2014/main" id="{EDE4866D-65CA-4F7E-AD2D-F4D34A8B5DBD}"/>
              </a:ext>
            </a:extLst>
          </p:cNvPr>
          <p:cNvCxnSpPr>
            <a:cxnSpLocks/>
          </p:cNvCxnSpPr>
          <p:nvPr/>
        </p:nvCxnSpPr>
        <p:spPr>
          <a:xfrm>
            <a:off x="3282034" y="204707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VM symbol | Microsoft Azure Mono">
            <a:extLst>
              <a:ext uri="{FF2B5EF4-FFF2-40B4-BE49-F238E27FC236}">
                <a16:creationId xmlns:a16="http://schemas.microsoft.com/office/drawing/2014/main" id="{0D5C1D03-AD57-4904-A56F-E648CDF2A64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76683" y="1602995"/>
            <a:ext cx="478855" cy="45190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Azure DevOps Pipelines: Multi-Stage Pipelines">
            <a:extLst>
              <a:ext uri="{FF2B5EF4-FFF2-40B4-BE49-F238E27FC236}">
                <a16:creationId xmlns:a16="http://schemas.microsoft.com/office/drawing/2014/main" id="{3B470C06-5610-4E91-B21B-53661C71D2F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81860" y="2825836"/>
            <a:ext cx="512308" cy="512308"/>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VM symbol | Microsoft Azure Mono">
            <a:extLst>
              <a:ext uri="{FF2B5EF4-FFF2-40B4-BE49-F238E27FC236}">
                <a16:creationId xmlns:a16="http://schemas.microsoft.com/office/drawing/2014/main" id="{571D532E-2DEA-440F-82CD-49D1A713A14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91760" y="2168232"/>
            <a:ext cx="478855" cy="451906"/>
          </a:xfrm>
          <a:prstGeom prst="rect">
            <a:avLst/>
          </a:prstGeom>
          <a:noFill/>
          <a:extLst>
            <a:ext uri="{909E8E84-426E-40DD-AFC4-6F175D3DCCD1}">
              <a14:hiddenFill xmlns:a14="http://schemas.microsoft.com/office/drawing/2010/main">
                <a:solidFill>
                  <a:srgbClr val="FFFFFF"/>
                </a:solidFill>
              </a14:hiddenFill>
            </a:ext>
          </a:extLst>
        </p:spPr>
      </p:pic>
      <p:cxnSp>
        <p:nvCxnSpPr>
          <p:cNvPr id="80" name="Connecteur droit avec flèche 79">
            <a:extLst>
              <a:ext uri="{FF2B5EF4-FFF2-40B4-BE49-F238E27FC236}">
                <a16:creationId xmlns:a16="http://schemas.microsoft.com/office/drawing/2014/main" id="{60639B6A-446C-4986-A224-03017B81DD93}"/>
              </a:ext>
            </a:extLst>
          </p:cNvPr>
          <p:cNvCxnSpPr>
            <a:cxnSpLocks/>
            <a:stCxn id="2056" idx="3"/>
            <a:endCxn id="2" idx="1"/>
          </p:cNvCxnSpPr>
          <p:nvPr/>
        </p:nvCxnSpPr>
        <p:spPr>
          <a:xfrm flipV="1">
            <a:off x="2673590" y="3081990"/>
            <a:ext cx="408270" cy="251333"/>
          </a:xfrm>
          <a:prstGeom prst="straightConnector1">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83" name="Connecteur droit avec flèche 82">
            <a:extLst>
              <a:ext uri="{FF2B5EF4-FFF2-40B4-BE49-F238E27FC236}">
                <a16:creationId xmlns:a16="http://schemas.microsoft.com/office/drawing/2014/main" id="{758F961C-4D52-4F86-B5AD-3620D50B790A}"/>
              </a:ext>
            </a:extLst>
          </p:cNvPr>
          <p:cNvCxnSpPr>
            <a:cxnSpLocks/>
            <a:stCxn id="2" idx="0"/>
            <a:endCxn id="42" idx="2"/>
          </p:cNvCxnSpPr>
          <p:nvPr/>
        </p:nvCxnSpPr>
        <p:spPr>
          <a:xfrm flipH="1" flipV="1">
            <a:off x="3332625" y="2502585"/>
            <a:ext cx="5389" cy="323251"/>
          </a:xfrm>
          <a:prstGeom prst="straightConnector1">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94" name="Titre 1">
            <a:extLst>
              <a:ext uri="{FF2B5EF4-FFF2-40B4-BE49-F238E27FC236}">
                <a16:creationId xmlns:a16="http://schemas.microsoft.com/office/drawing/2014/main" id="{6615257C-5215-466F-8D44-CFE1A469F4A1}"/>
              </a:ext>
            </a:extLst>
          </p:cNvPr>
          <p:cNvSpPr>
            <a:spLocks noGrp="1"/>
          </p:cNvSpPr>
          <p:nvPr>
            <p:ph type="title"/>
          </p:nvPr>
        </p:nvSpPr>
        <p:spPr>
          <a:xfrm>
            <a:off x="9128432" y="6339563"/>
            <a:ext cx="3079420" cy="518437"/>
          </a:xfrm>
          <a:solidFill>
            <a:schemeClr val="tx1">
              <a:lumMod val="50000"/>
            </a:schemeClr>
          </a:solidFill>
        </p:spPr>
        <p:txBody>
          <a:bodyPr>
            <a:normAutofit/>
          </a:bodyPr>
          <a:lstStyle/>
          <a:p>
            <a:r>
              <a:rPr lang="fr-FR" sz="2800" dirty="0">
                <a:solidFill>
                  <a:schemeClr val="bg1"/>
                </a:solidFill>
              </a:rPr>
              <a:t>Exploration phase</a:t>
            </a:r>
          </a:p>
        </p:txBody>
      </p:sp>
      <p:cxnSp>
        <p:nvCxnSpPr>
          <p:cNvPr id="102" name="Connecteur droit avec flèche 101">
            <a:extLst>
              <a:ext uri="{FF2B5EF4-FFF2-40B4-BE49-F238E27FC236}">
                <a16:creationId xmlns:a16="http://schemas.microsoft.com/office/drawing/2014/main" id="{90AB71FF-96D3-45AF-8F43-429036334AE7}"/>
              </a:ext>
            </a:extLst>
          </p:cNvPr>
          <p:cNvCxnSpPr>
            <a:cxnSpLocks/>
            <a:stCxn id="55" idx="3"/>
            <a:endCxn id="2056" idx="1"/>
          </p:cNvCxnSpPr>
          <p:nvPr/>
        </p:nvCxnSpPr>
        <p:spPr>
          <a:xfrm>
            <a:off x="1000414" y="2394185"/>
            <a:ext cx="698982" cy="93913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Connecteur droit avec flèche 104">
            <a:extLst>
              <a:ext uri="{FF2B5EF4-FFF2-40B4-BE49-F238E27FC236}">
                <a16:creationId xmlns:a16="http://schemas.microsoft.com/office/drawing/2014/main" id="{4999762C-D726-4A6D-9D41-61F146899D0F}"/>
              </a:ext>
            </a:extLst>
          </p:cNvPr>
          <p:cNvCxnSpPr>
            <a:cxnSpLocks/>
            <a:stCxn id="55" idx="3"/>
            <a:endCxn id="64" idx="1"/>
          </p:cNvCxnSpPr>
          <p:nvPr/>
        </p:nvCxnSpPr>
        <p:spPr>
          <a:xfrm>
            <a:off x="1000414" y="2394185"/>
            <a:ext cx="691346" cy="0"/>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Connecteur droit avec flèche 109">
            <a:extLst>
              <a:ext uri="{FF2B5EF4-FFF2-40B4-BE49-F238E27FC236}">
                <a16:creationId xmlns:a16="http://schemas.microsoft.com/office/drawing/2014/main" id="{B304BD50-1E95-453B-A5E9-C57A2C69B980}"/>
              </a:ext>
            </a:extLst>
          </p:cNvPr>
          <p:cNvCxnSpPr>
            <a:cxnSpLocks/>
            <a:stCxn id="54" idx="3"/>
            <a:endCxn id="1028" idx="1"/>
          </p:cNvCxnSpPr>
          <p:nvPr/>
        </p:nvCxnSpPr>
        <p:spPr>
          <a:xfrm>
            <a:off x="1009050" y="1827715"/>
            <a:ext cx="667633" cy="1233"/>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Connecteur droit avec flèche 112">
            <a:extLst>
              <a:ext uri="{FF2B5EF4-FFF2-40B4-BE49-F238E27FC236}">
                <a16:creationId xmlns:a16="http://schemas.microsoft.com/office/drawing/2014/main" id="{25EB28E1-166E-4F66-AFE7-15CA63793B74}"/>
              </a:ext>
            </a:extLst>
          </p:cNvPr>
          <p:cNvCxnSpPr>
            <a:cxnSpLocks/>
            <a:stCxn id="54" idx="3"/>
            <a:endCxn id="2056" idx="1"/>
          </p:cNvCxnSpPr>
          <p:nvPr/>
        </p:nvCxnSpPr>
        <p:spPr>
          <a:xfrm>
            <a:off x="1009050" y="1827715"/>
            <a:ext cx="690346" cy="150560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Connecteur droit avec flèche 115">
            <a:extLst>
              <a:ext uri="{FF2B5EF4-FFF2-40B4-BE49-F238E27FC236}">
                <a16:creationId xmlns:a16="http://schemas.microsoft.com/office/drawing/2014/main" id="{9C730AE2-20C2-4453-9CF7-DFB48671467D}"/>
              </a:ext>
            </a:extLst>
          </p:cNvPr>
          <p:cNvCxnSpPr>
            <a:cxnSpLocks/>
            <a:stCxn id="64" idx="3"/>
            <a:endCxn id="42" idx="1"/>
          </p:cNvCxnSpPr>
          <p:nvPr/>
        </p:nvCxnSpPr>
        <p:spPr>
          <a:xfrm flipV="1">
            <a:off x="2170615" y="1639324"/>
            <a:ext cx="326191" cy="754861"/>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Connecteur droit avec flèche 121">
            <a:extLst>
              <a:ext uri="{FF2B5EF4-FFF2-40B4-BE49-F238E27FC236}">
                <a16:creationId xmlns:a16="http://schemas.microsoft.com/office/drawing/2014/main" id="{CA998869-8049-4FBF-8277-32F935D552AA}"/>
              </a:ext>
            </a:extLst>
          </p:cNvPr>
          <p:cNvCxnSpPr>
            <a:cxnSpLocks/>
            <a:stCxn id="1028" idx="3"/>
            <a:endCxn id="42" idx="1"/>
          </p:cNvCxnSpPr>
          <p:nvPr/>
        </p:nvCxnSpPr>
        <p:spPr>
          <a:xfrm flipV="1">
            <a:off x="2155538" y="1639324"/>
            <a:ext cx="341268" cy="189624"/>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 name="Cylindre 103">
            <a:extLst>
              <a:ext uri="{FF2B5EF4-FFF2-40B4-BE49-F238E27FC236}">
                <a16:creationId xmlns:a16="http://schemas.microsoft.com/office/drawing/2014/main" id="{FB8F0D81-38AE-4BA7-B6FC-070A66FA30C9}"/>
              </a:ext>
            </a:extLst>
          </p:cNvPr>
          <p:cNvSpPr/>
          <p:nvPr/>
        </p:nvSpPr>
        <p:spPr>
          <a:xfrm>
            <a:off x="4071623" y="1867809"/>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Registry</a:t>
            </a:r>
            <a:endParaRPr lang="fr-FR" sz="1000" dirty="0">
              <a:solidFill>
                <a:srgbClr val="000000"/>
              </a:solidFill>
            </a:endParaRPr>
          </a:p>
        </p:txBody>
      </p:sp>
      <p:cxnSp>
        <p:nvCxnSpPr>
          <p:cNvPr id="106" name="Connecteur droit avec flèche 105">
            <a:extLst>
              <a:ext uri="{FF2B5EF4-FFF2-40B4-BE49-F238E27FC236}">
                <a16:creationId xmlns:a16="http://schemas.microsoft.com/office/drawing/2014/main" id="{76E75ECF-C0CA-4F7A-896E-26DBAEE667B5}"/>
              </a:ext>
            </a:extLst>
          </p:cNvPr>
          <p:cNvCxnSpPr>
            <a:endCxn id="104" idx="2"/>
          </p:cNvCxnSpPr>
          <p:nvPr/>
        </p:nvCxnSpPr>
        <p:spPr>
          <a:xfrm flipV="1">
            <a:off x="3870854" y="2255227"/>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9" name="Cylindre 38">
            <a:extLst>
              <a:ext uri="{FF2B5EF4-FFF2-40B4-BE49-F238E27FC236}">
                <a16:creationId xmlns:a16="http://schemas.microsoft.com/office/drawing/2014/main" id="{BB425977-98C9-46F6-946B-CA4551BFF242}"/>
              </a:ext>
            </a:extLst>
          </p:cNvPr>
          <p:cNvSpPr/>
          <p:nvPr/>
        </p:nvSpPr>
        <p:spPr>
          <a:xfrm>
            <a:off x="459755" y="595624"/>
            <a:ext cx="832155" cy="873102"/>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Annotations </a:t>
            </a:r>
          </a:p>
          <a:p>
            <a:pPr algn="ctr"/>
            <a:r>
              <a:rPr lang="fr-FR" sz="1000" dirty="0">
                <a:solidFill>
                  <a:srgbClr val="000000"/>
                </a:solidFill>
              </a:rPr>
              <a:t>+</a:t>
            </a:r>
          </a:p>
          <a:p>
            <a:pPr algn="ctr"/>
            <a:r>
              <a:rPr lang="fr-FR" sz="1000" dirty="0">
                <a:solidFill>
                  <a:srgbClr val="000000"/>
                </a:solidFill>
              </a:rPr>
              <a:t>Data</a:t>
            </a:r>
          </a:p>
        </p:txBody>
      </p:sp>
      <p:cxnSp>
        <p:nvCxnSpPr>
          <p:cNvPr id="43" name="Connecteur droit avec flèche 42">
            <a:extLst>
              <a:ext uri="{FF2B5EF4-FFF2-40B4-BE49-F238E27FC236}">
                <a16:creationId xmlns:a16="http://schemas.microsoft.com/office/drawing/2014/main" id="{7484A160-9BCE-4D0E-8AC9-5BF63D4FDA24}"/>
              </a:ext>
            </a:extLst>
          </p:cNvPr>
          <p:cNvCxnSpPr>
            <a:cxnSpLocks/>
            <a:stCxn id="39" idx="4"/>
            <a:endCxn id="42" idx="1"/>
          </p:cNvCxnSpPr>
          <p:nvPr/>
        </p:nvCxnSpPr>
        <p:spPr>
          <a:xfrm>
            <a:off x="1291910" y="1032175"/>
            <a:ext cx="1204896" cy="607149"/>
          </a:xfrm>
          <a:prstGeom prst="straightConnector1">
            <a:avLst/>
          </a:prstGeom>
          <a:ln w="44450">
            <a:solidFill>
              <a:srgbClr val="FF6C45"/>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5" name="Graphique 8">
            <a:extLst>
              <a:ext uri="{FF2B5EF4-FFF2-40B4-BE49-F238E27FC236}">
                <a16:creationId xmlns:a16="http://schemas.microsoft.com/office/drawing/2014/main" id="{7ACA278C-6A25-A444-B496-7278B951719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96850" y="6088895"/>
            <a:ext cx="520700" cy="520700"/>
          </a:xfrm>
          <a:prstGeom prst="rect">
            <a:avLst/>
          </a:prstGeom>
        </p:spPr>
      </p:pic>
    </p:spTree>
    <p:extLst>
      <p:ext uri="{BB962C8B-B14F-4D97-AF65-F5344CB8AC3E}">
        <p14:creationId xmlns:p14="http://schemas.microsoft.com/office/powerpoint/2010/main" val="235438916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2039194" y="324417"/>
            <a:ext cx="1293431" cy="338554"/>
          </a:xfrm>
          <a:prstGeom prst="rect">
            <a:avLst/>
          </a:prstGeom>
          <a:noFill/>
        </p:spPr>
        <p:txBody>
          <a:bodyPr wrap="none" rtlCol="0">
            <a:spAutoFit/>
          </a:bodyPr>
          <a:lstStyle/>
          <a:p>
            <a:r>
              <a:rPr lang="fr-FR" sz="1600" dirty="0" err="1">
                <a:solidFill>
                  <a:srgbClr val="0062C4"/>
                </a:solidFill>
              </a:rPr>
              <a:t>AzureML</a:t>
            </a:r>
            <a:r>
              <a:rPr lang="fr-FR" sz="1600" dirty="0">
                <a:solidFill>
                  <a:srgbClr val="0062C4"/>
                </a:solidFill>
              </a:rPr>
              <a:t> dev</a:t>
            </a:r>
          </a:p>
        </p:txBody>
      </p:sp>
      <p:pic>
        <p:nvPicPr>
          <p:cNvPr id="2056" name="Picture 8">
            <a:extLst>
              <a:ext uri="{FF2B5EF4-FFF2-40B4-BE49-F238E27FC236}">
                <a16:creationId xmlns:a16="http://schemas.microsoft.com/office/drawing/2014/main" id="{4FDC0E39-0C4A-4CCF-A813-7E5AE84946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9396" y="3129732"/>
            <a:ext cx="974194" cy="407182"/>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2" descr="Salah CHADLI">
            <a:extLst>
              <a:ext uri="{FF2B5EF4-FFF2-40B4-BE49-F238E27FC236}">
                <a16:creationId xmlns:a16="http://schemas.microsoft.com/office/drawing/2014/main" id="{00FFCDA1-2CCC-45DE-8C66-4A8817D4175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20945"/>
          <a:stretch/>
        </p:blipFill>
        <p:spPr bwMode="auto">
          <a:xfrm>
            <a:off x="383197" y="1568496"/>
            <a:ext cx="625853" cy="518437"/>
          </a:xfrm>
          <a:prstGeom prst="rect">
            <a:avLst/>
          </a:prstGeom>
          <a:noFill/>
          <a:extLst>
            <a:ext uri="{909E8E84-426E-40DD-AFC4-6F175D3DCCD1}">
              <a14:hiddenFill xmlns:a14="http://schemas.microsoft.com/office/drawing/2010/main">
                <a:solidFill>
                  <a:srgbClr val="FFFFFF"/>
                </a:solidFill>
              </a14:hiddenFill>
            </a:ext>
          </a:extLst>
        </p:spPr>
      </p:pic>
      <p:pic>
        <p:nvPicPr>
          <p:cNvPr id="55" name="Image 54" descr="Une image contenant personne, homme, souriant, posant&#10;&#10;Description générée automatiquement">
            <a:extLst>
              <a:ext uri="{FF2B5EF4-FFF2-40B4-BE49-F238E27FC236}">
                <a16:creationId xmlns:a16="http://schemas.microsoft.com/office/drawing/2014/main" id="{99BE0749-A0DC-45DA-951B-AC92F42E7F65}"/>
              </a:ext>
            </a:extLst>
          </p:cNvPr>
          <p:cNvPicPr>
            <a:picLocks noChangeAspect="1"/>
          </p:cNvPicPr>
          <p:nvPr/>
        </p:nvPicPr>
        <p:blipFill>
          <a:blip r:embed="rId5"/>
          <a:stretch>
            <a:fillRect/>
          </a:stretch>
        </p:blipFill>
        <p:spPr>
          <a:xfrm>
            <a:off x="374561" y="2134966"/>
            <a:ext cx="625853" cy="518437"/>
          </a:xfrm>
          <a:prstGeom prst="rect">
            <a:avLst/>
          </a:prstGeom>
        </p:spPr>
      </p:pic>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5279D6C-247B-46B7-A83F-92AC13F3E05A}"/>
              </a:ext>
            </a:extLst>
          </p:cNvPr>
          <p:cNvSpPr/>
          <p:nvPr/>
        </p:nvSpPr>
        <p:spPr>
          <a:xfrm>
            <a:off x="2496806" y="776062"/>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sz="900" dirty="0" err="1">
                <a:solidFill>
                  <a:schemeClr val="bg1"/>
                </a:solidFill>
              </a:rPr>
              <a:t>Automated</a:t>
            </a:r>
            <a:r>
              <a:rPr lang="fr-FR" sz="900" dirty="0">
                <a:solidFill>
                  <a:schemeClr val="bg1"/>
                </a:solidFill>
              </a:rPr>
              <a:t> Training Pipeline</a:t>
            </a:r>
          </a:p>
        </p:txBody>
      </p:sp>
      <p:sp>
        <p:nvSpPr>
          <p:cNvPr id="44" name="Rectangle 43">
            <a:extLst>
              <a:ext uri="{FF2B5EF4-FFF2-40B4-BE49-F238E27FC236}">
                <a16:creationId xmlns:a16="http://schemas.microsoft.com/office/drawing/2014/main" id="{045120D6-D408-4ACD-A701-7B8B839BB846}"/>
              </a:ext>
            </a:extLst>
          </p:cNvPr>
          <p:cNvSpPr/>
          <p:nvPr/>
        </p:nvSpPr>
        <p:spPr>
          <a:xfrm>
            <a:off x="2657917" y="1032175"/>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Validation</a:t>
            </a:r>
          </a:p>
        </p:txBody>
      </p:sp>
      <p:sp>
        <p:nvSpPr>
          <p:cNvPr id="45" name="Rectangle 44">
            <a:extLst>
              <a:ext uri="{FF2B5EF4-FFF2-40B4-BE49-F238E27FC236}">
                <a16:creationId xmlns:a16="http://schemas.microsoft.com/office/drawing/2014/main" id="{42574815-B18E-48EE-B192-B22351E75EB7}"/>
              </a:ext>
            </a:extLst>
          </p:cNvPr>
          <p:cNvSpPr/>
          <p:nvPr/>
        </p:nvSpPr>
        <p:spPr>
          <a:xfrm>
            <a:off x="2664795" y="1318997"/>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a:t>
            </a:r>
            <a:r>
              <a:rPr lang="fr-FR" sz="1000" dirty="0" err="1">
                <a:solidFill>
                  <a:srgbClr val="000000"/>
                </a:solidFill>
              </a:rPr>
              <a:t>Preparation</a:t>
            </a:r>
            <a:endParaRPr lang="fr-FR" sz="1000" dirty="0">
              <a:solidFill>
                <a:srgbClr val="000000"/>
              </a:solidFill>
            </a:endParaRPr>
          </a:p>
        </p:txBody>
      </p:sp>
      <p:sp>
        <p:nvSpPr>
          <p:cNvPr id="47" name="Rectangle 46">
            <a:extLst>
              <a:ext uri="{FF2B5EF4-FFF2-40B4-BE49-F238E27FC236}">
                <a16:creationId xmlns:a16="http://schemas.microsoft.com/office/drawing/2014/main" id="{A4576EE7-5E71-43B0-A8FB-D25A13D5033B}"/>
              </a:ext>
            </a:extLst>
          </p:cNvPr>
          <p:cNvSpPr/>
          <p:nvPr/>
        </p:nvSpPr>
        <p:spPr>
          <a:xfrm>
            <a:off x="2673590" y="1601997"/>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Training</a:t>
            </a:r>
          </a:p>
        </p:txBody>
      </p:sp>
      <p:sp>
        <p:nvSpPr>
          <p:cNvPr id="48" name="Rectangle 47">
            <a:extLst>
              <a:ext uri="{FF2B5EF4-FFF2-40B4-BE49-F238E27FC236}">
                <a16:creationId xmlns:a16="http://schemas.microsoft.com/office/drawing/2014/main" id="{A5EEFA37-D774-4A2D-8E2F-1BE8E4187FD4}"/>
              </a:ext>
            </a:extLst>
          </p:cNvPr>
          <p:cNvSpPr/>
          <p:nvPr/>
        </p:nvSpPr>
        <p:spPr>
          <a:xfrm>
            <a:off x="2673590" y="1892717"/>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Evaluation</a:t>
            </a:r>
          </a:p>
        </p:txBody>
      </p:sp>
      <p:sp>
        <p:nvSpPr>
          <p:cNvPr id="49" name="Rectangle 48">
            <a:extLst>
              <a:ext uri="{FF2B5EF4-FFF2-40B4-BE49-F238E27FC236}">
                <a16:creationId xmlns:a16="http://schemas.microsoft.com/office/drawing/2014/main" id="{8E14127C-2B76-48FE-89D5-008347DE910C}"/>
              </a:ext>
            </a:extLst>
          </p:cNvPr>
          <p:cNvSpPr/>
          <p:nvPr/>
        </p:nvSpPr>
        <p:spPr>
          <a:xfrm>
            <a:off x="2680442" y="2170665"/>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Register</a:t>
            </a:r>
            <a:endParaRPr lang="fr-FR" sz="1000" dirty="0">
              <a:solidFill>
                <a:srgbClr val="000000"/>
              </a:solidFill>
            </a:endParaRPr>
          </a:p>
        </p:txBody>
      </p:sp>
      <p:cxnSp>
        <p:nvCxnSpPr>
          <p:cNvPr id="50" name="Connecteur droit avec flèche 49">
            <a:extLst>
              <a:ext uri="{FF2B5EF4-FFF2-40B4-BE49-F238E27FC236}">
                <a16:creationId xmlns:a16="http://schemas.microsoft.com/office/drawing/2014/main" id="{207D1F71-976E-4259-9DF6-060045414958}"/>
              </a:ext>
            </a:extLst>
          </p:cNvPr>
          <p:cNvCxnSpPr>
            <a:cxnSpLocks/>
          </p:cNvCxnSpPr>
          <p:nvPr/>
        </p:nvCxnSpPr>
        <p:spPr>
          <a:xfrm>
            <a:off x="3262988" y="121526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eur droit avec flèche 51">
            <a:extLst>
              <a:ext uri="{FF2B5EF4-FFF2-40B4-BE49-F238E27FC236}">
                <a16:creationId xmlns:a16="http://schemas.microsoft.com/office/drawing/2014/main" id="{24121BBE-2F3A-46C7-A6C8-0C4280298B4E}"/>
              </a:ext>
            </a:extLst>
          </p:cNvPr>
          <p:cNvCxnSpPr>
            <a:cxnSpLocks/>
          </p:cNvCxnSpPr>
          <p:nvPr/>
        </p:nvCxnSpPr>
        <p:spPr>
          <a:xfrm>
            <a:off x="3267745" y="1491496"/>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DA42DC71-1438-44E4-B467-2EDEB07EE0D6}"/>
              </a:ext>
            </a:extLst>
          </p:cNvPr>
          <p:cNvCxnSpPr>
            <a:cxnSpLocks/>
          </p:cNvCxnSpPr>
          <p:nvPr/>
        </p:nvCxnSpPr>
        <p:spPr>
          <a:xfrm>
            <a:off x="3272514" y="17613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avec flèche 56">
            <a:extLst>
              <a:ext uri="{FF2B5EF4-FFF2-40B4-BE49-F238E27FC236}">
                <a16:creationId xmlns:a16="http://schemas.microsoft.com/office/drawing/2014/main" id="{EDE4866D-65CA-4F7E-AD2D-F4D34A8B5DBD}"/>
              </a:ext>
            </a:extLst>
          </p:cNvPr>
          <p:cNvCxnSpPr>
            <a:cxnSpLocks/>
          </p:cNvCxnSpPr>
          <p:nvPr/>
        </p:nvCxnSpPr>
        <p:spPr>
          <a:xfrm>
            <a:off x="3282034" y="204707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VM symbol | Microsoft Azure Mono">
            <a:extLst>
              <a:ext uri="{FF2B5EF4-FFF2-40B4-BE49-F238E27FC236}">
                <a16:creationId xmlns:a16="http://schemas.microsoft.com/office/drawing/2014/main" id="{0D5C1D03-AD57-4904-A56F-E648CDF2A64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76683" y="1602995"/>
            <a:ext cx="478855" cy="45190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Azure DevOps Pipelines: Multi-Stage Pipelines">
            <a:extLst>
              <a:ext uri="{FF2B5EF4-FFF2-40B4-BE49-F238E27FC236}">
                <a16:creationId xmlns:a16="http://schemas.microsoft.com/office/drawing/2014/main" id="{3B470C06-5610-4E91-B21B-53661C71D2F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81860" y="2825836"/>
            <a:ext cx="512308" cy="512308"/>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VM symbol | Microsoft Azure Mono">
            <a:extLst>
              <a:ext uri="{FF2B5EF4-FFF2-40B4-BE49-F238E27FC236}">
                <a16:creationId xmlns:a16="http://schemas.microsoft.com/office/drawing/2014/main" id="{571D532E-2DEA-440F-82CD-49D1A713A14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91760" y="2168232"/>
            <a:ext cx="478855" cy="451906"/>
          </a:xfrm>
          <a:prstGeom prst="rect">
            <a:avLst/>
          </a:prstGeom>
          <a:noFill/>
          <a:extLst>
            <a:ext uri="{909E8E84-426E-40DD-AFC4-6F175D3DCCD1}">
              <a14:hiddenFill xmlns:a14="http://schemas.microsoft.com/office/drawing/2010/main">
                <a:solidFill>
                  <a:srgbClr val="FFFFFF"/>
                </a:solidFill>
              </a14:hiddenFill>
            </a:ext>
          </a:extLst>
        </p:spPr>
      </p:pic>
      <p:cxnSp>
        <p:nvCxnSpPr>
          <p:cNvPr id="80" name="Connecteur droit avec flèche 79">
            <a:extLst>
              <a:ext uri="{FF2B5EF4-FFF2-40B4-BE49-F238E27FC236}">
                <a16:creationId xmlns:a16="http://schemas.microsoft.com/office/drawing/2014/main" id="{60639B6A-446C-4986-A224-03017B81DD93}"/>
              </a:ext>
            </a:extLst>
          </p:cNvPr>
          <p:cNvCxnSpPr>
            <a:cxnSpLocks/>
            <a:stCxn id="2056" idx="3"/>
            <a:endCxn id="2" idx="1"/>
          </p:cNvCxnSpPr>
          <p:nvPr/>
        </p:nvCxnSpPr>
        <p:spPr>
          <a:xfrm flipV="1">
            <a:off x="2673590" y="3081990"/>
            <a:ext cx="408270" cy="251333"/>
          </a:xfrm>
          <a:prstGeom prst="straightConnector1">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83" name="Connecteur droit avec flèche 82">
            <a:extLst>
              <a:ext uri="{FF2B5EF4-FFF2-40B4-BE49-F238E27FC236}">
                <a16:creationId xmlns:a16="http://schemas.microsoft.com/office/drawing/2014/main" id="{758F961C-4D52-4F86-B5AD-3620D50B790A}"/>
              </a:ext>
            </a:extLst>
          </p:cNvPr>
          <p:cNvCxnSpPr>
            <a:cxnSpLocks/>
            <a:stCxn id="2" idx="0"/>
            <a:endCxn id="42" idx="2"/>
          </p:cNvCxnSpPr>
          <p:nvPr/>
        </p:nvCxnSpPr>
        <p:spPr>
          <a:xfrm flipH="1" flipV="1">
            <a:off x="3332625" y="2502585"/>
            <a:ext cx="5389" cy="323251"/>
          </a:xfrm>
          <a:prstGeom prst="straightConnector1">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94" name="Titre 1">
            <a:extLst>
              <a:ext uri="{FF2B5EF4-FFF2-40B4-BE49-F238E27FC236}">
                <a16:creationId xmlns:a16="http://schemas.microsoft.com/office/drawing/2014/main" id="{6615257C-5215-466F-8D44-CFE1A469F4A1}"/>
              </a:ext>
            </a:extLst>
          </p:cNvPr>
          <p:cNvSpPr>
            <a:spLocks noGrp="1"/>
          </p:cNvSpPr>
          <p:nvPr>
            <p:ph type="title"/>
          </p:nvPr>
        </p:nvSpPr>
        <p:spPr>
          <a:xfrm>
            <a:off x="9128432" y="6339563"/>
            <a:ext cx="3079420" cy="518437"/>
          </a:xfrm>
          <a:solidFill>
            <a:schemeClr val="tx1">
              <a:lumMod val="50000"/>
            </a:schemeClr>
          </a:solidFill>
        </p:spPr>
        <p:txBody>
          <a:bodyPr>
            <a:normAutofit/>
          </a:bodyPr>
          <a:lstStyle/>
          <a:p>
            <a:r>
              <a:rPr lang="fr-FR" sz="2800" dirty="0">
                <a:solidFill>
                  <a:schemeClr val="bg1"/>
                </a:solidFill>
              </a:rPr>
              <a:t>Exploration phase</a:t>
            </a:r>
          </a:p>
        </p:txBody>
      </p:sp>
      <p:cxnSp>
        <p:nvCxnSpPr>
          <p:cNvPr id="102" name="Connecteur droit avec flèche 101">
            <a:extLst>
              <a:ext uri="{FF2B5EF4-FFF2-40B4-BE49-F238E27FC236}">
                <a16:creationId xmlns:a16="http://schemas.microsoft.com/office/drawing/2014/main" id="{90AB71FF-96D3-45AF-8F43-429036334AE7}"/>
              </a:ext>
            </a:extLst>
          </p:cNvPr>
          <p:cNvCxnSpPr>
            <a:cxnSpLocks/>
            <a:stCxn id="55" idx="3"/>
            <a:endCxn id="2056" idx="1"/>
          </p:cNvCxnSpPr>
          <p:nvPr/>
        </p:nvCxnSpPr>
        <p:spPr>
          <a:xfrm>
            <a:off x="1000414" y="2394185"/>
            <a:ext cx="698982" cy="93913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Connecteur droit avec flèche 104">
            <a:extLst>
              <a:ext uri="{FF2B5EF4-FFF2-40B4-BE49-F238E27FC236}">
                <a16:creationId xmlns:a16="http://schemas.microsoft.com/office/drawing/2014/main" id="{4999762C-D726-4A6D-9D41-61F146899D0F}"/>
              </a:ext>
            </a:extLst>
          </p:cNvPr>
          <p:cNvCxnSpPr>
            <a:cxnSpLocks/>
            <a:stCxn id="55" idx="3"/>
            <a:endCxn id="64" idx="1"/>
          </p:cNvCxnSpPr>
          <p:nvPr/>
        </p:nvCxnSpPr>
        <p:spPr>
          <a:xfrm>
            <a:off x="1000414" y="2394185"/>
            <a:ext cx="691346" cy="0"/>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Connecteur droit avec flèche 109">
            <a:extLst>
              <a:ext uri="{FF2B5EF4-FFF2-40B4-BE49-F238E27FC236}">
                <a16:creationId xmlns:a16="http://schemas.microsoft.com/office/drawing/2014/main" id="{B304BD50-1E95-453B-A5E9-C57A2C69B980}"/>
              </a:ext>
            </a:extLst>
          </p:cNvPr>
          <p:cNvCxnSpPr>
            <a:cxnSpLocks/>
            <a:stCxn id="54" idx="3"/>
            <a:endCxn id="1028" idx="1"/>
          </p:cNvCxnSpPr>
          <p:nvPr/>
        </p:nvCxnSpPr>
        <p:spPr>
          <a:xfrm>
            <a:off x="1009050" y="1827715"/>
            <a:ext cx="667633" cy="1233"/>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Connecteur droit avec flèche 112">
            <a:extLst>
              <a:ext uri="{FF2B5EF4-FFF2-40B4-BE49-F238E27FC236}">
                <a16:creationId xmlns:a16="http://schemas.microsoft.com/office/drawing/2014/main" id="{25EB28E1-166E-4F66-AFE7-15CA63793B74}"/>
              </a:ext>
            </a:extLst>
          </p:cNvPr>
          <p:cNvCxnSpPr>
            <a:cxnSpLocks/>
            <a:stCxn id="54" idx="3"/>
            <a:endCxn id="2056" idx="1"/>
          </p:cNvCxnSpPr>
          <p:nvPr/>
        </p:nvCxnSpPr>
        <p:spPr>
          <a:xfrm>
            <a:off x="1009050" y="1827715"/>
            <a:ext cx="690346" cy="150560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Connecteur droit avec flèche 115">
            <a:extLst>
              <a:ext uri="{FF2B5EF4-FFF2-40B4-BE49-F238E27FC236}">
                <a16:creationId xmlns:a16="http://schemas.microsoft.com/office/drawing/2014/main" id="{9C730AE2-20C2-4453-9CF7-DFB48671467D}"/>
              </a:ext>
            </a:extLst>
          </p:cNvPr>
          <p:cNvCxnSpPr>
            <a:cxnSpLocks/>
            <a:stCxn id="64" idx="3"/>
            <a:endCxn id="42" idx="1"/>
          </p:cNvCxnSpPr>
          <p:nvPr/>
        </p:nvCxnSpPr>
        <p:spPr>
          <a:xfrm flipV="1">
            <a:off x="2170615" y="1639324"/>
            <a:ext cx="326191" cy="754861"/>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Connecteur droit avec flèche 121">
            <a:extLst>
              <a:ext uri="{FF2B5EF4-FFF2-40B4-BE49-F238E27FC236}">
                <a16:creationId xmlns:a16="http://schemas.microsoft.com/office/drawing/2014/main" id="{CA998869-8049-4FBF-8277-32F935D552AA}"/>
              </a:ext>
            </a:extLst>
          </p:cNvPr>
          <p:cNvCxnSpPr>
            <a:cxnSpLocks/>
            <a:stCxn id="1028" idx="3"/>
            <a:endCxn id="42" idx="1"/>
          </p:cNvCxnSpPr>
          <p:nvPr/>
        </p:nvCxnSpPr>
        <p:spPr>
          <a:xfrm flipV="1">
            <a:off x="2155538" y="1639324"/>
            <a:ext cx="341268" cy="189624"/>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 name="Cylindre 103">
            <a:extLst>
              <a:ext uri="{FF2B5EF4-FFF2-40B4-BE49-F238E27FC236}">
                <a16:creationId xmlns:a16="http://schemas.microsoft.com/office/drawing/2014/main" id="{FB8F0D81-38AE-4BA7-B6FC-070A66FA30C9}"/>
              </a:ext>
            </a:extLst>
          </p:cNvPr>
          <p:cNvSpPr/>
          <p:nvPr/>
        </p:nvSpPr>
        <p:spPr>
          <a:xfrm>
            <a:off x="4071623" y="1867809"/>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Registry</a:t>
            </a:r>
            <a:endParaRPr lang="fr-FR" sz="1000" dirty="0">
              <a:solidFill>
                <a:srgbClr val="000000"/>
              </a:solidFill>
            </a:endParaRPr>
          </a:p>
        </p:txBody>
      </p:sp>
      <p:cxnSp>
        <p:nvCxnSpPr>
          <p:cNvPr id="106" name="Connecteur droit avec flèche 105">
            <a:extLst>
              <a:ext uri="{FF2B5EF4-FFF2-40B4-BE49-F238E27FC236}">
                <a16:creationId xmlns:a16="http://schemas.microsoft.com/office/drawing/2014/main" id="{76E75ECF-C0CA-4F7A-896E-26DBAEE667B5}"/>
              </a:ext>
            </a:extLst>
          </p:cNvPr>
          <p:cNvCxnSpPr>
            <a:endCxn id="104" idx="2"/>
          </p:cNvCxnSpPr>
          <p:nvPr/>
        </p:nvCxnSpPr>
        <p:spPr>
          <a:xfrm flipV="1">
            <a:off x="3870854" y="2255227"/>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 name="ZoneTexte 2">
            <a:extLst>
              <a:ext uri="{FF2B5EF4-FFF2-40B4-BE49-F238E27FC236}">
                <a16:creationId xmlns:a16="http://schemas.microsoft.com/office/drawing/2014/main" id="{1BEC41B3-D3C6-4216-A5FA-7C78230A200D}"/>
              </a:ext>
            </a:extLst>
          </p:cNvPr>
          <p:cNvSpPr txBox="1"/>
          <p:nvPr/>
        </p:nvSpPr>
        <p:spPr>
          <a:xfrm>
            <a:off x="6134727" y="2328873"/>
            <a:ext cx="5553934" cy="2308324"/>
          </a:xfrm>
          <a:prstGeom prst="rect">
            <a:avLst/>
          </a:prstGeom>
          <a:noFill/>
        </p:spPr>
        <p:txBody>
          <a:bodyPr wrap="square" rtlCol="0">
            <a:spAutoFit/>
          </a:bodyPr>
          <a:lstStyle/>
          <a:p>
            <a:pPr marL="285750" indent="-285750">
              <a:buFont typeface="Arial" panose="020B0604020202020204" pitchFamily="34" charset="0"/>
              <a:buChar char="•"/>
            </a:pPr>
            <a:r>
              <a:rPr lang="fr-FR" sz="3600" dirty="0"/>
              <a:t>AI </a:t>
            </a:r>
            <a:r>
              <a:rPr lang="fr-FR" sz="3600" dirty="0" err="1"/>
              <a:t>metrics</a:t>
            </a:r>
            <a:endParaRPr lang="fr-FR" sz="3600" dirty="0"/>
          </a:p>
          <a:p>
            <a:pPr marL="285750" indent="-285750">
              <a:buFont typeface="Arial" panose="020B0604020202020204" pitchFamily="34" charset="0"/>
              <a:buChar char="•"/>
            </a:pPr>
            <a:r>
              <a:rPr lang="fr-FR" sz="3600" dirty="0" err="1"/>
              <a:t>Estimate</a:t>
            </a:r>
            <a:r>
              <a:rPr lang="fr-FR" sz="3600" dirty="0"/>
              <a:t> production </a:t>
            </a:r>
            <a:r>
              <a:rPr lang="fr-FR" sz="3600" dirty="0" err="1"/>
              <a:t>cost</a:t>
            </a:r>
            <a:endParaRPr lang="fr-FR" sz="3600" dirty="0"/>
          </a:p>
          <a:p>
            <a:pPr marL="285750" indent="-285750">
              <a:buFont typeface="Arial" panose="020B0604020202020204" pitchFamily="34" charset="0"/>
              <a:buChar char="•"/>
            </a:pPr>
            <a:r>
              <a:rPr lang="fr-FR" sz="3600" dirty="0" err="1"/>
              <a:t>Estimate</a:t>
            </a:r>
            <a:r>
              <a:rPr lang="fr-FR" sz="3600" dirty="0"/>
              <a:t> </a:t>
            </a:r>
            <a:r>
              <a:rPr lang="fr-FR" sz="3600" dirty="0" err="1"/>
              <a:t>response</a:t>
            </a:r>
            <a:r>
              <a:rPr lang="fr-FR" sz="3600" dirty="0"/>
              <a:t> time</a:t>
            </a:r>
          </a:p>
          <a:p>
            <a:pPr marL="285750" indent="-285750">
              <a:buFont typeface="Arial" panose="020B0604020202020204" pitchFamily="34" charset="0"/>
              <a:buChar char="•"/>
            </a:pPr>
            <a:r>
              <a:rPr lang="fr-FR" sz="3600" dirty="0"/>
              <a:t>Train code</a:t>
            </a:r>
          </a:p>
        </p:txBody>
      </p:sp>
      <p:sp>
        <p:nvSpPr>
          <p:cNvPr id="36" name="Cylindre 35">
            <a:extLst>
              <a:ext uri="{FF2B5EF4-FFF2-40B4-BE49-F238E27FC236}">
                <a16:creationId xmlns:a16="http://schemas.microsoft.com/office/drawing/2014/main" id="{F3D16760-5A46-4529-BE96-DCB7D214D860}"/>
              </a:ext>
            </a:extLst>
          </p:cNvPr>
          <p:cNvSpPr/>
          <p:nvPr/>
        </p:nvSpPr>
        <p:spPr>
          <a:xfrm>
            <a:off x="459755" y="595624"/>
            <a:ext cx="832155" cy="873102"/>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Annotations </a:t>
            </a:r>
          </a:p>
          <a:p>
            <a:pPr algn="ctr"/>
            <a:r>
              <a:rPr lang="fr-FR" sz="1000" dirty="0">
                <a:solidFill>
                  <a:srgbClr val="000000"/>
                </a:solidFill>
              </a:rPr>
              <a:t>+</a:t>
            </a:r>
          </a:p>
          <a:p>
            <a:pPr algn="ctr"/>
            <a:r>
              <a:rPr lang="fr-FR" sz="1000" dirty="0">
                <a:solidFill>
                  <a:srgbClr val="000000"/>
                </a:solidFill>
              </a:rPr>
              <a:t>Data</a:t>
            </a:r>
          </a:p>
        </p:txBody>
      </p:sp>
      <p:cxnSp>
        <p:nvCxnSpPr>
          <p:cNvPr id="39" name="Connecteur droit avec flèche 38">
            <a:extLst>
              <a:ext uri="{FF2B5EF4-FFF2-40B4-BE49-F238E27FC236}">
                <a16:creationId xmlns:a16="http://schemas.microsoft.com/office/drawing/2014/main" id="{017FE917-7E75-4F97-9EE2-E69497A4417A}"/>
              </a:ext>
            </a:extLst>
          </p:cNvPr>
          <p:cNvCxnSpPr>
            <a:cxnSpLocks/>
            <a:stCxn id="36" idx="4"/>
            <a:endCxn id="42" idx="1"/>
          </p:cNvCxnSpPr>
          <p:nvPr/>
        </p:nvCxnSpPr>
        <p:spPr>
          <a:xfrm>
            <a:off x="1291910" y="1032175"/>
            <a:ext cx="1204896" cy="607149"/>
          </a:xfrm>
          <a:prstGeom prst="straightConnector1">
            <a:avLst/>
          </a:prstGeom>
          <a:ln w="44450">
            <a:solidFill>
              <a:srgbClr val="FF6C45"/>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7" name="Graphique 8">
            <a:extLst>
              <a:ext uri="{FF2B5EF4-FFF2-40B4-BE49-F238E27FC236}">
                <a16:creationId xmlns:a16="http://schemas.microsoft.com/office/drawing/2014/main" id="{01AA4E73-ED37-1345-A529-8756BCA1BBA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96850" y="6088895"/>
            <a:ext cx="520700" cy="520700"/>
          </a:xfrm>
          <a:prstGeom prst="rect">
            <a:avLst/>
          </a:prstGeom>
        </p:spPr>
      </p:pic>
    </p:spTree>
    <p:extLst>
      <p:ext uri="{BB962C8B-B14F-4D97-AF65-F5344CB8AC3E}">
        <p14:creationId xmlns:p14="http://schemas.microsoft.com/office/powerpoint/2010/main" val="198397825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94" name="Titre 1">
            <a:extLst>
              <a:ext uri="{FF2B5EF4-FFF2-40B4-BE49-F238E27FC236}">
                <a16:creationId xmlns:a16="http://schemas.microsoft.com/office/drawing/2014/main" id="{6615257C-5215-466F-8D44-CFE1A469F4A1}"/>
              </a:ext>
            </a:extLst>
          </p:cNvPr>
          <p:cNvSpPr>
            <a:spLocks noGrp="1"/>
          </p:cNvSpPr>
          <p:nvPr>
            <p:ph type="title"/>
          </p:nvPr>
        </p:nvSpPr>
        <p:spPr>
          <a:xfrm>
            <a:off x="4400984" y="3075155"/>
            <a:ext cx="3079420" cy="518437"/>
          </a:xfrm>
          <a:solidFill>
            <a:schemeClr val="tx1">
              <a:lumMod val="50000"/>
            </a:schemeClr>
          </a:solidFill>
        </p:spPr>
        <p:txBody>
          <a:bodyPr>
            <a:normAutofit/>
          </a:bodyPr>
          <a:lstStyle/>
          <a:p>
            <a:r>
              <a:rPr lang="fr-FR" sz="2800" dirty="0">
                <a:solidFill>
                  <a:schemeClr val="bg1"/>
                </a:solidFill>
              </a:rPr>
              <a:t>Production phase</a:t>
            </a:r>
          </a:p>
        </p:txBody>
      </p:sp>
      <p:pic>
        <p:nvPicPr>
          <p:cNvPr id="4" name="Graphique 8">
            <a:extLst>
              <a:ext uri="{FF2B5EF4-FFF2-40B4-BE49-F238E27FC236}">
                <a16:creationId xmlns:a16="http://schemas.microsoft.com/office/drawing/2014/main" id="{BFA2A564-D60C-F645-94B7-00DF1D882FB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96850" y="6088895"/>
            <a:ext cx="520700" cy="520700"/>
          </a:xfrm>
          <a:prstGeom prst="rect">
            <a:avLst/>
          </a:prstGeom>
        </p:spPr>
      </p:pic>
    </p:spTree>
    <p:extLst>
      <p:ext uri="{BB962C8B-B14F-4D97-AF65-F5344CB8AC3E}">
        <p14:creationId xmlns:p14="http://schemas.microsoft.com/office/powerpoint/2010/main" val="14844188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2039194" y="324417"/>
            <a:ext cx="1293431" cy="338554"/>
          </a:xfrm>
          <a:prstGeom prst="rect">
            <a:avLst/>
          </a:prstGeom>
          <a:noFill/>
        </p:spPr>
        <p:txBody>
          <a:bodyPr wrap="none" rtlCol="0">
            <a:spAutoFit/>
          </a:bodyPr>
          <a:lstStyle/>
          <a:p>
            <a:r>
              <a:rPr lang="fr-FR" sz="1600" dirty="0" err="1">
                <a:solidFill>
                  <a:srgbClr val="0062C4"/>
                </a:solidFill>
              </a:rPr>
              <a:t>AzureML</a:t>
            </a:r>
            <a:r>
              <a:rPr lang="fr-FR" sz="1600" dirty="0">
                <a:solidFill>
                  <a:srgbClr val="0062C4"/>
                </a:solidFill>
              </a:rPr>
              <a:t> dev</a:t>
            </a:r>
          </a:p>
        </p:txBody>
      </p:sp>
      <p:pic>
        <p:nvPicPr>
          <p:cNvPr id="2056" name="Picture 8">
            <a:extLst>
              <a:ext uri="{FF2B5EF4-FFF2-40B4-BE49-F238E27FC236}">
                <a16:creationId xmlns:a16="http://schemas.microsoft.com/office/drawing/2014/main" id="{4FDC0E39-0C4A-4CCF-A813-7E5AE84946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9396" y="3129732"/>
            <a:ext cx="974194" cy="407182"/>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2" descr="Salah CHADLI">
            <a:extLst>
              <a:ext uri="{FF2B5EF4-FFF2-40B4-BE49-F238E27FC236}">
                <a16:creationId xmlns:a16="http://schemas.microsoft.com/office/drawing/2014/main" id="{00FFCDA1-2CCC-45DE-8C66-4A8817D4175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20945"/>
          <a:stretch/>
        </p:blipFill>
        <p:spPr bwMode="auto">
          <a:xfrm>
            <a:off x="383197" y="1568496"/>
            <a:ext cx="625853" cy="518437"/>
          </a:xfrm>
          <a:prstGeom prst="rect">
            <a:avLst/>
          </a:prstGeom>
          <a:noFill/>
          <a:extLst>
            <a:ext uri="{909E8E84-426E-40DD-AFC4-6F175D3DCCD1}">
              <a14:hiddenFill xmlns:a14="http://schemas.microsoft.com/office/drawing/2010/main">
                <a:solidFill>
                  <a:srgbClr val="FFFFFF"/>
                </a:solidFill>
              </a14:hiddenFill>
            </a:ext>
          </a:extLst>
        </p:spPr>
      </p:pic>
      <p:pic>
        <p:nvPicPr>
          <p:cNvPr id="55" name="Image 54" descr="Une image contenant personne, homme, souriant, posant&#10;&#10;Description générée automatiquement">
            <a:extLst>
              <a:ext uri="{FF2B5EF4-FFF2-40B4-BE49-F238E27FC236}">
                <a16:creationId xmlns:a16="http://schemas.microsoft.com/office/drawing/2014/main" id="{99BE0749-A0DC-45DA-951B-AC92F42E7F65}"/>
              </a:ext>
            </a:extLst>
          </p:cNvPr>
          <p:cNvPicPr>
            <a:picLocks noChangeAspect="1"/>
          </p:cNvPicPr>
          <p:nvPr/>
        </p:nvPicPr>
        <p:blipFill>
          <a:blip r:embed="rId5"/>
          <a:stretch>
            <a:fillRect/>
          </a:stretch>
        </p:blipFill>
        <p:spPr>
          <a:xfrm>
            <a:off x="374561" y="2134966"/>
            <a:ext cx="625853" cy="518437"/>
          </a:xfrm>
          <a:prstGeom prst="rect">
            <a:avLst/>
          </a:prstGeom>
        </p:spPr>
      </p:pic>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5279D6C-247B-46B7-A83F-92AC13F3E05A}"/>
              </a:ext>
            </a:extLst>
          </p:cNvPr>
          <p:cNvSpPr/>
          <p:nvPr/>
        </p:nvSpPr>
        <p:spPr>
          <a:xfrm>
            <a:off x="2496806" y="776062"/>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sz="900" dirty="0" err="1">
                <a:solidFill>
                  <a:schemeClr val="bg1"/>
                </a:solidFill>
              </a:rPr>
              <a:t>Automated</a:t>
            </a:r>
            <a:r>
              <a:rPr lang="fr-FR" sz="900" dirty="0">
                <a:solidFill>
                  <a:schemeClr val="bg1"/>
                </a:solidFill>
              </a:rPr>
              <a:t> Training Pipeline</a:t>
            </a:r>
          </a:p>
        </p:txBody>
      </p:sp>
      <p:sp>
        <p:nvSpPr>
          <p:cNvPr id="44" name="Rectangle 43">
            <a:extLst>
              <a:ext uri="{FF2B5EF4-FFF2-40B4-BE49-F238E27FC236}">
                <a16:creationId xmlns:a16="http://schemas.microsoft.com/office/drawing/2014/main" id="{045120D6-D408-4ACD-A701-7B8B839BB846}"/>
              </a:ext>
            </a:extLst>
          </p:cNvPr>
          <p:cNvSpPr/>
          <p:nvPr/>
        </p:nvSpPr>
        <p:spPr>
          <a:xfrm>
            <a:off x="2657917" y="1032175"/>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Validation</a:t>
            </a:r>
          </a:p>
        </p:txBody>
      </p:sp>
      <p:sp>
        <p:nvSpPr>
          <p:cNvPr id="45" name="Rectangle 44">
            <a:extLst>
              <a:ext uri="{FF2B5EF4-FFF2-40B4-BE49-F238E27FC236}">
                <a16:creationId xmlns:a16="http://schemas.microsoft.com/office/drawing/2014/main" id="{42574815-B18E-48EE-B192-B22351E75EB7}"/>
              </a:ext>
            </a:extLst>
          </p:cNvPr>
          <p:cNvSpPr/>
          <p:nvPr/>
        </p:nvSpPr>
        <p:spPr>
          <a:xfrm>
            <a:off x="2664795" y="1318997"/>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a:t>
            </a:r>
            <a:r>
              <a:rPr lang="fr-FR" sz="1000" dirty="0" err="1">
                <a:solidFill>
                  <a:srgbClr val="000000"/>
                </a:solidFill>
              </a:rPr>
              <a:t>Preparation</a:t>
            </a:r>
            <a:endParaRPr lang="fr-FR" sz="1000" dirty="0">
              <a:solidFill>
                <a:srgbClr val="000000"/>
              </a:solidFill>
            </a:endParaRPr>
          </a:p>
        </p:txBody>
      </p:sp>
      <p:sp>
        <p:nvSpPr>
          <p:cNvPr id="47" name="Rectangle 46">
            <a:extLst>
              <a:ext uri="{FF2B5EF4-FFF2-40B4-BE49-F238E27FC236}">
                <a16:creationId xmlns:a16="http://schemas.microsoft.com/office/drawing/2014/main" id="{A4576EE7-5E71-43B0-A8FB-D25A13D5033B}"/>
              </a:ext>
            </a:extLst>
          </p:cNvPr>
          <p:cNvSpPr/>
          <p:nvPr/>
        </p:nvSpPr>
        <p:spPr>
          <a:xfrm>
            <a:off x="2673590" y="1601997"/>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Training</a:t>
            </a:r>
          </a:p>
        </p:txBody>
      </p:sp>
      <p:sp>
        <p:nvSpPr>
          <p:cNvPr id="48" name="Rectangle 47">
            <a:extLst>
              <a:ext uri="{FF2B5EF4-FFF2-40B4-BE49-F238E27FC236}">
                <a16:creationId xmlns:a16="http://schemas.microsoft.com/office/drawing/2014/main" id="{A5EEFA37-D774-4A2D-8E2F-1BE8E4187FD4}"/>
              </a:ext>
            </a:extLst>
          </p:cNvPr>
          <p:cNvSpPr/>
          <p:nvPr/>
        </p:nvSpPr>
        <p:spPr>
          <a:xfrm>
            <a:off x="2673590" y="1892717"/>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Evaluation</a:t>
            </a:r>
          </a:p>
        </p:txBody>
      </p:sp>
      <p:sp>
        <p:nvSpPr>
          <p:cNvPr id="49" name="Rectangle 48">
            <a:extLst>
              <a:ext uri="{FF2B5EF4-FFF2-40B4-BE49-F238E27FC236}">
                <a16:creationId xmlns:a16="http://schemas.microsoft.com/office/drawing/2014/main" id="{8E14127C-2B76-48FE-89D5-008347DE910C}"/>
              </a:ext>
            </a:extLst>
          </p:cNvPr>
          <p:cNvSpPr/>
          <p:nvPr/>
        </p:nvSpPr>
        <p:spPr>
          <a:xfrm>
            <a:off x="2680442" y="2170665"/>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Register</a:t>
            </a:r>
            <a:endParaRPr lang="fr-FR" sz="1000" dirty="0">
              <a:solidFill>
                <a:srgbClr val="000000"/>
              </a:solidFill>
            </a:endParaRPr>
          </a:p>
        </p:txBody>
      </p:sp>
      <p:cxnSp>
        <p:nvCxnSpPr>
          <p:cNvPr id="50" name="Connecteur droit avec flèche 49">
            <a:extLst>
              <a:ext uri="{FF2B5EF4-FFF2-40B4-BE49-F238E27FC236}">
                <a16:creationId xmlns:a16="http://schemas.microsoft.com/office/drawing/2014/main" id="{207D1F71-976E-4259-9DF6-060045414958}"/>
              </a:ext>
            </a:extLst>
          </p:cNvPr>
          <p:cNvCxnSpPr>
            <a:cxnSpLocks/>
          </p:cNvCxnSpPr>
          <p:nvPr/>
        </p:nvCxnSpPr>
        <p:spPr>
          <a:xfrm>
            <a:off x="3262988" y="121526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eur droit avec flèche 51">
            <a:extLst>
              <a:ext uri="{FF2B5EF4-FFF2-40B4-BE49-F238E27FC236}">
                <a16:creationId xmlns:a16="http://schemas.microsoft.com/office/drawing/2014/main" id="{24121BBE-2F3A-46C7-A6C8-0C4280298B4E}"/>
              </a:ext>
            </a:extLst>
          </p:cNvPr>
          <p:cNvCxnSpPr>
            <a:cxnSpLocks/>
          </p:cNvCxnSpPr>
          <p:nvPr/>
        </p:nvCxnSpPr>
        <p:spPr>
          <a:xfrm>
            <a:off x="3267745" y="1491496"/>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DA42DC71-1438-44E4-B467-2EDEB07EE0D6}"/>
              </a:ext>
            </a:extLst>
          </p:cNvPr>
          <p:cNvCxnSpPr>
            <a:cxnSpLocks/>
          </p:cNvCxnSpPr>
          <p:nvPr/>
        </p:nvCxnSpPr>
        <p:spPr>
          <a:xfrm>
            <a:off x="3272514" y="17613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avec flèche 56">
            <a:extLst>
              <a:ext uri="{FF2B5EF4-FFF2-40B4-BE49-F238E27FC236}">
                <a16:creationId xmlns:a16="http://schemas.microsoft.com/office/drawing/2014/main" id="{EDE4866D-65CA-4F7E-AD2D-F4D34A8B5DBD}"/>
              </a:ext>
            </a:extLst>
          </p:cNvPr>
          <p:cNvCxnSpPr>
            <a:cxnSpLocks/>
          </p:cNvCxnSpPr>
          <p:nvPr/>
        </p:nvCxnSpPr>
        <p:spPr>
          <a:xfrm>
            <a:off x="3282034" y="204707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VM symbol | Microsoft Azure Mono">
            <a:extLst>
              <a:ext uri="{FF2B5EF4-FFF2-40B4-BE49-F238E27FC236}">
                <a16:creationId xmlns:a16="http://schemas.microsoft.com/office/drawing/2014/main" id="{0D5C1D03-AD57-4904-A56F-E648CDF2A64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76683" y="1602995"/>
            <a:ext cx="478855" cy="45190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Azure DevOps Pipelines: Multi-Stage Pipelines">
            <a:extLst>
              <a:ext uri="{FF2B5EF4-FFF2-40B4-BE49-F238E27FC236}">
                <a16:creationId xmlns:a16="http://schemas.microsoft.com/office/drawing/2014/main" id="{3B470C06-5610-4E91-B21B-53661C71D2F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81860" y="2825836"/>
            <a:ext cx="512308" cy="512308"/>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VM symbol | Microsoft Azure Mono">
            <a:extLst>
              <a:ext uri="{FF2B5EF4-FFF2-40B4-BE49-F238E27FC236}">
                <a16:creationId xmlns:a16="http://schemas.microsoft.com/office/drawing/2014/main" id="{571D532E-2DEA-440F-82CD-49D1A713A14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91760" y="2168232"/>
            <a:ext cx="478855" cy="451906"/>
          </a:xfrm>
          <a:prstGeom prst="rect">
            <a:avLst/>
          </a:prstGeom>
          <a:noFill/>
          <a:extLst>
            <a:ext uri="{909E8E84-426E-40DD-AFC4-6F175D3DCCD1}">
              <a14:hiddenFill xmlns:a14="http://schemas.microsoft.com/office/drawing/2010/main">
                <a:solidFill>
                  <a:srgbClr val="FFFFFF"/>
                </a:solidFill>
              </a14:hiddenFill>
            </a:ext>
          </a:extLst>
        </p:spPr>
      </p:pic>
      <p:cxnSp>
        <p:nvCxnSpPr>
          <p:cNvPr id="80" name="Connecteur droit avec flèche 79">
            <a:extLst>
              <a:ext uri="{FF2B5EF4-FFF2-40B4-BE49-F238E27FC236}">
                <a16:creationId xmlns:a16="http://schemas.microsoft.com/office/drawing/2014/main" id="{60639B6A-446C-4986-A224-03017B81DD93}"/>
              </a:ext>
            </a:extLst>
          </p:cNvPr>
          <p:cNvCxnSpPr>
            <a:cxnSpLocks/>
            <a:stCxn id="2056" idx="3"/>
            <a:endCxn id="2" idx="1"/>
          </p:cNvCxnSpPr>
          <p:nvPr/>
        </p:nvCxnSpPr>
        <p:spPr>
          <a:xfrm flipV="1">
            <a:off x="2673590" y="3081990"/>
            <a:ext cx="408270" cy="251333"/>
          </a:xfrm>
          <a:prstGeom prst="straightConnector1">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83" name="Connecteur droit avec flèche 82">
            <a:extLst>
              <a:ext uri="{FF2B5EF4-FFF2-40B4-BE49-F238E27FC236}">
                <a16:creationId xmlns:a16="http://schemas.microsoft.com/office/drawing/2014/main" id="{758F961C-4D52-4F86-B5AD-3620D50B790A}"/>
              </a:ext>
            </a:extLst>
          </p:cNvPr>
          <p:cNvCxnSpPr>
            <a:cxnSpLocks/>
            <a:stCxn id="2" idx="0"/>
            <a:endCxn id="42" idx="2"/>
          </p:cNvCxnSpPr>
          <p:nvPr/>
        </p:nvCxnSpPr>
        <p:spPr>
          <a:xfrm flipH="1" flipV="1">
            <a:off x="3332625" y="2502585"/>
            <a:ext cx="5389" cy="323251"/>
          </a:xfrm>
          <a:prstGeom prst="straightConnector1">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94" name="Titre 1">
            <a:extLst>
              <a:ext uri="{FF2B5EF4-FFF2-40B4-BE49-F238E27FC236}">
                <a16:creationId xmlns:a16="http://schemas.microsoft.com/office/drawing/2014/main" id="{6615257C-5215-466F-8D44-CFE1A469F4A1}"/>
              </a:ext>
            </a:extLst>
          </p:cNvPr>
          <p:cNvSpPr>
            <a:spLocks noGrp="1"/>
          </p:cNvSpPr>
          <p:nvPr>
            <p:ph type="title"/>
          </p:nvPr>
        </p:nvSpPr>
        <p:spPr>
          <a:xfrm>
            <a:off x="9128432" y="6339563"/>
            <a:ext cx="3079420" cy="518437"/>
          </a:xfrm>
          <a:solidFill>
            <a:schemeClr val="tx1">
              <a:lumMod val="50000"/>
            </a:schemeClr>
          </a:solidFill>
        </p:spPr>
        <p:txBody>
          <a:bodyPr>
            <a:normAutofit/>
          </a:bodyPr>
          <a:lstStyle/>
          <a:p>
            <a:r>
              <a:rPr lang="fr-FR" sz="2800" dirty="0">
                <a:solidFill>
                  <a:schemeClr val="bg1"/>
                </a:solidFill>
              </a:rPr>
              <a:t>Production phase</a:t>
            </a:r>
          </a:p>
        </p:txBody>
      </p:sp>
      <p:cxnSp>
        <p:nvCxnSpPr>
          <p:cNvPr id="102" name="Connecteur droit avec flèche 101">
            <a:extLst>
              <a:ext uri="{FF2B5EF4-FFF2-40B4-BE49-F238E27FC236}">
                <a16:creationId xmlns:a16="http://schemas.microsoft.com/office/drawing/2014/main" id="{90AB71FF-96D3-45AF-8F43-429036334AE7}"/>
              </a:ext>
            </a:extLst>
          </p:cNvPr>
          <p:cNvCxnSpPr>
            <a:cxnSpLocks/>
            <a:stCxn id="55" idx="3"/>
            <a:endCxn id="2056" idx="1"/>
          </p:cNvCxnSpPr>
          <p:nvPr/>
        </p:nvCxnSpPr>
        <p:spPr>
          <a:xfrm>
            <a:off x="1000414" y="2394185"/>
            <a:ext cx="698982" cy="93913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Connecteur droit avec flèche 104">
            <a:extLst>
              <a:ext uri="{FF2B5EF4-FFF2-40B4-BE49-F238E27FC236}">
                <a16:creationId xmlns:a16="http://schemas.microsoft.com/office/drawing/2014/main" id="{4999762C-D726-4A6D-9D41-61F146899D0F}"/>
              </a:ext>
            </a:extLst>
          </p:cNvPr>
          <p:cNvCxnSpPr>
            <a:cxnSpLocks/>
            <a:stCxn id="55" idx="3"/>
            <a:endCxn id="64" idx="1"/>
          </p:cNvCxnSpPr>
          <p:nvPr/>
        </p:nvCxnSpPr>
        <p:spPr>
          <a:xfrm>
            <a:off x="1000414" y="2394185"/>
            <a:ext cx="691346" cy="0"/>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Connecteur droit avec flèche 109">
            <a:extLst>
              <a:ext uri="{FF2B5EF4-FFF2-40B4-BE49-F238E27FC236}">
                <a16:creationId xmlns:a16="http://schemas.microsoft.com/office/drawing/2014/main" id="{B304BD50-1E95-453B-A5E9-C57A2C69B980}"/>
              </a:ext>
            </a:extLst>
          </p:cNvPr>
          <p:cNvCxnSpPr>
            <a:cxnSpLocks/>
            <a:stCxn id="54" idx="3"/>
            <a:endCxn id="1028" idx="1"/>
          </p:cNvCxnSpPr>
          <p:nvPr/>
        </p:nvCxnSpPr>
        <p:spPr>
          <a:xfrm>
            <a:off x="1009050" y="1827715"/>
            <a:ext cx="667633" cy="1233"/>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Connecteur droit avec flèche 112">
            <a:extLst>
              <a:ext uri="{FF2B5EF4-FFF2-40B4-BE49-F238E27FC236}">
                <a16:creationId xmlns:a16="http://schemas.microsoft.com/office/drawing/2014/main" id="{25EB28E1-166E-4F66-AFE7-15CA63793B74}"/>
              </a:ext>
            </a:extLst>
          </p:cNvPr>
          <p:cNvCxnSpPr>
            <a:cxnSpLocks/>
            <a:stCxn id="54" idx="3"/>
            <a:endCxn id="2056" idx="1"/>
          </p:cNvCxnSpPr>
          <p:nvPr/>
        </p:nvCxnSpPr>
        <p:spPr>
          <a:xfrm>
            <a:off x="1009050" y="1827715"/>
            <a:ext cx="690346" cy="150560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Connecteur droit avec flèche 115">
            <a:extLst>
              <a:ext uri="{FF2B5EF4-FFF2-40B4-BE49-F238E27FC236}">
                <a16:creationId xmlns:a16="http://schemas.microsoft.com/office/drawing/2014/main" id="{9C730AE2-20C2-4453-9CF7-DFB48671467D}"/>
              </a:ext>
            </a:extLst>
          </p:cNvPr>
          <p:cNvCxnSpPr>
            <a:cxnSpLocks/>
            <a:stCxn id="64" idx="3"/>
            <a:endCxn id="42" idx="1"/>
          </p:cNvCxnSpPr>
          <p:nvPr/>
        </p:nvCxnSpPr>
        <p:spPr>
          <a:xfrm flipV="1">
            <a:off x="2170615" y="1639324"/>
            <a:ext cx="326191" cy="754861"/>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Connecteur droit avec flèche 121">
            <a:extLst>
              <a:ext uri="{FF2B5EF4-FFF2-40B4-BE49-F238E27FC236}">
                <a16:creationId xmlns:a16="http://schemas.microsoft.com/office/drawing/2014/main" id="{CA998869-8049-4FBF-8277-32F935D552AA}"/>
              </a:ext>
            </a:extLst>
          </p:cNvPr>
          <p:cNvCxnSpPr>
            <a:cxnSpLocks/>
            <a:stCxn id="1028" idx="3"/>
            <a:endCxn id="42" idx="1"/>
          </p:cNvCxnSpPr>
          <p:nvPr/>
        </p:nvCxnSpPr>
        <p:spPr>
          <a:xfrm flipV="1">
            <a:off x="2155538" y="1639324"/>
            <a:ext cx="341268" cy="189624"/>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 name="Cylindre 103">
            <a:extLst>
              <a:ext uri="{FF2B5EF4-FFF2-40B4-BE49-F238E27FC236}">
                <a16:creationId xmlns:a16="http://schemas.microsoft.com/office/drawing/2014/main" id="{FB8F0D81-38AE-4BA7-B6FC-070A66FA30C9}"/>
              </a:ext>
            </a:extLst>
          </p:cNvPr>
          <p:cNvSpPr/>
          <p:nvPr/>
        </p:nvSpPr>
        <p:spPr>
          <a:xfrm>
            <a:off x="4071623" y="1867809"/>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Registry</a:t>
            </a:r>
            <a:endParaRPr lang="fr-FR" sz="1000" dirty="0">
              <a:solidFill>
                <a:srgbClr val="000000"/>
              </a:solidFill>
            </a:endParaRPr>
          </a:p>
        </p:txBody>
      </p:sp>
      <p:cxnSp>
        <p:nvCxnSpPr>
          <p:cNvPr id="106" name="Connecteur droit avec flèche 105">
            <a:extLst>
              <a:ext uri="{FF2B5EF4-FFF2-40B4-BE49-F238E27FC236}">
                <a16:creationId xmlns:a16="http://schemas.microsoft.com/office/drawing/2014/main" id="{76E75ECF-C0CA-4F7A-896E-26DBAEE667B5}"/>
              </a:ext>
            </a:extLst>
          </p:cNvPr>
          <p:cNvCxnSpPr>
            <a:endCxn id="104" idx="2"/>
          </p:cNvCxnSpPr>
          <p:nvPr/>
        </p:nvCxnSpPr>
        <p:spPr>
          <a:xfrm flipV="1">
            <a:off x="3870854" y="2255227"/>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37" name="Graphique 8">
            <a:extLst>
              <a:ext uri="{FF2B5EF4-FFF2-40B4-BE49-F238E27FC236}">
                <a16:creationId xmlns:a16="http://schemas.microsoft.com/office/drawing/2014/main" id="{01AA4E73-ED37-1345-A529-8756BCA1BBA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96850" y="6088895"/>
            <a:ext cx="520700" cy="520700"/>
          </a:xfrm>
          <a:prstGeom prst="rect">
            <a:avLst/>
          </a:prstGeom>
        </p:spPr>
      </p:pic>
    </p:spTree>
    <p:extLst>
      <p:ext uri="{BB962C8B-B14F-4D97-AF65-F5344CB8AC3E}">
        <p14:creationId xmlns:p14="http://schemas.microsoft.com/office/powerpoint/2010/main" val="258901896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2039194" y="324417"/>
            <a:ext cx="1293431" cy="338554"/>
          </a:xfrm>
          <a:prstGeom prst="rect">
            <a:avLst/>
          </a:prstGeom>
          <a:noFill/>
        </p:spPr>
        <p:txBody>
          <a:bodyPr wrap="none" rtlCol="0">
            <a:spAutoFit/>
          </a:bodyPr>
          <a:lstStyle/>
          <a:p>
            <a:r>
              <a:rPr lang="fr-FR" sz="1600" dirty="0" err="1">
                <a:solidFill>
                  <a:srgbClr val="0062C4"/>
                </a:solidFill>
              </a:rPr>
              <a:t>AzureML</a:t>
            </a:r>
            <a:r>
              <a:rPr lang="fr-FR" sz="1600" dirty="0">
                <a:solidFill>
                  <a:srgbClr val="0062C4"/>
                </a:solidFill>
              </a:rPr>
              <a:t> dev</a:t>
            </a:r>
          </a:p>
        </p:txBody>
      </p:sp>
      <p:pic>
        <p:nvPicPr>
          <p:cNvPr id="2056" name="Picture 8">
            <a:extLst>
              <a:ext uri="{FF2B5EF4-FFF2-40B4-BE49-F238E27FC236}">
                <a16:creationId xmlns:a16="http://schemas.microsoft.com/office/drawing/2014/main" id="{4FDC0E39-0C4A-4CCF-A813-7E5AE84946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9396" y="3129732"/>
            <a:ext cx="974194" cy="407182"/>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2" descr="Salah CHADLI">
            <a:extLst>
              <a:ext uri="{FF2B5EF4-FFF2-40B4-BE49-F238E27FC236}">
                <a16:creationId xmlns:a16="http://schemas.microsoft.com/office/drawing/2014/main" id="{00FFCDA1-2CCC-45DE-8C66-4A8817D4175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20945"/>
          <a:stretch/>
        </p:blipFill>
        <p:spPr bwMode="auto">
          <a:xfrm>
            <a:off x="383197" y="1568496"/>
            <a:ext cx="625853" cy="518437"/>
          </a:xfrm>
          <a:prstGeom prst="rect">
            <a:avLst/>
          </a:prstGeom>
          <a:noFill/>
          <a:extLst>
            <a:ext uri="{909E8E84-426E-40DD-AFC4-6F175D3DCCD1}">
              <a14:hiddenFill xmlns:a14="http://schemas.microsoft.com/office/drawing/2010/main">
                <a:solidFill>
                  <a:srgbClr val="FFFFFF"/>
                </a:solidFill>
              </a14:hiddenFill>
            </a:ext>
          </a:extLst>
        </p:spPr>
      </p:pic>
      <p:pic>
        <p:nvPicPr>
          <p:cNvPr id="55" name="Image 54" descr="Une image contenant personne, homme, souriant, posant&#10;&#10;Description générée automatiquement">
            <a:extLst>
              <a:ext uri="{FF2B5EF4-FFF2-40B4-BE49-F238E27FC236}">
                <a16:creationId xmlns:a16="http://schemas.microsoft.com/office/drawing/2014/main" id="{99BE0749-A0DC-45DA-951B-AC92F42E7F65}"/>
              </a:ext>
            </a:extLst>
          </p:cNvPr>
          <p:cNvPicPr>
            <a:picLocks noChangeAspect="1"/>
          </p:cNvPicPr>
          <p:nvPr/>
        </p:nvPicPr>
        <p:blipFill>
          <a:blip r:embed="rId5"/>
          <a:stretch>
            <a:fillRect/>
          </a:stretch>
        </p:blipFill>
        <p:spPr>
          <a:xfrm>
            <a:off x="374561" y="2134966"/>
            <a:ext cx="625853" cy="518437"/>
          </a:xfrm>
          <a:prstGeom prst="rect">
            <a:avLst/>
          </a:prstGeom>
        </p:spPr>
      </p:pic>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5279D6C-247B-46B7-A83F-92AC13F3E05A}"/>
              </a:ext>
            </a:extLst>
          </p:cNvPr>
          <p:cNvSpPr/>
          <p:nvPr/>
        </p:nvSpPr>
        <p:spPr>
          <a:xfrm>
            <a:off x="2496806" y="776062"/>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sz="900" dirty="0" err="1">
                <a:solidFill>
                  <a:schemeClr val="bg1"/>
                </a:solidFill>
              </a:rPr>
              <a:t>Automated</a:t>
            </a:r>
            <a:r>
              <a:rPr lang="fr-FR" sz="900" dirty="0">
                <a:solidFill>
                  <a:schemeClr val="bg1"/>
                </a:solidFill>
              </a:rPr>
              <a:t> Training Pipeline</a:t>
            </a:r>
          </a:p>
        </p:txBody>
      </p:sp>
      <p:sp>
        <p:nvSpPr>
          <p:cNvPr id="44" name="Rectangle 43">
            <a:extLst>
              <a:ext uri="{FF2B5EF4-FFF2-40B4-BE49-F238E27FC236}">
                <a16:creationId xmlns:a16="http://schemas.microsoft.com/office/drawing/2014/main" id="{045120D6-D408-4ACD-A701-7B8B839BB846}"/>
              </a:ext>
            </a:extLst>
          </p:cNvPr>
          <p:cNvSpPr/>
          <p:nvPr/>
        </p:nvSpPr>
        <p:spPr>
          <a:xfrm>
            <a:off x="2657917" y="1032175"/>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Validation</a:t>
            </a:r>
          </a:p>
        </p:txBody>
      </p:sp>
      <p:sp>
        <p:nvSpPr>
          <p:cNvPr id="45" name="Rectangle 44">
            <a:extLst>
              <a:ext uri="{FF2B5EF4-FFF2-40B4-BE49-F238E27FC236}">
                <a16:creationId xmlns:a16="http://schemas.microsoft.com/office/drawing/2014/main" id="{42574815-B18E-48EE-B192-B22351E75EB7}"/>
              </a:ext>
            </a:extLst>
          </p:cNvPr>
          <p:cNvSpPr/>
          <p:nvPr/>
        </p:nvSpPr>
        <p:spPr>
          <a:xfrm>
            <a:off x="2664795" y="1318997"/>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a:t>
            </a:r>
            <a:r>
              <a:rPr lang="fr-FR" sz="1000" dirty="0" err="1">
                <a:solidFill>
                  <a:srgbClr val="000000"/>
                </a:solidFill>
              </a:rPr>
              <a:t>Preparation</a:t>
            </a:r>
            <a:endParaRPr lang="fr-FR" sz="1000" dirty="0">
              <a:solidFill>
                <a:srgbClr val="000000"/>
              </a:solidFill>
            </a:endParaRPr>
          </a:p>
        </p:txBody>
      </p:sp>
      <p:sp>
        <p:nvSpPr>
          <p:cNvPr id="47" name="Rectangle 46">
            <a:extLst>
              <a:ext uri="{FF2B5EF4-FFF2-40B4-BE49-F238E27FC236}">
                <a16:creationId xmlns:a16="http://schemas.microsoft.com/office/drawing/2014/main" id="{A4576EE7-5E71-43B0-A8FB-D25A13D5033B}"/>
              </a:ext>
            </a:extLst>
          </p:cNvPr>
          <p:cNvSpPr/>
          <p:nvPr/>
        </p:nvSpPr>
        <p:spPr>
          <a:xfrm>
            <a:off x="2673590" y="1601997"/>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Training</a:t>
            </a:r>
          </a:p>
        </p:txBody>
      </p:sp>
      <p:sp>
        <p:nvSpPr>
          <p:cNvPr id="48" name="Rectangle 47">
            <a:extLst>
              <a:ext uri="{FF2B5EF4-FFF2-40B4-BE49-F238E27FC236}">
                <a16:creationId xmlns:a16="http://schemas.microsoft.com/office/drawing/2014/main" id="{A5EEFA37-D774-4A2D-8E2F-1BE8E4187FD4}"/>
              </a:ext>
            </a:extLst>
          </p:cNvPr>
          <p:cNvSpPr/>
          <p:nvPr/>
        </p:nvSpPr>
        <p:spPr>
          <a:xfrm>
            <a:off x="2673590" y="1892717"/>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Evaluation</a:t>
            </a:r>
          </a:p>
        </p:txBody>
      </p:sp>
      <p:sp>
        <p:nvSpPr>
          <p:cNvPr id="49" name="Rectangle 48">
            <a:extLst>
              <a:ext uri="{FF2B5EF4-FFF2-40B4-BE49-F238E27FC236}">
                <a16:creationId xmlns:a16="http://schemas.microsoft.com/office/drawing/2014/main" id="{8E14127C-2B76-48FE-89D5-008347DE910C}"/>
              </a:ext>
            </a:extLst>
          </p:cNvPr>
          <p:cNvSpPr/>
          <p:nvPr/>
        </p:nvSpPr>
        <p:spPr>
          <a:xfrm>
            <a:off x="2680442" y="2170665"/>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Register</a:t>
            </a:r>
            <a:endParaRPr lang="fr-FR" sz="1000" dirty="0">
              <a:solidFill>
                <a:srgbClr val="000000"/>
              </a:solidFill>
            </a:endParaRPr>
          </a:p>
        </p:txBody>
      </p:sp>
      <p:cxnSp>
        <p:nvCxnSpPr>
          <p:cNvPr id="50" name="Connecteur droit avec flèche 49">
            <a:extLst>
              <a:ext uri="{FF2B5EF4-FFF2-40B4-BE49-F238E27FC236}">
                <a16:creationId xmlns:a16="http://schemas.microsoft.com/office/drawing/2014/main" id="{207D1F71-976E-4259-9DF6-060045414958}"/>
              </a:ext>
            </a:extLst>
          </p:cNvPr>
          <p:cNvCxnSpPr>
            <a:cxnSpLocks/>
          </p:cNvCxnSpPr>
          <p:nvPr/>
        </p:nvCxnSpPr>
        <p:spPr>
          <a:xfrm>
            <a:off x="3262988" y="121526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eur droit avec flèche 51">
            <a:extLst>
              <a:ext uri="{FF2B5EF4-FFF2-40B4-BE49-F238E27FC236}">
                <a16:creationId xmlns:a16="http://schemas.microsoft.com/office/drawing/2014/main" id="{24121BBE-2F3A-46C7-A6C8-0C4280298B4E}"/>
              </a:ext>
            </a:extLst>
          </p:cNvPr>
          <p:cNvCxnSpPr>
            <a:cxnSpLocks/>
          </p:cNvCxnSpPr>
          <p:nvPr/>
        </p:nvCxnSpPr>
        <p:spPr>
          <a:xfrm>
            <a:off x="3267745" y="1491496"/>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DA42DC71-1438-44E4-B467-2EDEB07EE0D6}"/>
              </a:ext>
            </a:extLst>
          </p:cNvPr>
          <p:cNvCxnSpPr>
            <a:cxnSpLocks/>
          </p:cNvCxnSpPr>
          <p:nvPr/>
        </p:nvCxnSpPr>
        <p:spPr>
          <a:xfrm>
            <a:off x="3272514" y="17613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avec flèche 56">
            <a:extLst>
              <a:ext uri="{FF2B5EF4-FFF2-40B4-BE49-F238E27FC236}">
                <a16:creationId xmlns:a16="http://schemas.microsoft.com/office/drawing/2014/main" id="{EDE4866D-65CA-4F7E-AD2D-F4D34A8B5DBD}"/>
              </a:ext>
            </a:extLst>
          </p:cNvPr>
          <p:cNvCxnSpPr>
            <a:cxnSpLocks/>
          </p:cNvCxnSpPr>
          <p:nvPr/>
        </p:nvCxnSpPr>
        <p:spPr>
          <a:xfrm>
            <a:off x="3282034" y="204707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VM symbol | Microsoft Azure Mono">
            <a:extLst>
              <a:ext uri="{FF2B5EF4-FFF2-40B4-BE49-F238E27FC236}">
                <a16:creationId xmlns:a16="http://schemas.microsoft.com/office/drawing/2014/main" id="{0D5C1D03-AD57-4904-A56F-E648CDF2A64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76683" y="1602995"/>
            <a:ext cx="478855" cy="45190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Azure DevOps Pipelines: Multi-Stage Pipelines">
            <a:extLst>
              <a:ext uri="{FF2B5EF4-FFF2-40B4-BE49-F238E27FC236}">
                <a16:creationId xmlns:a16="http://schemas.microsoft.com/office/drawing/2014/main" id="{3B470C06-5610-4E91-B21B-53661C71D2F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81860" y="2825836"/>
            <a:ext cx="512308" cy="512308"/>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VM symbol | Microsoft Azure Mono">
            <a:extLst>
              <a:ext uri="{FF2B5EF4-FFF2-40B4-BE49-F238E27FC236}">
                <a16:creationId xmlns:a16="http://schemas.microsoft.com/office/drawing/2014/main" id="{571D532E-2DEA-440F-82CD-49D1A713A14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91760" y="2168232"/>
            <a:ext cx="478855" cy="451906"/>
          </a:xfrm>
          <a:prstGeom prst="rect">
            <a:avLst/>
          </a:prstGeom>
          <a:noFill/>
          <a:extLst>
            <a:ext uri="{909E8E84-426E-40DD-AFC4-6F175D3DCCD1}">
              <a14:hiddenFill xmlns:a14="http://schemas.microsoft.com/office/drawing/2010/main">
                <a:solidFill>
                  <a:srgbClr val="FFFFFF"/>
                </a:solidFill>
              </a14:hiddenFill>
            </a:ext>
          </a:extLst>
        </p:spPr>
      </p:pic>
      <p:cxnSp>
        <p:nvCxnSpPr>
          <p:cNvPr id="80" name="Connecteur droit avec flèche 79">
            <a:extLst>
              <a:ext uri="{FF2B5EF4-FFF2-40B4-BE49-F238E27FC236}">
                <a16:creationId xmlns:a16="http://schemas.microsoft.com/office/drawing/2014/main" id="{60639B6A-446C-4986-A224-03017B81DD93}"/>
              </a:ext>
            </a:extLst>
          </p:cNvPr>
          <p:cNvCxnSpPr>
            <a:cxnSpLocks/>
            <a:stCxn id="2056" idx="3"/>
            <a:endCxn id="2" idx="1"/>
          </p:cNvCxnSpPr>
          <p:nvPr/>
        </p:nvCxnSpPr>
        <p:spPr>
          <a:xfrm flipV="1">
            <a:off x="2673590" y="3081990"/>
            <a:ext cx="408270" cy="251333"/>
          </a:xfrm>
          <a:prstGeom prst="straightConnector1">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83" name="Connecteur droit avec flèche 82">
            <a:extLst>
              <a:ext uri="{FF2B5EF4-FFF2-40B4-BE49-F238E27FC236}">
                <a16:creationId xmlns:a16="http://schemas.microsoft.com/office/drawing/2014/main" id="{758F961C-4D52-4F86-B5AD-3620D50B790A}"/>
              </a:ext>
            </a:extLst>
          </p:cNvPr>
          <p:cNvCxnSpPr>
            <a:cxnSpLocks/>
            <a:stCxn id="2" idx="0"/>
            <a:endCxn id="42" idx="2"/>
          </p:cNvCxnSpPr>
          <p:nvPr/>
        </p:nvCxnSpPr>
        <p:spPr>
          <a:xfrm flipH="1" flipV="1">
            <a:off x="3332625" y="2502585"/>
            <a:ext cx="5389" cy="323251"/>
          </a:xfrm>
          <a:prstGeom prst="straightConnector1">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94" name="Titre 1">
            <a:extLst>
              <a:ext uri="{FF2B5EF4-FFF2-40B4-BE49-F238E27FC236}">
                <a16:creationId xmlns:a16="http://schemas.microsoft.com/office/drawing/2014/main" id="{6615257C-5215-466F-8D44-CFE1A469F4A1}"/>
              </a:ext>
            </a:extLst>
          </p:cNvPr>
          <p:cNvSpPr>
            <a:spLocks noGrp="1"/>
          </p:cNvSpPr>
          <p:nvPr>
            <p:ph type="title"/>
          </p:nvPr>
        </p:nvSpPr>
        <p:spPr>
          <a:xfrm>
            <a:off x="9117412" y="6339563"/>
            <a:ext cx="3090439" cy="518437"/>
          </a:xfrm>
          <a:solidFill>
            <a:schemeClr val="tx1">
              <a:lumMod val="50000"/>
            </a:schemeClr>
          </a:solidFill>
        </p:spPr>
        <p:txBody>
          <a:bodyPr>
            <a:normAutofit/>
          </a:bodyPr>
          <a:lstStyle/>
          <a:p>
            <a:r>
              <a:rPr lang="fr-FR" sz="2800" dirty="0">
                <a:solidFill>
                  <a:schemeClr val="bg1"/>
                </a:solidFill>
              </a:rPr>
              <a:t>Production phase</a:t>
            </a:r>
          </a:p>
        </p:txBody>
      </p:sp>
      <p:cxnSp>
        <p:nvCxnSpPr>
          <p:cNvPr id="102" name="Connecteur droit avec flèche 101">
            <a:extLst>
              <a:ext uri="{FF2B5EF4-FFF2-40B4-BE49-F238E27FC236}">
                <a16:creationId xmlns:a16="http://schemas.microsoft.com/office/drawing/2014/main" id="{90AB71FF-96D3-45AF-8F43-429036334AE7}"/>
              </a:ext>
            </a:extLst>
          </p:cNvPr>
          <p:cNvCxnSpPr>
            <a:cxnSpLocks/>
            <a:stCxn id="55" idx="3"/>
            <a:endCxn id="2056" idx="1"/>
          </p:cNvCxnSpPr>
          <p:nvPr/>
        </p:nvCxnSpPr>
        <p:spPr>
          <a:xfrm>
            <a:off x="1000414" y="2394185"/>
            <a:ext cx="698982" cy="93913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Connecteur droit avec flèche 104">
            <a:extLst>
              <a:ext uri="{FF2B5EF4-FFF2-40B4-BE49-F238E27FC236}">
                <a16:creationId xmlns:a16="http://schemas.microsoft.com/office/drawing/2014/main" id="{4999762C-D726-4A6D-9D41-61F146899D0F}"/>
              </a:ext>
            </a:extLst>
          </p:cNvPr>
          <p:cNvCxnSpPr>
            <a:cxnSpLocks/>
            <a:stCxn id="55" idx="3"/>
            <a:endCxn id="64" idx="1"/>
          </p:cNvCxnSpPr>
          <p:nvPr/>
        </p:nvCxnSpPr>
        <p:spPr>
          <a:xfrm>
            <a:off x="1000414" y="2394185"/>
            <a:ext cx="691346" cy="0"/>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Connecteur droit avec flèche 109">
            <a:extLst>
              <a:ext uri="{FF2B5EF4-FFF2-40B4-BE49-F238E27FC236}">
                <a16:creationId xmlns:a16="http://schemas.microsoft.com/office/drawing/2014/main" id="{B304BD50-1E95-453B-A5E9-C57A2C69B980}"/>
              </a:ext>
            </a:extLst>
          </p:cNvPr>
          <p:cNvCxnSpPr>
            <a:cxnSpLocks/>
            <a:stCxn id="54" idx="3"/>
            <a:endCxn id="1028" idx="1"/>
          </p:cNvCxnSpPr>
          <p:nvPr/>
        </p:nvCxnSpPr>
        <p:spPr>
          <a:xfrm>
            <a:off x="1009050" y="1827715"/>
            <a:ext cx="667633" cy="1233"/>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Connecteur droit avec flèche 112">
            <a:extLst>
              <a:ext uri="{FF2B5EF4-FFF2-40B4-BE49-F238E27FC236}">
                <a16:creationId xmlns:a16="http://schemas.microsoft.com/office/drawing/2014/main" id="{25EB28E1-166E-4F66-AFE7-15CA63793B74}"/>
              </a:ext>
            </a:extLst>
          </p:cNvPr>
          <p:cNvCxnSpPr>
            <a:cxnSpLocks/>
            <a:stCxn id="54" idx="3"/>
            <a:endCxn id="2056" idx="1"/>
          </p:cNvCxnSpPr>
          <p:nvPr/>
        </p:nvCxnSpPr>
        <p:spPr>
          <a:xfrm>
            <a:off x="1009050" y="1827715"/>
            <a:ext cx="690346" cy="150560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Connecteur droit avec flèche 115">
            <a:extLst>
              <a:ext uri="{FF2B5EF4-FFF2-40B4-BE49-F238E27FC236}">
                <a16:creationId xmlns:a16="http://schemas.microsoft.com/office/drawing/2014/main" id="{9C730AE2-20C2-4453-9CF7-DFB48671467D}"/>
              </a:ext>
            </a:extLst>
          </p:cNvPr>
          <p:cNvCxnSpPr>
            <a:cxnSpLocks/>
            <a:stCxn id="64" idx="3"/>
            <a:endCxn id="42" idx="1"/>
          </p:cNvCxnSpPr>
          <p:nvPr/>
        </p:nvCxnSpPr>
        <p:spPr>
          <a:xfrm flipV="1">
            <a:off x="2170615" y="1639324"/>
            <a:ext cx="326191" cy="754861"/>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Connecteur droit avec flèche 121">
            <a:extLst>
              <a:ext uri="{FF2B5EF4-FFF2-40B4-BE49-F238E27FC236}">
                <a16:creationId xmlns:a16="http://schemas.microsoft.com/office/drawing/2014/main" id="{CA998869-8049-4FBF-8277-32F935D552AA}"/>
              </a:ext>
            </a:extLst>
          </p:cNvPr>
          <p:cNvCxnSpPr>
            <a:cxnSpLocks/>
            <a:stCxn id="1028" idx="3"/>
            <a:endCxn id="42" idx="1"/>
          </p:cNvCxnSpPr>
          <p:nvPr/>
        </p:nvCxnSpPr>
        <p:spPr>
          <a:xfrm flipV="1">
            <a:off x="2155538" y="1639324"/>
            <a:ext cx="341268" cy="189624"/>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4" name="Picture 2" descr="Azure DevOps Pipelines: Multi-Stage Pipelines">
            <a:extLst>
              <a:ext uri="{FF2B5EF4-FFF2-40B4-BE49-F238E27FC236}">
                <a16:creationId xmlns:a16="http://schemas.microsoft.com/office/drawing/2014/main" id="{9C674033-6A49-47A9-9707-2681DD59931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38154" y="3075152"/>
            <a:ext cx="512308" cy="512308"/>
          </a:xfrm>
          <a:prstGeom prst="rect">
            <a:avLst/>
          </a:prstGeom>
          <a:noFill/>
          <a:extLst>
            <a:ext uri="{909E8E84-426E-40DD-AFC4-6F175D3DCCD1}">
              <a14:hiddenFill xmlns:a14="http://schemas.microsoft.com/office/drawing/2010/main">
                <a:solidFill>
                  <a:srgbClr val="FFFFFF"/>
                </a:solidFill>
              </a14:hiddenFill>
            </a:ext>
          </a:extLst>
        </p:spPr>
      </p:pic>
      <p:cxnSp>
        <p:nvCxnSpPr>
          <p:cNvPr id="35" name="Connecteur droit avec flèche 34">
            <a:extLst>
              <a:ext uri="{FF2B5EF4-FFF2-40B4-BE49-F238E27FC236}">
                <a16:creationId xmlns:a16="http://schemas.microsoft.com/office/drawing/2014/main" id="{C877670F-B64C-4ABB-8110-F4F44F031616}"/>
              </a:ext>
            </a:extLst>
          </p:cNvPr>
          <p:cNvCxnSpPr>
            <a:cxnSpLocks/>
            <a:stCxn id="2056" idx="3"/>
            <a:endCxn id="34" idx="1"/>
          </p:cNvCxnSpPr>
          <p:nvPr/>
        </p:nvCxnSpPr>
        <p:spPr>
          <a:xfrm flipV="1">
            <a:off x="2673590" y="3331306"/>
            <a:ext cx="1464564" cy="2017"/>
          </a:xfrm>
          <a:prstGeom prst="straightConnector1">
            <a:avLst/>
          </a:prstGeom>
          <a:ln w="44450">
            <a:solidFill>
              <a:schemeClr val="accent6">
                <a:lumMod val="50000"/>
                <a:alpha val="8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9" name="Picture 10" descr="Deploy Your Private Docker Registry as a Pod in Kubernetes | by Varun Kumar  G | The Startup | Medium">
            <a:extLst>
              <a:ext uri="{FF2B5EF4-FFF2-40B4-BE49-F238E27FC236}">
                <a16:creationId xmlns:a16="http://schemas.microsoft.com/office/drawing/2014/main" id="{E3287EE5-2AD9-406E-9467-43E989EBB15C}"/>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38436" t="9286" r="3461" b="8062"/>
          <a:stretch/>
        </p:blipFill>
        <p:spPr bwMode="auto">
          <a:xfrm>
            <a:off x="6377990" y="3069221"/>
            <a:ext cx="904875" cy="520018"/>
          </a:xfrm>
          <a:prstGeom prst="rect">
            <a:avLst/>
          </a:prstGeom>
          <a:noFill/>
          <a:extLst>
            <a:ext uri="{909E8E84-426E-40DD-AFC4-6F175D3DCCD1}">
              <a14:hiddenFill xmlns:a14="http://schemas.microsoft.com/office/drawing/2010/main">
                <a:solidFill>
                  <a:srgbClr val="FFFFFF"/>
                </a:solidFill>
              </a14:hiddenFill>
            </a:ext>
          </a:extLst>
        </p:spPr>
      </p:pic>
      <p:cxnSp>
        <p:nvCxnSpPr>
          <p:cNvPr id="40" name="Connecteur droit avec flèche 39">
            <a:extLst>
              <a:ext uri="{FF2B5EF4-FFF2-40B4-BE49-F238E27FC236}">
                <a16:creationId xmlns:a16="http://schemas.microsoft.com/office/drawing/2014/main" id="{58207CE5-C83C-4029-80A0-5DD67887BBE0}"/>
              </a:ext>
            </a:extLst>
          </p:cNvPr>
          <p:cNvCxnSpPr>
            <a:cxnSpLocks/>
            <a:stCxn id="34" idx="3"/>
            <a:endCxn id="39" idx="1"/>
          </p:cNvCxnSpPr>
          <p:nvPr/>
        </p:nvCxnSpPr>
        <p:spPr>
          <a:xfrm flipV="1">
            <a:off x="4650462" y="3329230"/>
            <a:ext cx="1727528" cy="2076"/>
          </a:xfrm>
          <a:prstGeom prst="straightConnector1">
            <a:avLst/>
          </a:prstGeom>
          <a:ln w="44450">
            <a:solidFill>
              <a:schemeClr val="accent6">
                <a:lumMod val="50000"/>
                <a:alpha val="8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ZoneTexte 15">
            <a:extLst>
              <a:ext uri="{FF2B5EF4-FFF2-40B4-BE49-F238E27FC236}">
                <a16:creationId xmlns:a16="http://schemas.microsoft.com/office/drawing/2014/main" id="{7747F973-0E03-4C8B-B51A-376D5133E97A}"/>
              </a:ext>
            </a:extLst>
          </p:cNvPr>
          <p:cNvSpPr txBox="1"/>
          <p:nvPr/>
        </p:nvSpPr>
        <p:spPr>
          <a:xfrm>
            <a:off x="6284709" y="3556330"/>
            <a:ext cx="1077539" cy="261610"/>
          </a:xfrm>
          <a:prstGeom prst="rect">
            <a:avLst/>
          </a:prstGeom>
          <a:noFill/>
        </p:spPr>
        <p:txBody>
          <a:bodyPr wrap="none" rtlCol="0">
            <a:spAutoFit/>
          </a:bodyPr>
          <a:lstStyle/>
          <a:p>
            <a:r>
              <a:rPr lang="fr-FR" sz="1100" dirty="0"/>
              <a:t>Docker </a:t>
            </a:r>
            <a:r>
              <a:rPr lang="fr-FR" sz="1100" dirty="0" err="1"/>
              <a:t>registry</a:t>
            </a:r>
            <a:endParaRPr lang="fr-FR" sz="1100" dirty="0"/>
          </a:p>
        </p:txBody>
      </p:sp>
      <p:cxnSp>
        <p:nvCxnSpPr>
          <p:cNvPr id="79" name="Connecteur droit avec flèche 78">
            <a:extLst>
              <a:ext uri="{FF2B5EF4-FFF2-40B4-BE49-F238E27FC236}">
                <a16:creationId xmlns:a16="http://schemas.microsoft.com/office/drawing/2014/main" id="{A20DA4AF-E973-430C-835D-4D73D341CFDF}"/>
              </a:ext>
            </a:extLst>
          </p:cNvPr>
          <p:cNvCxnSpPr>
            <a:cxnSpLocks/>
            <a:stCxn id="34" idx="0"/>
            <a:endCxn id="104" idx="3"/>
          </p:cNvCxnSpPr>
          <p:nvPr/>
        </p:nvCxnSpPr>
        <p:spPr>
          <a:xfrm flipV="1">
            <a:off x="4394308" y="2642645"/>
            <a:ext cx="2785" cy="432507"/>
          </a:xfrm>
          <a:prstGeom prst="straightConnector1">
            <a:avLst/>
          </a:prstGeom>
          <a:ln w="44450">
            <a:solidFill>
              <a:schemeClr val="accent6">
                <a:lumMod val="50000"/>
                <a:alpha val="8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 name="Cylindre 103">
            <a:extLst>
              <a:ext uri="{FF2B5EF4-FFF2-40B4-BE49-F238E27FC236}">
                <a16:creationId xmlns:a16="http://schemas.microsoft.com/office/drawing/2014/main" id="{FB8F0D81-38AE-4BA7-B6FC-070A66FA30C9}"/>
              </a:ext>
            </a:extLst>
          </p:cNvPr>
          <p:cNvSpPr/>
          <p:nvPr/>
        </p:nvSpPr>
        <p:spPr>
          <a:xfrm>
            <a:off x="4071623" y="1867809"/>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Registry</a:t>
            </a:r>
            <a:endParaRPr lang="fr-FR" sz="1000" dirty="0">
              <a:solidFill>
                <a:srgbClr val="000000"/>
              </a:solidFill>
            </a:endParaRPr>
          </a:p>
        </p:txBody>
      </p:sp>
      <p:cxnSp>
        <p:nvCxnSpPr>
          <p:cNvPr id="106" name="Connecteur droit avec flèche 105">
            <a:extLst>
              <a:ext uri="{FF2B5EF4-FFF2-40B4-BE49-F238E27FC236}">
                <a16:creationId xmlns:a16="http://schemas.microsoft.com/office/drawing/2014/main" id="{76E75ECF-C0CA-4F7A-896E-26DBAEE667B5}"/>
              </a:ext>
            </a:extLst>
          </p:cNvPr>
          <p:cNvCxnSpPr>
            <a:endCxn id="104" idx="2"/>
          </p:cNvCxnSpPr>
          <p:nvPr/>
        </p:nvCxnSpPr>
        <p:spPr>
          <a:xfrm flipV="1">
            <a:off x="3870854" y="2255227"/>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41" name="Graphique 8">
            <a:extLst>
              <a:ext uri="{FF2B5EF4-FFF2-40B4-BE49-F238E27FC236}">
                <a16:creationId xmlns:a16="http://schemas.microsoft.com/office/drawing/2014/main" id="{4E968181-4C0C-B44B-AF65-5B5A49BBFD3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96850" y="6088895"/>
            <a:ext cx="520700" cy="520700"/>
          </a:xfrm>
          <a:prstGeom prst="rect">
            <a:avLst/>
          </a:prstGeom>
        </p:spPr>
      </p:pic>
    </p:spTree>
    <p:extLst>
      <p:ext uri="{BB962C8B-B14F-4D97-AF65-F5344CB8AC3E}">
        <p14:creationId xmlns:p14="http://schemas.microsoft.com/office/powerpoint/2010/main" val="426958691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2039194" y="324417"/>
            <a:ext cx="1293431" cy="338554"/>
          </a:xfrm>
          <a:prstGeom prst="rect">
            <a:avLst/>
          </a:prstGeom>
          <a:noFill/>
        </p:spPr>
        <p:txBody>
          <a:bodyPr wrap="none" rtlCol="0">
            <a:spAutoFit/>
          </a:bodyPr>
          <a:lstStyle/>
          <a:p>
            <a:r>
              <a:rPr lang="fr-FR" sz="1600" dirty="0" err="1">
                <a:solidFill>
                  <a:srgbClr val="0062C4"/>
                </a:solidFill>
              </a:rPr>
              <a:t>AzureML</a:t>
            </a:r>
            <a:r>
              <a:rPr lang="fr-FR" sz="1600" dirty="0">
                <a:solidFill>
                  <a:srgbClr val="0062C4"/>
                </a:solidFill>
              </a:rPr>
              <a:t> dev</a:t>
            </a:r>
          </a:p>
        </p:txBody>
      </p:sp>
      <p:pic>
        <p:nvPicPr>
          <p:cNvPr id="2056" name="Picture 8">
            <a:extLst>
              <a:ext uri="{FF2B5EF4-FFF2-40B4-BE49-F238E27FC236}">
                <a16:creationId xmlns:a16="http://schemas.microsoft.com/office/drawing/2014/main" id="{4FDC0E39-0C4A-4CCF-A813-7E5AE84946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9396" y="3129732"/>
            <a:ext cx="974194" cy="407182"/>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2" descr="Salah CHADLI">
            <a:extLst>
              <a:ext uri="{FF2B5EF4-FFF2-40B4-BE49-F238E27FC236}">
                <a16:creationId xmlns:a16="http://schemas.microsoft.com/office/drawing/2014/main" id="{00FFCDA1-2CCC-45DE-8C66-4A8817D4175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20945"/>
          <a:stretch/>
        </p:blipFill>
        <p:spPr bwMode="auto">
          <a:xfrm>
            <a:off x="383197" y="1568496"/>
            <a:ext cx="625853" cy="518437"/>
          </a:xfrm>
          <a:prstGeom prst="rect">
            <a:avLst/>
          </a:prstGeom>
          <a:noFill/>
          <a:extLst>
            <a:ext uri="{909E8E84-426E-40DD-AFC4-6F175D3DCCD1}">
              <a14:hiddenFill xmlns:a14="http://schemas.microsoft.com/office/drawing/2010/main">
                <a:solidFill>
                  <a:srgbClr val="FFFFFF"/>
                </a:solidFill>
              </a14:hiddenFill>
            </a:ext>
          </a:extLst>
        </p:spPr>
      </p:pic>
      <p:pic>
        <p:nvPicPr>
          <p:cNvPr id="55" name="Image 54" descr="Une image contenant personne, homme, souriant, posant&#10;&#10;Description générée automatiquement">
            <a:extLst>
              <a:ext uri="{FF2B5EF4-FFF2-40B4-BE49-F238E27FC236}">
                <a16:creationId xmlns:a16="http://schemas.microsoft.com/office/drawing/2014/main" id="{99BE0749-A0DC-45DA-951B-AC92F42E7F65}"/>
              </a:ext>
            </a:extLst>
          </p:cNvPr>
          <p:cNvPicPr>
            <a:picLocks noChangeAspect="1"/>
          </p:cNvPicPr>
          <p:nvPr/>
        </p:nvPicPr>
        <p:blipFill>
          <a:blip r:embed="rId5"/>
          <a:stretch>
            <a:fillRect/>
          </a:stretch>
        </p:blipFill>
        <p:spPr>
          <a:xfrm>
            <a:off x="374561" y="2134966"/>
            <a:ext cx="625853" cy="518437"/>
          </a:xfrm>
          <a:prstGeom prst="rect">
            <a:avLst/>
          </a:prstGeom>
        </p:spPr>
      </p:pic>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5279D6C-247B-46B7-A83F-92AC13F3E05A}"/>
              </a:ext>
            </a:extLst>
          </p:cNvPr>
          <p:cNvSpPr/>
          <p:nvPr/>
        </p:nvSpPr>
        <p:spPr>
          <a:xfrm>
            <a:off x="2496806" y="776062"/>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sz="900" dirty="0" err="1">
                <a:solidFill>
                  <a:schemeClr val="bg1"/>
                </a:solidFill>
              </a:rPr>
              <a:t>Automated</a:t>
            </a:r>
            <a:r>
              <a:rPr lang="fr-FR" sz="900" dirty="0">
                <a:solidFill>
                  <a:schemeClr val="bg1"/>
                </a:solidFill>
              </a:rPr>
              <a:t> Training Pipeline</a:t>
            </a:r>
          </a:p>
        </p:txBody>
      </p:sp>
      <p:sp>
        <p:nvSpPr>
          <p:cNvPr id="44" name="Rectangle 43">
            <a:extLst>
              <a:ext uri="{FF2B5EF4-FFF2-40B4-BE49-F238E27FC236}">
                <a16:creationId xmlns:a16="http://schemas.microsoft.com/office/drawing/2014/main" id="{045120D6-D408-4ACD-A701-7B8B839BB846}"/>
              </a:ext>
            </a:extLst>
          </p:cNvPr>
          <p:cNvSpPr/>
          <p:nvPr/>
        </p:nvSpPr>
        <p:spPr>
          <a:xfrm>
            <a:off x="2657917" y="1032175"/>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Validation</a:t>
            </a:r>
          </a:p>
        </p:txBody>
      </p:sp>
      <p:sp>
        <p:nvSpPr>
          <p:cNvPr id="45" name="Rectangle 44">
            <a:extLst>
              <a:ext uri="{FF2B5EF4-FFF2-40B4-BE49-F238E27FC236}">
                <a16:creationId xmlns:a16="http://schemas.microsoft.com/office/drawing/2014/main" id="{42574815-B18E-48EE-B192-B22351E75EB7}"/>
              </a:ext>
            </a:extLst>
          </p:cNvPr>
          <p:cNvSpPr/>
          <p:nvPr/>
        </p:nvSpPr>
        <p:spPr>
          <a:xfrm>
            <a:off x="2664795" y="1318997"/>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a:t>
            </a:r>
            <a:r>
              <a:rPr lang="fr-FR" sz="1000" dirty="0" err="1">
                <a:solidFill>
                  <a:srgbClr val="000000"/>
                </a:solidFill>
              </a:rPr>
              <a:t>Preparation</a:t>
            </a:r>
            <a:endParaRPr lang="fr-FR" sz="1000" dirty="0">
              <a:solidFill>
                <a:srgbClr val="000000"/>
              </a:solidFill>
            </a:endParaRPr>
          </a:p>
        </p:txBody>
      </p:sp>
      <p:sp>
        <p:nvSpPr>
          <p:cNvPr id="47" name="Rectangle 46">
            <a:extLst>
              <a:ext uri="{FF2B5EF4-FFF2-40B4-BE49-F238E27FC236}">
                <a16:creationId xmlns:a16="http://schemas.microsoft.com/office/drawing/2014/main" id="{A4576EE7-5E71-43B0-A8FB-D25A13D5033B}"/>
              </a:ext>
            </a:extLst>
          </p:cNvPr>
          <p:cNvSpPr/>
          <p:nvPr/>
        </p:nvSpPr>
        <p:spPr>
          <a:xfrm>
            <a:off x="2673590" y="1601997"/>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Training</a:t>
            </a:r>
          </a:p>
        </p:txBody>
      </p:sp>
      <p:sp>
        <p:nvSpPr>
          <p:cNvPr id="48" name="Rectangle 47">
            <a:extLst>
              <a:ext uri="{FF2B5EF4-FFF2-40B4-BE49-F238E27FC236}">
                <a16:creationId xmlns:a16="http://schemas.microsoft.com/office/drawing/2014/main" id="{A5EEFA37-D774-4A2D-8E2F-1BE8E4187FD4}"/>
              </a:ext>
            </a:extLst>
          </p:cNvPr>
          <p:cNvSpPr/>
          <p:nvPr/>
        </p:nvSpPr>
        <p:spPr>
          <a:xfrm>
            <a:off x="2673590" y="1892717"/>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Evaluation</a:t>
            </a:r>
          </a:p>
        </p:txBody>
      </p:sp>
      <p:sp>
        <p:nvSpPr>
          <p:cNvPr id="49" name="Rectangle 48">
            <a:extLst>
              <a:ext uri="{FF2B5EF4-FFF2-40B4-BE49-F238E27FC236}">
                <a16:creationId xmlns:a16="http://schemas.microsoft.com/office/drawing/2014/main" id="{8E14127C-2B76-48FE-89D5-008347DE910C}"/>
              </a:ext>
            </a:extLst>
          </p:cNvPr>
          <p:cNvSpPr/>
          <p:nvPr/>
        </p:nvSpPr>
        <p:spPr>
          <a:xfrm>
            <a:off x="2680442" y="2170665"/>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Register</a:t>
            </a:r>
            <a:endParaRPr lang="fr-FR" sz="1000" dirty="0">
              <a:solidFill>
                <a:srgbClr val="000000"/>
              </a:solidFill>
            </a:endParaRPr>
          </a:p>
        </p:txBody>
      </p:sp>
      <p:cxnSp>
        <p:nvCxnSpPr>
          <p:cNvPr id="50" name="Connecteur droit avec flèche 49">
            <a:extLst>
              <a:ext uri="{FF2B5EF4-FFF2-40B4-BE49-F238E27FC236}">
                <a16:creationId xmlns:a16="http://schemas.microsoft.com/office/drawing/2014/main" id="{207D1F71-976E-4259-9DF6-060045414958}"/>
              </a:ext>
            </a:extLst>
          </p:cNvPr>
          <p:cNvCxnSpPr>
            <a:cxnSpLocks/>
          </p:cNvCxnSpPr>
          <p:nvPr/>
        </p:nvCxnSpPr>
        <p:spPr>
          <a:xfrm>
            <a:off x="3262988" y="121526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eur droit avec flèche 51">
            <a:extLst>
              <a:ext uri="{FF2B5EF4-FFF2-40B4-BE49-F238E27FC236}">
                <a16:creationId xmlns:a16="http://schemas.microsoft.com/office/drawing/2014/main" id="{24121BBE-2F3A-46C7-A6C8-0C4280298B4E}"/>
              </a:ext>
            </a:extLst>
          </p:cNvPr>
          <p:cNvCxnSpPr>
            <a:cxnSpLocks/>
          </p:cNvCxnSpPr>
          <p:nvPr/>
        </p:nvCxnSpPr>
        <p:spPr>
          <a:xfrm>
            <a:off x="3267745" y="1491496"/>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DA42DC71-1438-44E4-B467-2EDEB07EE0D6}"/>
              </a:ext>
            </a:extLst>
          </p:cNvPr>
          <p:cNvCxnSpPr>
            <a:cxnSpLocks/>
          </p:cNvCxnSpPr>
          <p:nvPr/>
        </p:nvCxnSpPr>
        <p:spPr>
          <a:xfrm>
            <a:off x="3272514" y="17613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avec flèche 56">
            <a:extLst>
              <a:ext uri="{FF2B5EF4-FFF2-40B4-BE49-F238E27FC236}">
                <a16:creationId xmlns:a16="http://schemas.microsoft.com/office/drawing/2014/main" id="{EDE4866D-65CA-4F7E-AD2D-F4D34A8B5DBD}"/>
              </a:ext>
            </a:extLst>
          </p:cNvPr>
          <p:cNvCxnSpPr>
            <a:cxnSpLocks/>
          </p:cNvCxnSpPr>
          <p:nvPr/>
        </p:nvCxnSpPr>
        <p:spPr>
          <a:xfrm>
            <a:off x="3282034" y="204707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VM symbol | Microsoft Azure Mono">
            <a:extLst>
              <a:ext uri="{FF2B5EF4-FFF2-40B4-BE49-F238E27FC236}">
                <a16:creationId xmlns:a16="http://schemas.microsoft.com/office/drawing/2014/main" id="{0D5C1D03-AD57-4904-A56F-E648CDF2A64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76683" y="1602995"/>
            <a:ext cx="478855" cy="45190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Azure DevOps Pipelines: Multi-Stage Pipelines">
            <a:extLst>
              <a:ext uri="{FF2B5EF4-FFF2-40B4-BE49-F238E27FC236}">
                <a16:creationId xmlns:a16="http://schemas.microsoft.com/office/drawing/2014/main" id="{3B470C06-5610-4E91-B21B-53661C71D2F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81860" y="2825836"/>
            <a:ext cx="512308" cy="512308"/>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VM symbol | Microsoft Azure Mono">
            <a:extLst>
              <a:ext uri="{FF2B5EF4-FFF2-40B4-BE49-F238E27FC236}">
                <a16:creationId xmlns:a16="http://schemas.microsoft.com/office/drawing/2014/main" id="{571D532E-2DEA-440F-82CD-49D1A713A14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91760" y="2168232"/>
            <a:ext cx="478855" cy="451906"/>
          </a:xfrm>
          <a:prstGeom prst="rect">
            <a:avLst/>
          </a:prstGeom>
          <a:noFill/>
          <a:extLst>
            <a:ext uri="{909E8E84-426E-40DD-AFC4-6F175D3DCCD1}">
              <a14:hiddenFill xmlns:a14="http://schemas.microsoft.com/office/drawing/2010/main">
                <a:solidFill>
                  <a:srgbClr val="FFFFFF"/>
                </a:solidFill>
              </a14:hiddenFill>
            </a:ext>
          </a:extLst>
        </p:spPr>
      </p:pic>
      <p:cxnSp>
        <p:nvCxnSpPr>
          <p:cNvPr id="80" name="Connecteur droit avec flèche 79">
            <a:extLst>
              <a:ext uri="{FF2B5EF4-FFF2-40B4-BE49-F238E27FC236}">
                <a16:creationId xmlns:a16="http://schemas.microsoft.com/office/drawing/2014/main" id="{60639B6A-446C-4986-A224-03017B81DD93}"/>
              </a:ext>
            </a:extLst>
          </p:cNvPr>
          <p:cNvCxnSpPr>
            <a:cxnSpLocks/>
            <a:stCxn id="2056" idx="3"/>
            <a:endCxn id="2" idx="1"/>
          </p:cNvCxnSpPr>
          <p:nvPr/>
        </p:nvCxnSpPr>
        <p:spPr>
          <a:xfrm flipV="1">
            <a:off x="2673590" y="3081990"/>
            <a:ext cx="408270" cy="251333"/>
          </a:xfrm>
          <a:prstGeom prst="straightConnector1">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83" name="Connecteur droit avec flèche 82">
            <a:extLst>
              <a:ext uri="{FF2B5EF4-FFF2-40B4-BE49-F238E27FC236}">
                <a16:creationId xmlns:a16="http://schemas.microsoft.com/office/drawing/2014/main" id="{758F961C-4D52-4F86-B5AD-3620D50B790A}"/>
              </a:ext>
            </a:extLst>
          </p:cNvPr>
          <p:cNvCxnSpPr>
            <a:cxnSpLocks/>
            <a:stCxn id="2" idx="0"/>
            <a:endCxn id="42" idx="2"/>
          </p:cNvCxnSpPr>
          <p:nvPr/>
        </p:nvCxnSpPr>
        <p:spPr>
          <a:xfrm flipH="1" flipV="1">
            <a:off x="3332625" y="2502585"/>
            <a:ext cx="5389" cy="323251"/>
          </a:xfrm>
          <a:prstGeom prst="straightConnector1">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94" name="Titre 1">
            <a:extLst>
              <a:ext uri="{FF2B5EF4-FFF2-40B4-BE49-F238E27FC236}">
                <a16:creationId xmlns:a16="http://schemas.microsoft.com/office/drawing/2014/main" id="{6615257C-5215-466F-8D44-CFE1A469F4A1}"/>
              </a:ext>
            </a:extLst>
          </p:cNvPr>
          <p:cNvSpPr>
            <a:spLocks noGrp="1"/>
          </p:cNvSpPr>
          <p:nvPr>
            <p:ph type="title"/>
          </p:nvPr>
        </p:nvSpPr>
        <p:spPr>
          <a:xfrm>
            <a:off x="9117412" y="6339563"/>
            <a:ext cx="3090439" cy="518437"/>
          </a:xfrm>
          <a:solidFill>
            <a:schemeClr val="tx1">
              <a:lumMod val="50000"/>
            </a:schemeClr>
          </a:solidFill>
        </p:spPr>
        <p:txBody>
          <a:bodyPr>
            <a:normAutofit/>
          </a:bodyPr>
          <a:lstStyle/>
          <a:p>
            <a:r>
              <a:rPr lang="fr-FR" sz="2800" dirty="0">
                <a:solidFill>
                  <a:schemeClr val="bg1"/>
                </a:solidFill>
              </a:rPr>
              <a:t>Production phase</a:t>
            </a:r>
          </a:p>
        </p:txBody>
      </p:sp>
      <p:cxnSp>
        <p:nvCxnSpPr>
          <p:cNvPr id="102" name="Connecteur droit avec flèche 101">
            <a:extLst>
              <a:ext uri="{FF2B5EF4-FFF2-40B4-BE49-F238E27FC236}">
                <a16:creationId xmlns:a16="http://schemas.microsoft.com/office/drawing/2014/main" id="{90AB71FF-96D3-45AF-8F43-429036334AE7}"/>
              </a:ext>
            </a:extLst>
          </p:cNvPr>
          <p:cNvCxnSpPr>
            <a:cxnSpLocks/>
            <a:stCxn id="55" idx="3"/>
            <a:endCxn id="2056" idx="1"/>
          </p:cNvCxnSpPr>
          <p:nvPr/>
        </p:nvCxnSpPr>
        <p:spPr>
          <a:xfrm>
            <a:off x="1000414" y="2394185"/>
            <a:ext cx="698982" cy="93913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Connecteur droit avec flèche 104">
            <a:extLst>
              <a:ext uri="{FF2B5EF4-FFF2-40B4-BE49-F238E27FC236}">
                <a16:creationId xmlns:a16="http://schemas.microsoft.com/office/drawing/2014/main" id="{4999762C-D726-4A6D-9D41-61F146899D0F}"/>
              </a:ext>
            </a:extLst>
          </p:cNvPr>
          <p:cNvCxnSpPr>
            <a:cxnSpLocks/>
            <a:stCxn id="55" idx="3"/>
            <a:endCxn id="64" idx="1"/>
          </p:cNvCxnSpPr>
          <p:nvPr/>
        </p:nvCxnSpPr>
        <p:spPr>
          <a:xfrm>
            <a:off x="1000414" y="2394185"/>
            <a:ext cx="691346" cy="0"/>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Connecteur droit avec flèche 109">
            <a:extLst>
              <a:ext uri="{FF2B5EF4-FFF2-40B4-BE49-F238E27FC236}">
                <a16:creationId xmlns:a16="http://schemas.microsoft.com/office/drawing/2014/main" id="{B304BD50-1E95-453B-A5E9-C57A2C69B980}"/>
              </a:ext>
            </a:extLst>
          </p:cNvPr>
          <p:cNvCxnSpPr>
            <a:cxnSpLocks/>
            <a:stCxn id="54" idx="3"/>
            <a:endCxn id="1028" idx="1"/>
          </p:cNvCxnSpPr>
          <p:nvPr/>
        </p:nvCxnSpPr>
        <p:spPr>
          <a:xfrm>
            <a:off x="1009050" y="1827715"/>
            <a:ext cx="667633" cy="1233"/>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Connecteur droit avec flèche 112">
            <a:extLst>
              <a:ext uri="{FF2B5EF4-FFF2-40B4-BE49-F238E27FC236}">
                <a16:creationId xmlns:a16="http://schemas.microsoft.com/office/drawing/2014/main" id="{25EB28E1-166E-4F66-AFE7-15CA63793B74}"/>
              </a:ext>
            </a:extLst>
          </p:cNvPr>
          <p:cNvCxnSpPr>
            <a:cxnSpLocks/>
            <a:stCxn id="54" idx="3"/>
            <a:endCxn id="2056" idx="1"/>
          </p:cNvCxnSpPr>
          <p:nvPr/>
        </p:nvCxnSpPr>
        <p:spPr>
          <a:xfrm>
            <a:off x="1009050" y="1827715"/>
            <a:ext cx="690346" cy="150560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Connecteur droit avec flèche 115">
            <a:extLst>
              <a:ext uri="{FF2B5EF4-FFF2-40B4-BE49-F238E27FC236}">
                <a16:creationId xmlns:a16="http://schemas.microsoft.com/office/drawing/2014/main" id="{9C730AE2-20C2-4453-9CF7-DFB48671467D}"/>
              </a:ext>
            </a:extLst>
          </p:cNvPr>
          <p:cNvCxnSpPr>
            <a:cxnSpLocks/>
            <a:stCxn id="64" idx="3"/>
            <a:endCxn id="42" idx="1"/>
          </p:cNvCxnSpPr>
          <p:nvPr/>
        </p:nvCxnSpPr>
        <p:spPr>
          <a:xfrm flipV="1">
            <a:off x="2170615" y="1639324"/>
            <a:ext cx="326191" cy="754861"/>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Connecteur droit avec flèche 121">
            <a:extLst>
              <a:ext uri="{FF2B5EF4-FFF2-40B4-BE49-F238E27FC236}">
                <a16:creationId xmlns:a16="http://schemas.microsoft.com/office/drawing/2014/main" id="{CA998869-8049-4FBF-8277-32F935D552AA}"/>
              </a:ext>
            </a:extLst>
          </p:cNvPr>
          <p:cNvCxnSpPr>
            <a:cxnSpLocks/>
            <a:stCxn id="1028" idx="3"/>
            <a:endCxn id="42" idx="1"/>
          </p:cNvCxnSpPr>
          <p:nvPr/>
        </p:nvCxnSpPr>
        <p:spPr>
          <a:xfrm flipV="1">
            <a:off x="2155538" y="1639324"/>
            <a:ext cx="341268" cy="189624"/>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4" name="Picture 2" descr="Azure DevOps Pipelines: Multi-Stage Pipelines">
            <a:extLst>
              <a:ext uri="{FF2B5EF4-FFF2-40B4-BE49-F238E27FC236}">
                <a16:creationId xmlns:a16="http://schemas.microsoft.com/office/drawing/2014/main" id="{9C674033-6A49-47A9-9707-2681DD59931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38154" y="3075152"/>
            <a:ext cx="512308" cy="512308"/>
          </a:xfrm>
          <a:prstGeom prst="rect">
            <a:avLst/>
          </a:prstGeom>
          <a:noFill/>
          <a:extLst>
            <a:ext uri="{909E8E84-426E-40DD-AFC4-6F175D3DCCD1}">
              <a14:hiddenFill xmlns:a14="http://schemas.microsoft.com/office/drawing/2010/main">
                <a:solidFill>
                  <a:srgbClr val="FFFFFF"/>
                </a:solidFill>
              </a14:hiddenFill>
            </a:ext>
          </a:extLst>
        </p:spPr>
      </p:pic>
      <p:cxnSp>
        <p:nvCxnSpPr>
          <p:cNvPr id="35" name="Connecteur droit avec flèche 34">
            <a:extLst>
              <a:ext uri="{FF2B5EF4-FFF2-40B4-BE49-F238E27FC236}">
                <a16:creationId xmlns:a16="http://schemas.microsoft.com/office/drawing/2014/main" id="{C877670F-B64C-4ABB-8110-F4F44F031616}"/>
              </a:ext>
            </a:extLst>
          </p:cNvPr>
          <p:cNvCxnSpPr>
            <a:cxnSpLocks/>
            <a:stCxn id="2056" idx="3"/>
            <a:endCxn id="34" idx="1"/>
          </p:cNvCxnSpPr>
          <p:nvPr/>
        </p:nvCxnSpPr>
        <p:spPr>
          <a:xfrm flipV="1">
            <a:off x="2673590" y="3331306"/>
            <a:ext cx="1464564" cy="2017"/>
          </a:xfrm>
          <a:prstGeom prst="straightConnector1">
            <a:avLst/>
          </a:prstGeom>
          <a:ln w="44450">
            <a:solidFill>
              <a:schemeClr val="accent6">
                <a:lumMod val="50000"/>
                <a:alpha val="8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9" name="Picture 10" descr="Deploy Your Private Docker Registry as a Pod in Kubernetes | by Varun Kumar  G | The Startup | Medium">
            <a:extLst>
              <a:ext uri="{FF2B5EF4-FFF2-40B4-BE49-F238E27FC236}">
                <a16:creationId xmlns:a16="http://schemas.microsoft.com/office/drawing/2014/main" id="{E3287EE5-2AD9-406E-9467-43E989EBB15C}"/>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38436" t="9286" r="3461" b="8062"/>
          <a:stretch/>
        </p:blipFill>
        <p:spPr bwMode="auto">
          <a:xfrm>
            <a:off x="6377990" y="3069221"/>
            <a:ext cx="904875" cy="520018"/>
          </a:xfrm>
          <a:prstGeom prst="rect">
            <a:avLst/>
          </a:prstGeom>
          <a:noFill/>
          <a:extLst>
            <a:ext uri="{909E8E84-426E-40DD-AFC4-6F175D3DCCD1}">
              <a14:hiddenFill xmlns:a14="http://schemas.microsoft.com/office/drawing/2010/main">
                <a:solidFill>
                  <a:srgbClr val="FFFFFF"/>
                </a:solidFill>
              </a14:hiddenFill>
            </a:ext>
          </a:extLst>
        </p:spPr>
      </p:pic>
      <p:cxnSp>
        <p:nvCxnSpPr>
          <p:cNvPr id="40" name="Connecteur droit avec flèche 39">
            <a:extLst>
              <a:ext uri="{FF2B5EF4-FFF2-40B4-BE49-F238E27FC236}">
                <a16:creationId xmlns:a16="http://schemas.microsoft.com/office/drawing/2014/main" id="{58207CE5-C83C-4029-80A0-5DD67887BBE0}"/>
              </a:ext>
            </a:extLst>
          </p:cNvPr>
          <p:cNvCxnSpPr>
            <a:cxnSpLocks/>
            <a:stCxn id="34" idx="3"/>
            <a:endCxn id="39" idx="1"/>
          </p:cNvCxnSpPr>
          <p:nvPr/>
        </p:nvCxnSpPr>
        <p:spPr>
          <a:xfrm flipV="1">
            <a:off x="4650462" y="3329230"/>
            <a:ext cx="1727528" cy="2076"/>
          </a:xfrm>
          <a:prstGeom prst="straightConnector1">
            <a:avLst/>
          </a:prstGeom>
          <a:ln w="44450">
            <a:solidFill>
              <a:schemeClr val="accent6">
                <a:lumMod val="50000"/>
                <a:alpha val="8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ZoneTexte 15">
            <a:extLst>
              <a:ext uri="{FF2B5EF4-FFF2-40B4-BE49-F238E27FC236}">
                <a16:creationId xmlns:a16="http://schemas.microsoft.com/office/drawing/2014/main" id="{7747F973-0E03-4C8B-B51A-376D5133E97A}"/>
              </a:ext>
            </a:extLst>
          </p:cNvPr>
          <p:cNvSpPr txBox="1"/>
          <p:nvPr/>
        </p:nvSpPr>
        <p:spPr>
          <a:xfrm>
            <a:off x="6278660" y="3554662"/>
            <a:ext cx="1077539" cy="261610"/>
          </a:xfrm>
          <a:prstGeom prst="rect">
            <a:avLst/>
          </a:prstGeom>
          <a:noFill/>
        </p:spPr>
        <p:txBody>
          <a:bodyPr wrap="none" rtlCol="0">
            <a:spAutoFit/>
          </a:bodyPr>
          <a:lstStyle/>
          <a:p>
            <a:r>
              <a:rPr lang="fr-FR" sz="1100" dirty="0"/>
              <a:t>Docker </a:t>
            </a:r>
            <a:r>
              <a:rPr lang="fr-FR" sz="1100" dirty="0" err="1"/>
              <a:t>registry</a:t>
            </a:r>
            <a:endParaRPr lang="fr-FR" sz="1100" dirty="0"/>
          </a:p>
        </p:txBody>
      </p:sp>
      <p:sp>
        <p:nvSpPr>
          <p:cNvPr id="62" name="Rectangle 61">
            <a:extLst>
              <a:ext uri="{FF2B5EF4-FFF2-40B4-BE49-F238E27FC236}">
                <a16:creationId xmlns:a16="http://schemas.microsoft.com/office/drawing/2014/main" id="{F612601A-A1A1-4F2F-9152-EB6E5CA88709}"/>
              </a:ext>
            </a:extLst>
          </p:cNvPr>
          <p:cNvSpPr/>
          <p:nvPr/>
        </p:nvSpPr>
        <p:spPr>
          <a:xfrm>
            <a:off x="9092827" y="1018972"/>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63" name="Picture 2" descr="OpenShift — Wikipédia">
            <a:extLst>
              <a:ext uri="{FF2B5EF4-FFF2-40B4-BE49-F238E27FC236}">
                <a16:creationId xmlns:a16="http://schemas.microsoft.com/office/drawing/2014/main" id="{0D07EB71-5FC3-407A-8C40-33A1DE3B9F36}"/>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t="1" b="18596"/>
          <a:stretch/>
        </p:blipFill>
        <p:spPr bwMode="auto">
          <a:xfrm>
            <a:off x="9128431" y="1062750"/>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66" name="ZoneTexte 65">
            <a:extLst>
              <a:ext uri="{FF2B5EF4-FFF2-40B4-BE49-F238E27FC236}">
                <a16:creationId xmlns:a16="http://schemas.microsoft.com/office/drawing/2014/main" id="{1F3C727E-FD15-4871-86F2-7880DD9A5A09}"/>
              </a:ext>
            </a:extLst>
          </p:cNvPr>
          <p:cNvSpPr txBox="1"/>
          <p:nvPr/>
        </p:nvSpPr>
        <p:spPr>
          <a:xfrm>
            <a:off x="9443197" y="1035794"/>
            <a:ext cx="1403333"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dev</a:t>
            </a:r>
          </a:p>
        </p:txBody>
      </p:sp>
      <p:pic>
        <p:nvPicPr>
          <p:cNvPr id="67" name="Picture 8">
            <a:extLst>
              <a:ext uri="{FF2B5EF4-FFF2-40B4-BE49-F238E27FC236}">
                <a16:creationId xmlns:a16="http://schemas.microsoft.com/office/drawing/2014/main" id="{84BCBB4E-7A78-4D17-9A92-85EDC9D3BE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90261" y="1901280"/>
            <a:ext cx="974194" cy="407182"/>
          </a:xfrm>
          <a:prstGeom prst="rect">
            <a:avLst/>
          </a:prstGeom>
          <a:noFill/>
          <a:extLst>
            <a:ext uri="{909E8E84-426E-40DD-AFC4-6F175D3DCCD1}">
              <a14:hiddenFill xmlns:a14="http://schemas.microsoft.com/office/drawing/2010/main">
                <a:solidFill>
                  <a:srgbClr val="FFFFFF"/>
                </a:solidFill>
              </a14:hiddenFill>
            </a:ext>
          </a:extLst>
        </p:spPr>
      </p:pic>
      <p:pic>
        <p:nvPicPr>
          <p:cNvPr id="70" name="Image 69" descr="Une image contenant personne, homme, souriant, posant&#10;&#10;Description générée automatiquement">
            <a:extLst>
              <a:ext uri="{FF2B5EF4-FFF2-40B4-BE49-F238E27FC236}">
                <a16:creationId xmlns:a16="http://schemas.microsoft.com/office/drawing/2014/main" id="{6C535F34-0110-4996-A724-654530F65417}"/>
              </a:ext>
            </a:extLst>
          </p:cNvPr>
          <p:cNvPicPr>
            <a:picLocks noChangeAspect="1"/>
          </p:cNvPicPr>
          <p:nvPr/>
        </p:nvPicPr>
        <p:blipFill rotWithShape="1">
          <a:blip r:embed="rId5"/>
          <a:srcRect b="-2463"/>
          <a:stretch/>
        </p:blipFill>
        <p:spPr>
          <a:xfrm>
            <a:off x="6162592" y="797299"/>
            <a:ext cx="625853" cy="518437"/>
          </a:xfrm>
          <a:prstGeom prst="rect">
            <a:avLst/>
          </a:prstGeom>
        </p:spPr>
      </p:pic>
      <p:pic>
        <p:nvPicPr>
          <p:cNvPr id="3074" name="Picture 2" descr="Kubernetes hands on series: Pods. Pods are the smallest deployable units… |  by Rakesh Jain | Medium">
            <a:extLst>
              <a:ext uri="{FF2B5EF4-FFF2-40B4-BE49-F238E27FC236}">
                <a16:creationId xmlns:a16="http://schemas.microsoft.com/office/drawing/2014/main" id="{BE2DD8CC-BB1B-4FDD-A834-388C3CF67A4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514778" y="1433869"/>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2" descr="Kubernetes hands on series: Pods. Pods are the smallest deployable units… |  by Rakesh Jain | Medium">
            <a:extLst>
              <a:ext uri="{FF2B5EF4-FFF2-40B4-BE49-F238E27FC236}">
                <a16:creationId xmlns:a16="http://schemas.microsoft.com/office/drawing/2014/main" id="{E9BFCAAF-E143-45EA-96C3-5252950634D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034070" y="1433870"/>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2" descr="Kubernetes hands on series: Pods. Pods are the smallest deployable units… |  by Rakesh Jain | Medium">
            <a:extLst>
              <a:ext uri="{FF2B5EF4-FFF2-40B4-BE49-F238E27FC236}">
                <a16:creationId xmlns:a16="http://schemas.microsoft.com/office/drawing/2014/main" id="{5C5931A0-CEF9-4867-9C31-3E0E4A2FA6B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586014" y="1433869"/>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74" name="ZoneTexte 73">
            <a:extLst>
              <a:ext uri="{FF2B5EF4-FFF2-40B4-BE49-F238E27FC236}">
                <a16:creationId xmlns:a16="http://schemas.microsoft.com/office/drawing/2014/main" id="{AE0DDE34-5722-4CEB-B8BA-7770E609EA6D}"/>
              </a:ext>
            </a:extLst>
          </p:cNvPr>
          <p:cNvSpPr txBox="1"/>
          <p:nvPr/>
        </p:nvSpPr>
        <p:spPr>
          <a:xfrm>
            <a:off x="9450034" y="1733119"/>
            <a:ext cx="466794" cy="215444"/>
          </a:xfrm>
          <a:prstGeom prst="rect">
            <a:avLst/>
          </a:prstGeom>
          <a:noFill/>
        </p:spPr>
        <p:txBody>
          <a:bodyPr wrap="none" rtlCol="0">
            <a:spAutoFit/>
          </a:bodyPr>
          <a:lstStyle/>
          <a:p>
            <a:r>
              <a:rPr lang="fr-FR" sz="800" dirty="0">
                <a:solidFill>
                  <a:srgbClr val="326CE5"/>
                </a:solidFill>
              </a:rPr>
              <a:t>zoning</a:t>
            </a:r>
          </a:p>
        </p:txBody>
      </p:sp>
      <p:sp>
        <p:nvSpPr>
          <p:cNvPr id="75" name="ZoneTexte 74">
            <a:extLst>
              <a:ext uri="{FF2B5EF4-FFF2-40B4-BE49-F238E27FC236}">
                <a16:creationId xmlns:a16="http://schemas.microsoft.com/office/drawing/2014/main" id="{5707F3CB-7A38-4CF0-9DC8-8609DF44AC50}"/>
              </a:ext>
            </a:extLst>
          </p:cNvPr>
          <p:cNvSpPr txBox="1"/>
          <p:nvPr/>
        </p:nvSpPr>
        <p:spPr>
          <a:xfrm>
            <a:off x="10052058" y="1732635"/>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78" name="ZoneTexte 77">
            <a:extLst>
              <a:ext uri="{FF2B5EF4-FFF2-40B4-BE49-F238E27FC236}">
                <a16:creationId xmlns:a16="http://schemas.microsoft.com/office/drawing/2014/main" id="{CDEB7AB6-E132-476B-8B3F-34D824296FEE}"/>
              </a:ext>
            </a:extLst>
          </p:cNvPr>
          <p:cNvSpPr txBox="1"/>
          <p:nvPr/>
        </p:nvSpPr>
        <p:spPr>
          <a:xfrm>
            <a:off x="10394663" y="1732635"/>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cxnSp>
        <p:nvCxnSpPr>
          <p:cNvPr id="79" name="Connecteur droit avec flèche 78">
            <a:extLst>
              <a:ext uri="{FF2B5EF4-FFF2-40B4-BE49-F238E27FC236}">
                <a16:creationId xmlns:a16="http://schemas.microsoft.com/office/drawing/2014/main" id="{A20DA4AF-E973-430C-835D-4D73D341CFDF}"/>
              </a:ext>
            </a:extLst>
          </p:cNvPr>
          <p:cNvCxnSpPr>
            <a:cxnSpLocks/>
            <a:stCxn id="34" idx="0"/>
            <a:endCxn id="104" idx="3"/>
          </p:cNvCxnSpPr>
          <p:nvPr/>
        </p:nvCxnSpPr>
        <p:spPr>
          <a:xfrm flipV="1">
            <a:off x="4394308" y="2642645"/>
            <a:ext cx="2785" cy="432507"/>
          </a:xfrm>
          <a:prstGeom prst="straightConnector1">
            <a:avLst/>
          </a:prstGeom>
          <a:ln w="44450">
            <a:solidFill>
              <a:schemeClr val="accent6">
                <a:lumMod val="50000"/>
                <a:alpha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2" name="Connecteur droit avec flèche 81">
            <a:extLst>
              <a:ext uri="{FF2B5EF4-FFF2-40B4-BE49-F238E27FC236}">
                <a16:creationId xmlns:a16="http://schemas.microsoft.com/office/drawing/2014/main" id="{10D2AA67-E30D-4F88-B886-03D48D2CD9AC}"/>
              </a:ext>
            </a:extLst>
          </p:cNvPr>
          <p:cNvCxnSpPr>
            <a:cxnSpLocks/>
            <a:stCxn id="62" idx="1"/>
            <a:endCxn id="39" idx="3"/>
          </p:cNvCxnSpPr>
          <p:nvPr/>
        </p:nvCxnSpPr>
        <p:spPr>
          <a:xfrm flipH="1">
            <a:off x="7282865" y="1491496"/>
            <a:ext cx="1809962" cy="1837734"/>
          </a:xfrm>
          <a:prstGeom prst="straightConnector1">
            <a:avLst/>
          </a:prstGeom>
          <a:ln w="44450">
            <a:solidFill>
              <a:srgbClr val="7030A0">
                <a:alpha val="8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1" name="Connecteur droit avec flèche 90">
            <a:extLst>
              <a:ext uri="{FF2B5EF4-FFF2-40B4-BE49-F238E27FC236}">
                <a16:creationId xmlns:a16="http://schemas.microsoft.com/office/drawing/2014/main" id="{5A2E732D-963A-4FAA-91EE-6189426105D9}"/>
              </a:ext>
            </a:extLst>
          </p:cNvPr>
          <p:cNvCxnSpPr>
            <a:cxnSpLocks/>
            <a:stCxn id="70" idx="2"/>
            <a:endCxn id="67" idx="0"/>
          </p:cNvCxnSpPr>
          <p:nvPr/>
        </p:nvCxnSpPr>
        <p:spPr>
          <a:xfrm>
            <a:off x="6475519" y="1315736"/>
            <a:ext cx="301839" cy="585544"/>
          </a:xfrm>
          <a:prstGeom prst="straightConnector1">
            <a:avLst/>
          </a:prstGeom>
          <a:ln w="44450">
            <a:solidFill>
              <a:srgbClr val="7030A0">
                <a:alpha val="80000"/>
              </a:srgbClr>
            </a:solidFill>
            <a:tailEnd type="triangle"/>
          </a:ln>
        </p:spPr>
        <p:style>
          <a:lnRef idx="1">
            <a:schemeClr val="accent1"/>
          </a:lnRef>
          <a:fillRef idx="0">
            <a:schemeClr val="accent1"/>
          </a:fillRef>
          <a:effectRef idx="0">
            <a:schemeClr val="accent1"/>
          </a:effectRef>
          <a:fontRef idx="minor">
            <a:schemeClr val="tx1"/>
          </a:fontRef>
        </p:style>
      </p:cxnSp>
      <p:sp>
        <p:nvSpPr>
          <p:cNvPr id="104" name="Cylindre 103">
            <a:extLst>
              <a:ext uri="{FF2B5EF4-FFF2-40B4-BE49-F238E27FC236}">
                <a16:creationId xmlns:a16="http://schemas.microsoft.com/office/drawing/2014/main" id="{FB8F0D81-38AE-4BA7-B6FC-070A66FA30C9}"/>
              </a:ext>
            </a:extLst>
          </p:cNvPr>
          <p:cNvSpPr/>
          <p:nvPr/>
        </p:nvSpPr>
        <p:spPr>
          <a:xfrm>
            <a:off x="4071623" y="1867809"/>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Registry</a:t>
            </a:r>
            <a:endParaRPr lang="fr-FR" sz="1000" dirty="0">
              <a:solidFill>
                <a:srgbClr val="000000"/>
              </a:solidFill>
            </a:endParaRPr>
          </a:p>
        </p:txBody>
      </p:sp>
      <p:cxnSp>
        <p:nvCxnSpPr>
          <p:cNvPr id="106" name="Connecteur droit avec flèche 105">
            <a:extLst>
              <a:ext uri="{FF2B5EF4-FFF2-40B4-BE49-F238E27FC236}">
                <a16:creationId xmlns:a16="http://schemas.microsoft.com/office/drawing/2014/main" id="{76E75ECF-C0CA-4F7A-896E-26DBAEE667B5}"/>
              </a:ext>
            </a:extLst>
          </p:cNvPr>
          <p:cNvCxnSpPr>
            <a:endCxn id="104" idx="2"/>
          </p:cNvCxnSpPr>
          <p:nvPr/>
        </p:nvCxnSpPr>
        <p:spPr>
          <a:xfrm flipV="1">
            <a:off x="3870854" y="2255227"/>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Connecteur droit avec flèche 106">
            <a:extLst>
              <a:ext uri="{FF2B5EF4-FFF2-40B4-BE49-F238E27FC236}">
                <a16:creationId xmlns:a16="http://schemas.microsoft.com/office/drawing/2014/main" id="{166F8678-BA67-456B-8D6E-DFE47F679FE3}"/>
              </a:ext>
            </a:extLst>
          </p:cNvPr>
          <p:cNvCxnSpPr>
            <a:cxnSpLocks/>
            <a:stCxn id="62" idx="1"/>
            <a:endCxn id="67" idx="3"/>
          </p:cNvCxnSpPr>
          <p:nvPr/>
        </p:nvCxnSpPr>
        <p:spPr>
          <a:xfrm flipH="1">
            <a:off x="7264455" y="1491496"/>
            <a:ext cx="1828372" cy="613375"/>
          </a:xfrm>
          <a:prstGeom prst="straightConnector1">
            <a:avLst/>
          </a:prstGeom>
          <a:ln w="44450">
            <a:solidFill>
              <a:srgbClr val="7030A0">
                <a:alpha val="8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09" name="Picture 2" descr="Salah CHADLI">
            <a:extLst>
              <a:ext uri="{FF2B5EF4-FFF2-40B4-BE49-F238E27FC236}">
                <a16:creationId xmlns:a16="http://schemas.microsoft.com/office/drawing/2014/main" id="{74862FAB-3827-4BC3-97AF-59F67229EE1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20945"/>
          <a:stretch/>
        </p:blipFill>
        <p:spPr bwMode="auto">
          <a:xfrm>
            <a:off x="6849696" y="784837"/>
            <a:ext cx="625853" cy="518437"/>
          </a:xfrm>
          <a:prstGeom prst="rect">
            <a:avLst/>
          </a:prstGeom>
          <a:noFill/>
          <a:extLst>
            <a:ext uri="{909E8E84-426E-40DD-AFC4-6F175D3DCCD1}">
              <a14:hiddenFill xmlns:a14="http://schemas.microsoft.com/office/drawing/2010/main">
                <a:solidFill>
                  <a:srgbClr val="FFFFFF"/>
                </a:solidFill>
              </a14:hiddenFill>
            </a:ext>
          </a:extLst>
        </p:spPr>
      </p:pic>
      <p:cxnSp>
        <p:nvCxnSpPr>
          <p:cNvPr id="112" name="Connecteur droit avec flèche 111">
            <a:extLst>
              <a:ext uri="{FF2B5EF4-FFF2-40B4-BE49-F238E27FC236}">
                <a16:creationId xmlns:a16="http://schemas.microsoft.com/office/drawing/2014/main" id="{A1B32948-4880-4910-B70B-FE850425D0CD}"/>
              </a:ext>
            </a:extLst>
          </p:cNvPr>
          <p:cNvCxnSpPr>
            <a:cxnSpLocks/>
            <a:stCxn id="109" idx="2"/>
            <a:endCxn id="67" idx="0"/>
          </p:cNvCxnSpPr>
          <p:nvPr/>
        </p:nvCxnSpPr>
        <p:spPr>
          <a:xfrm flipH="1">
            <a:off x="6777358" y="1303274"/>
            <a:ext cx="385265" cy="598006"/>
          </a:xfrm>
          <a:prstGeom prst="straightConnector1">
            <a:avLst/>
          </a:prstGeom>
          <a:ln w="44450">
            <a:solidFill>
              <a:srgbClr val="7030A0">
                <a:alpha val="80000"/>
              </a:srgbClr>
            </a:solidFill>
            <a:tailEnd type="triangle"/>
          </a:ln>
        </p:spPr>
        <p:style>
          <a:lnRef idx="1">
            <a:schemeClr val="accent1"/>
          </a:lnRef>
          <a:fillRef idx="0">
            <a:schemeClr val="accent1"/>
          </a:fillRef>
          <a:effectRef idx="0">
            <a:schemeClr val="accent1"/>
          </a:effectRef>
          <a:fontRef idx="minor">
            <a:schemeClr val="tx1"/>
          </a:fontRef>
        </p:style>
      </p:cxnSp>
      <p:sp>
        <p:nvSpPr>
          <p:cNvPr id="103" name="Rectangle 102">
            <a:extLst>
              <a:ext uri="{FF2B5EF4-FFF2-40B4-BE49-F238E27FC236}">
                <a16:creationId xmlns:a16="http://schemas.microsoft.com/office/drawing/2014/main" id="{666800EE-896A-408B-B854-42E550D51C63}"/>
              </a:ext>
            </a:extLst>
          </p:cNvPr>
          <p:cNvSpPr/>
          <p:nvPr/>
        </p:nvSpPr>
        <p:spPr>
          <a:xfrm>
            <a:off x="9092827" y="2204178"/>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108" name="Picture 2" descr="OpenShift — Wikipédia">
            <a:extLst>
              <a:ext uri="{FF2B5EF4-FFF2-40B4-BE49-F238E27FC236}">
                <a16:creationId xmlns:a16="http://schemas.microsoft.com/office/drawing/2014/main" id="{65CFDEA5-5AEF-47E2-AE68-D24C69A13C95}"/>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t="1" b="18596"/>
          <a:stretch/>
        </p:blipFill>
        <p:spPr bwMode="auto">
          <a:xfrm>
            <a:off x="9128431" y="2247956"/>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49" name="ZoneTexte 148">
            <a:extLst>
              <a:ext uri="{FF2B5EF4-FFF2-40B4-BE49-F238E27FC236}">
                <a16:creationId xmlns:a16="http://schemas.microsoft.com/office/drawing/2014/main" id="{BEABF414-8CFE-4390-9954-53685B782E2B}"/>
              </a:ext>
            </a:extLst>
          </p:cNvPr>
          <p:cNvSpPr txBox="1"/>
          <p:nvPr/>
        </p:nvSpPr>
        <p:spPr>
          <a:xfrm>
            <a:off x="9443197" y="2221000"/>
            <a:ext cx="1366977"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a:t>
            </a:r>
            <a:r>
              <a:rPr lang="fr-FR" sz="1600" dirty="0" err="1">
                <a:solidFill>
                  <a:srgbClr val="DB212E"/>
                </a:solidFill>
              </a:rPr>
              <a:t>rec</a:t>
            </a:r>
            <a:endParaRPr lang="fr-FR" sz="1600" dirty="0">
              <a:solidFill>
                <a:srgbClr val="DB212E"/>
              </a:solidFill>
            </a:endParaRPr>
          </a:p>
        </p:txBody>
      </p:sp>
      <p:pic>
        <p:nvPicPr>
          <p:cNvPr id="150" name="Picture 2" descr="Kubernetes hands on series: Pods. Pods are the smallest deployable units… |  by Rakesh Jain | Medium">
            <a:extLst>
              <a:ext uri="{FF2B5EF4-FFF2-40B4-BE49-F238E27FC236}">
                <a16:creationId xmlns:a16="http://schemas.microsoft.com/office/drawing/2014/main" id="{8DBB83F4-2F42-4582-847E-580BC9DA4154}"/>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514778" y="2619075"/>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51" name="Picture 2" descr="Kubernetes hands on series: Pods. Pods are the smallest deployable units… |  by Rakesh Jain | Medium">
            <a:extLst>
              <a:ext uri="{FF2B5EF4-FFF2-40B4-BE49-F238E27FC236}">
                <a16:creationId xmlns:a16="http://schemas.microsoft.com/office/drawing/2014/main" id="{E0D9F8D4-C6CC-42E9-89D5-6BFF723D115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034070" y="2619076"/>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52" name="Picture 2" descr="Kubernetes hands on series: Pods. Pods are the smallest deployable units… |  by Rakesh Jain | Medium">
            <a:extLst>
              <a:ext uri="{FF2B5EF4-FFF2-40B4-BE49-F238E27FC236}">
                <a16:creationId xmlns:a16="http://schemas.microsoft.com/office/drawing/2014/main" id="{8A5C2188-A545-444E-AD8A-4AFF6A5244A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586014" y="2619075"/>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53" name="ZoneTexte 152">
            <a:extLst>
              <a:ext uri="{FF2B5EF4-FFF2-40B4-BE49-F238E27FC236}">
                <a16:creationId xmlns:a16="http://schemas.microsoft.com/office/drawing/2014/main" id="{F0EF2778-5AFB-4F93-B841-6C28D5DC8FA9}"/>
              </a:ext>
            </a:extLst>
          </p:cNvPr>
          <p:cNvSpPr txBox="1"/>
          <p:nvPr/>
        </p:nvSpPr>
        <p:spPr>
          <a:xfrm>
            <a:off x="9450034" y="2907567"/>
            <a:ext cx="466794" cy="215444"/>
          </a:xfrm>
          <a:prstGeom prst="rect">
            <a:avLst/>
          </a:prstGeom>
          <a:noFill/>
        </p:spPr>
        <p:txBody>
          <a:bodyPr wrap="none" rtlCol="0">
            <a:spAutoFit/>
          </a:bodyPr>
          <a:lstStyle/>
          <a:p>
            <a:r>
              <a:rPr lang="fr-FR" sz="800" dirty="0">
                <a:solidFill>
                  <a:srgbClr val="326CE5"/>
                </a:solidFill>
              </a:rPr>
              <a:t>zoning</a:t>
            </a:r>
          </a:p>
        </p:txBody>
      </p:sp>
      <p:sp>
        <p:nvSpPr>
          <p:cNvPr id="154" name="ZoneTexte 153">
            <a:extLst>
              <a:ext uri="{FF2B5EF4-FFF2-40B4-BE49-F238E27FC236}">
                <a16:creationId xmlns:a16="http://schemas.microsoft.com/office/drawing/2014/main" id="{419829D6-D4E4-4CDC-9021-717B301C79C0}"/>
              </a:ext>
            </a:extLst>
          </p:cNvPr>
          <p:cNvSpPr txBox="1"/>
          <p:nvPr/>
        </p:nvSpPr>
        <p:spPr>
          <a:xfrm>
            <a:off x="10052058" y="2917841"/>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155" name="ZoneTexte 154">
            <a:extLst>
              <a:ext uri="{FF2B5EF4-FFF2-40B4-BE49-F238E27FC236}">
                <a16:creationId xmlns:a16="http://schemas.microsoft.com/office/drawing/2014/main" id="{B1EFCF15-C698-445F-BDD8-BB66A39AC1AB}"/>
              </a:ext>
            </a:extLst>
          </p:cNvPr>
          <p:cNvSpPr txBox="1"/>
          <p:nvPr/>
        </p:nvSpPr>
        <p:spPr>
          <a:xfrm>
            <a:off x="10394663" y="2917841"/>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pic>
        <p:nvPicPr>
          <p:cNvPr id="65" name="Graphique 8">
            <a:extLst>
              <a:ext uri="{FF2B5EF4-FFF2-40B4-BE49-F238E27FC236}">
                <a16:creationId xmlns:a16="http://schemas.microsoft.com/office/drawing/2014/main" id="{D33A529D-095A-8D42-BDCD-4F78C8A6D34C}"/>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96850" y="6088895"/>
            <a:ext cx="520700" cy="520700"/>
          </a:xfrm>
          <a:prstGeom prst="rect">
            <a:avLst/>
          </a:prstGeom>
        </p:spPr>
      </p:pic>
    </p:spTree>
    <p:extLst>
      <p:ext uri="{BB962C8B-B14F-4D97-AF65-F5344CB8AC3E}">
        <p14:creationId xmlns:p14="http://schemas.microsoft.com/office/powerpoint/2010/main" val="113052011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2039194" y="324417"/>
            <a:ext cx="1293431" cy="338554"/>
          </a:xfrm>
          <a:prstGeom prst="rect">
            <a:avLst/>
          </a:prstGeom>
          <a:noFill/>
        </p:spPr>
        <p:txBody>
          <a:bodyPr wrap="none" rtlCol="0">
            <a:spAutoFit/>
          </a:bodyPr>
          <a:lstStyle/>
          <a:p>
            <a:r>
              <a:rPr lang="fr-FR" sz="1600" dirty="0" err="1">
                <a:solidFill>
                  <a:srgbClr val="0062C4"/>
                </a:solidFill>
              </a:rPr>
              <a:t>AzureML</a:t>
            </a:r>
            <a:r>
              <a:rPr lang="fr-FR" sz="1600" dirty="0">
                <a:solidFill>
                  <a:srgbClr val="0062C4"/>
                </a:solidFill>
              </a:rPr>
              <a:t> dev</a:t>
            </a:r>
          </a:p>
        </p:txBody>
      </p:sp>
      <p:pic>
        <p:nvPicPr>
          <p:cNvPr id="2056" name="Picture 8">
            <a:extLst>
              <a:ext uri="{FF2B5EF4-FFF2-40B4-BE49-F238E27FC236}">
                <a16:creationId xmlns:a16="http://schemas.microsoft.com/office/drawing/2014/main" id="{4FDC0E39-0C4A-4CCF-A813-7E5AE84946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9396" y="3129732"/>
            <a:ext cx="974194" cy="407182"/>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2" descr="Salah CHADLI">
            <a:extLst>
              <a:ext uri="{FF2B5EF4-FFF2-40B4-BE49-F238E27FC236}">
                <a16:creationId xmlns:a16="http://schemas.microsoft.com/office/drawing/2014/main" id="{00FFCDA1-2CCC-45DE-8C66-4A8817D4175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20945"/>
          <a:stretch/>
        </p:blipFill>
        <p:spPr bwMode="auto">
          <a:xfrm>
            <a:off x="383197" y="1568496"/>
            <a:ext cx="625853" cy="518437"/>
          </a:xfrm>
          <a:prstGeom prst="rect">
            <a:avLst/>
          </a:prstGeom>
          <a:noFill/>
          <a:extLst>
            <a:ext uri="{909E8E84-426E-40DD-AFC4-6F175D3DCCD1}">
              <a14:hiddenFill xmlns:a14="http://schemas.microsoft.com/office/drawing/2010/main">
                <a:solidFill>
                  <a:srgbClr val="FFFFFF"/>
                </a:solidFill>
              </a14:hiddenFill>
            </a:ext>
          </a:extLst>
        </p:spPr>
      </p:pic>
      <p:pic>
        <p:nvPicPr>
          <p:cNvPr id="55" name="Image 54" descr="Une image contenant personne, homme, souriant, posant&#10;&#10;Description générée automatiquement">
            <a:extLst>
              <a:ext uri="{FF2B5EF4-FFF2-40B4-BE49-F238E27FC236}">
                <a16:creationId xmlns:a16="http://schemas.microsoft.com/office/drawing/2014/main" id="{99BE0749-A0DC-45DA-951B-AC92F42E7F65}"/>
              </a:ext>
            </a:extLst>
          </p:cNvPr>
          <p:cNvPicPr>
            <a:picLocks noChangeAspect="1"/>
          </p:cNvPicPr>
          <p:nvPr/>
        </p:nvPicPr>
        <p:blipFill>
          <a:blip r:embed="rId5"/>
          <a:stretch>
            <a:fillRect/>
          </a:stretch>
        </p:blipFill>
        <p:spPr>
          <a:xfrm>
            <a:off x="374561" y="2134966"/>
            <a:ext cx="625853" cy="518437"/>
          </a:xfrm>
          <a:prstGeom prst="rect">
            <a:avLst/>
          </a:prstGeom>
        </p:spPr>
      </p:pic>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5279D6C-247B-46B7-A83F-92AC13F3E05A}"/>
              </a:ext>
            </a:extLst>
          </p:cNvPr>
          <p:cNvSpPr/>
          <p:nvPr/>
        </p:nvSpPr>
        <p:spPr>
          <a:xfrm>
            <a:off x="2496806" y="776062"/>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sz="900" dirty="0" err="1">
                <a:solidFill>
                  <a:schemeClr val="bg1"/>
                </a:solidFill>
              </a:rPr>
              <a:t>Automated</a:t>
            </a:r>
            <a:r>
              <a:rPr lang="fr-FR" sz="900" dirty="0">
                <a:solidFill>
                  <a:schemeClr val="bg1"/>
                </a:solidFill>
              </a:rPr>
              <a:t> Training Pipeline</a:t>
            </a:r>
          </a:p>
        </p:txBody>
      </p:sp>
      <p:sp>
        <p:nvSpPr>
          <p:cNvPr id="44" name="Rectangle 43">
            <a:extLst>
              <a:ext uri="{FF2B5EF4-FFF2-40B4-BE49-F238E27FC236}">
                <a16:creationId xmlns:a16="http://schemas.microsoft.com/office/drawing/2014/main" id="{045120D6-D408-4ACD-A701-7B8B839BB846}"/>
              </a:ext>
            </a:extLst>
          </p:cNvPr>
          <p:cNvSpPr/>
          <p:nvPr/>
        </p:nvSpPr>
        <p:spPr>
          <a:xfrm>
            <a:off x="2657917" y="1032175"/>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Validation</a:t>
            </a:r>
          </a:p>
        </p:txBody>
      </p:sp>
      <p:sp>
        <p:nvSpPr>
          <p:cNvPr id="45" name="Rectangle 44">
            <a:extLst>
              <a:ext uri="{FF2B5EF4-FFF2-40B4-BE49-F238E27FC236}">
                <a16:creationId xmlns:a16="http://schemas.microsoft.com/office/drawing/2014/main" id="{42574815-B18E-48EE-B192-B22351E75EB7}"/>
              </a:ext>
            </a:extLst>
          </p:cNvPr>
          <p:cNvSpPr/>
          <p:nvPr/>
        </p:nvSpPr>
        <p:spPr>
          <a:xfrm>
            <a:off x="2664795" y="1318997"/>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a:t>
            </a:r>
            <a:r>
              <a:rPr lang="fr-FR" sz="1000" dirty="0" err="1">
                <a:solidFill>
                  <a:srgbClr val="000000"/>
                </a:solidFill>
              </a:rPr>
              <a:t>Preparation</a:t>
            </a:r>
            <a:endParaRPr lang="fr-FR" sz="1000" dirty="0">
              <a:solidFill>
                <a:srgbClr val="000000"/>
              </a:solidFill>
            </a:endParaRPr>
          </a:p>
        </p:txBody>
      </p:sp>
      <p:sp>
        <p:nvSpPr>
          <p:cNvPr id="47" name="Rectangle 46">
            <a:extLst>
              <a:ext uri="{FF2B5EF4-FFF2-40B4-BE49-F238E27FC236}">
                <a16:creationId xmlns:a16="http://schemas.microsoft.com/office/drawing/2014/main" id="{A4576EE7-5E71-43B0-A8FB-D25A13D5033B}"/>
              </a:ext>
            </a:extLst>
          </p:cNvPr>
          <p:cNvSpPr/>
          <p:nvPr/>
        </p:nvSpPr>
        <p:spPr>
          <a:xfrm>
            <a:off x="2673590" y="1601997"/>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Training</a:t>
            </a:r>
          </a:p>
        </p:txBody>
      </p:sp>
      <p:sp>
        <p:nvSpPr>
          <p:cNvPr id="48" name="Rectangle 47">
            <a:extLst>
              <a:ext uri="{FF2B5EF4-FFF2-40B4-BE49-F238E27FC236}">
                <a16:creationId xmlns:a16="http://schemas.microsoft.com/office/drawing/2014/main" id="{A5EEFA37-D774-4A2D-8E2F-1BE8E4187FD4}"/>
              </a:ext>
            </a:extLst>
          </p:cNvPr>
          <p:cNvSpPr/>
          <p:nvPr/>
        </p:nvSpPr>
        <p:spPr>
          <a:xfrm>
            <a:off x="2673590" y="1892717"/>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Evaluation</a:t>
            </a:r>
          </a:p>
        </p:txBody>
      </p:sp>
      <p:sp>
        <p:nvSpPr>
          <p:cNvPr id="49" name="Rectangle 48">
            <a:extLst>
              <a:ext uri="{FF2B5EF4-FFF2-40B4-BE49-F238E27FC236}">
                <a16:creationId xmlns:a16="http://schemas.microsoft.com/office/drawing/2014/main" id="{8E14127C-2B76-48FE-89D5-008347DE910C}"/>
              </a:ext>
            </a:extLst>
          </p:cNvPr>
          <p:cNvSpPr/>
          <p:nvPr/>
        </p:nvSpPr>
        <p:spPr>
          <a:xfrm>
            <a:off x="2680442" y="2170665"/>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Register</a:t>
            </a:r>
            <a:endParaRPr lang="fr-FR" sz="1000" dirty="0">
              <a:solidFill>
                <a:srgbClr val="000000"/>
              </a:solidFill>
            </a:endParaRPr>
          </a:p>
        </p:txBody>
      </p:sp>
      <p:cxnSp>
        <p:nvCxnSpPr>
          <p:cNvPr id="50" name="Connecteur droit avec flèche 49">
            <a:extLst>
              <a:ext uri="{FF2B5EF4-FFF2-40B4-BE49-F238E27FC236}">
                <a16:creationId xmlns:a16="http://schemas.microsoft.com/office/drawing/2014/main" id="{207D1F71-976E-4259-9DF6-060045414958}"/>
              </a:ext>
            </a:extLst>
          </p:cNvPr>
          <p:cNvCxnSpPr>
            <a:cxnSpLocks/>
          </p:cNvCxnSpPr>
          <p:nvPr/>
        </p:nvCxnSpPr>
        <p:spPr>
          <a:xfrm>
            <a:off x="3262988" y="121526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eur droit avec flèche 51">
            <a:extLst>
              <a:ext uri="{FF2B5EF4-FFF2-40B4-BE49-F238E27FC236}">
                <a16:creationId xmlns:a16="http://schemas.microsoft.com/office/drawing/2014/main" id="{24121BBE-2F3A-46C7-A6C8-0C4280298B4E}"/>
              </a:ext>
            </a:extLst>
          </p:cNvPr>
          <p:cNvCxnSpPr>
            <a:cxnSpLocks/>
          </p:cNvCxnSpPr>
          <p:nvPr/>
        </p:nvCxnSpPr>
        <p:spPr>
          <a:xfrm>
            <a:off x="3267745" y="1491496"/>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DA42DC71-1438-44E4-B467-2EDEB07EE0D6}"/>
              </a:ext>
            </a:extLst>
          </p:cNvPr>
          <p:cNvCxnSpPr>
            <a:cxnSpLocks/>
          </p:cNvCxnSpPr>
          <p:nvPr/>
        </p:nvCxnSpPr>
        <p:spPr>
          <a:xfrm>
            <a:off x="3272514" y="17613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avec flèche 56">
            <a:extLst>
              <a:ext uri="{FF2B5EF4-FFF2-40B4-BE49-F238E27FC236}">
                <a16:creationId xmlns:a16="http://schemas.microsoft.com/office/drawing/2014/main" id="{EDE4866D-65CA-4F7E-AD2D-F4D34A8B5DBD}"/>
              </a:ext>
            </a:extLst>
          </p:cNvPr>
          <p:cNvCxnSpPr>
            <a:cxnSpLocks/>
          </p:cNvCxnSpPr>
          <p:nvPr/>
        </p:nvCxnSpPr>
        <p:spPr>
          <a:xfrm>
            <a:off x="3282034" y="204707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VM symbol | Microsoft Azure Mono">
            <a:extLst>
              <a:ext uri="{FF2B5EF4-FFF2-40B4-BE49-F238E27FC236}">
                <a16:creationId xmlns:a16="http://schemas.microsoft.com/office/drawing/2014/main" id="{0D5C1D03-AD57-4904-A56F-E648CDF2A64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76683" y="1602995"/>
            <a:ext cx="478855" cy="45190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Azure DevOps Pipelines: Multi-Stage Pipelines">
            <a:extLst>
              <a:ext uri="{FF2B5EF4-FFF2-40B4-BE49-F238E27FC236}">
                <a16:creationId xmlns:a16="http://schemas.microsoft.com/office/drawing/2014/main" id="{3B470C06-5610-4E91-B21B-53661C71D2F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81860" y="2825836"/>
            <a:ext cx="512308" cy="512308"/>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VM symbol | Microsoft Azure Mono">
            <a:extLst>
              <a:ext uri="{FF2B5EF4-FFF2-40B4-BE49-F238E27FC236}">
                <a16:creationId xmlns:a16="http://schemas.microsoft.com/office/drawing/2014/main" id="{571D532E-2DEA-440F-82CD-49D1A713A14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91760" y="2168232"/>
            <a:ext cx="478855" cy="451906"/>
          </a:xfrm>
          <a:prstGeom prst="rect">
            <a:avLst/>
          </a:prstGeom>
          <a:noFill/>
          <a:extLst>
            <a:ext uri="{909E8E84-426E-40DD-AFC4-6F175D3DCCD1}">
              <a14:hiddenFill xmlns:a14="http://schemas.microsoft.com/office/drawing/2010/main">
                <a:solidFill>
                  <a:srgbClr val="FFFFFF"/>
                </a:solidFill>
              </a14:hiddenFill>
            </a:ext>
          </a:extLst>
        </p:spPr>
      </p:pic>
      <p:cxnSp>
        <p:nvCxnSpPr>
          <p:cNvPr id="80" name="Connecteur droit avec flèche 79">
            <a:extLst>
              <a:ext uri="{FF2B5EF4-FFF2-40B4-BE49-F238E27FC236}">
                <a16:creationId xmlns:a16="http://schemas.microsoft.com/office/drawing/2014/main" id="{60639B6A-446C-4986-A224-03017B81DD93}"/>
              </a:ext>
            </a:extLst>
          </p:cNvPr>
          <p:cNvCxnSpPr>
            <a:cxnSpLocks/>
            <a:stCxn id="2056" idx="3"/>
            <a:endCxn id="2" idx="1"/>
          </p:cNvCxnSpPr>
          <p:nvPr/>
        </p:nvCxnSpPr>
        <p:spPr>
          <a:xfrm flipV="1">
            <a:off x="2673590" y="3081990"/>
            <a:ext cx="408270" cy="251333"/>
          </a:xfrm>
          <a:prstGeom prst="straightConnector1">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83" name="Connecteur droit avec flèche 82">
            <a:extLst>
              <a:ext uri="{FF2B5EF4-FFF2-40B4-BE49-F238E27FC236}">
                <a16:creationId xmlns:a16="http://schemas.microsoft.com/office/drawing/2014/main" id="{758F961C-4D52-4F86-B5AD-3620D50B790A}"/>
              </a:ext>
            </a:extLst>
          </p:cNvPr>
          <p:cNvCxnSpPr>
            <a:cxnSpLocks/>
            <a:stCxn id="2" idx="0"/>
            <a:endCxn id="42" idx="2"/>
          </p:cNvCxnSpPr>
          <p:nvPr/>
        </p:nvCxnSpPr>
        <p:spPr>
          <a:xfrm flipH="1" flipV="1">
            <a:off x="3332625" y="2502585"/>
            <a:ext cx="5389" cy="323251"/>
          </a:xfrm>
          <a:prstGeom prst="straightConnector1">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94" name="Titre 1">
            <a:extLst>
              <a:ext uri="{FF2B5EF4-FFF2-40B4-BE49-F238E27FC236}">
                <a16:creationId xmlns:a16="http://schemas.microsoft.com/office/drawing/2014/main" id="{6615257C-5215-466F-8D44-CFE1A469F4A1}"/>
              </a:ext>
            </a:extLst>
          </p:cNvPr>
          <p:cNvSpPr>
            <a:spLocks noGrp="1"/>
          </p:cNvSpPr>
          <p:nvPr>
            <p:ph type="title"/>
          </p:nvPr>
        </p:nvSpPr>
        <p:spPr>
          <a:xfrm>
            <a:off x="9117412" y="6339563"/>
            <a:ext cx="3090439" cy="518437"/>
          </a:xfrm>
          <a:solidFill>
            <a:schemeClr val="tx1">
              <a:lumMod val="50000"/>
            </a:schemeClr>
          </a:solidFill>
        </p:spPr>
        <p:txBody>
          <a:bodyPr>
            <a:normAutofit/>
          </a:bodyPr>
          <a:lstStyle/>
          <a:p>
            <a:r>
              <a:rPr lang="fr-FR" sz="2800" dirty="0">
                <a:solidFill>
                  <a:schemeClr val="bg1"/>
                </a:solidFill>
              </a:rPr>
              <a:t>Production phase</a:t>
            </a:r>
          </a:p>
        </p:txBody>
      </p:sp>
      <p:cxnSp>
        <p:nvCxnSpPr>
          <p:cNvPr id="102" name="Connecteur droit avec flèche 101">
            <a:extLst>
              <a:ext uri="{FF2B5EF4-FFF2-40B4-BE49-F238E27FC236}">
                <a16:creationId xmlns:a16="http://schemas.microsoft.com/office/drawing/2014/main" id="{90AB71FF-96D3-45AF-8F43-429036334AE7}"/>
              </a:ext>
            </a:extLst>
          </p:cNvPr>
          <p:cNvCxnSpPr>
            <a:cxnSpLocks/>
            <a:stCxn id="55" idx="3"/>
            <a:endCxn id="2056" idx="1"/>
          </p:cNvCxnSpPr>
          <p:nvPr/>
        </p:nvCxnSpPr>
        <p:spPr>
          <a:xfrm>
            <a:off x="1000414" y="2394185"/>
            <a:ext cx="698982" cy="93913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Connecteur droit avec flèche 104">
            <a:extLst>
              <a:ext uri="{FF2B5EF4-FFF2-40B4-BE49-F238E27FC236}">
                <a16:creationId xmlns:a16="http://schemas.microsoft.com/office/drawing/2014/main" id="{4999762C-D726-4A6D-9D41-61F146899D0F}"/>
              </a:ext>
            </a:extLst>
          </p:cNvPr>
          <p:cNvCxnSpPr>
            <a:cxnSpLocks/>
            <a:stCxn id="55" idx="3"/>
            <a:endCxn id="64" idx="1"/>
          </p:cNvCxnSpPr>
          <p:nvPr/>
        </p:nvCxnSpPr>
        <p:spPr>
          <a:xfrm>
            <a:off x="1000414" y="2394185"/>
            <a:ext cx="691346" cy="0"/>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Connecteur droit avec flèche 109">
            <a:extLst>
              <a:ext uri="{FF2B5EF4-FFF2-40B4-BE49-F238E27FC236}">
                <a16:creationId xmlns:a16="http://schemas.microsoft.com/office/drawing/2014/main" id="{B304BD50-1E95-453B-A5E9-C57A2C69B980}"/>
              </a:ext>
            </a:extLst>
          </p:cNvPr>
          <p:cNvCxnSpPr>
            <a:cxnSpLocks/>
            <a:stCxn id="54" idx="3"/>
            <a:endCxn id="1028" idx="1"/>
          </p:cNvCxnSpPr>
          <p:nvPr/>
        </p:nvCxnSpPr>
        <p:spPr>
          <a:xfrm>
            <a:off x="1009050" y="1827715"/>
            <a:ext cx="667633" cy="1233"/>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Connecteur droit avec flèche 112">
            <a:extLst>
              <a:ext uri="{FF2B5EF4-FFF2-40B4-BE49-F238E27FC236}">
                <a16:creationId xmlns:a16="http://schemas.microsoft.com/office/drawing/2014/main" id="{25EB28E1-166E-4F66-AFE7-15CA63793B74}"/>
              </a:ext>
            </a:extLst>
          </p:cNvPr>
          <p:cNvCxnSpPr>
            <a:cxnSpLocks/>
            <a:stCxn id="54" idx="3"/>
            <a:endCxn id="2056" idx="1"/>
          </p:cNvCxnSpPr>
          <p:nvPr/>
        </p:nvCxnSpPr>
        <p:spPr>
          <a:xfrm>
            <a:off x="1009050" y="1827715"/>
            <a:ext cx="690346" cy="150560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Connecteur droit avec flèche 115">
            <a:extLst>
              <a:ext uri="{FF2B5EF4-FFF2-40B4-BE49-F238E27FC236}">
                <a16:creationId xmlns:a16="http://schemas.microsoft.com/office/drawing/2014/main" id="{9C730AE2-20C2-4453-9CF7-DFB48671467D}"/>
              </a:ext>
            </a:extLst>
          </p:cNvPr>
          <p:cNvCxnSpPr>
            <a:cxnSpLocks/>
            <a:stCxn id="64" idx="3"/>
            <a:endCxn id="42" idx="1"/>
          </p:cNvCxnSpPr>
          <p:nvPr/>
        </p:nvCxnSpPr>
        <p:spPr>
          <a:xfrm flipV="1">
            <a:off x="2170615" y="1639324"/>
            <a:ext cx="326191" cy="754861"/>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Connecteur droit avec flèche 121">
            <a:extLst>
              <a:ext uri="{FF2B5EF4-FFF2-40B4-BE49-F238E27FC236}">
                <a16:creationId xmlns:a16="http://schemas.microsoft.com/office/drawing/2014/main" id="{CA998869-8049-4FBF-8277-32F935D552AA}"/>
              </a:ext>
            </a:extLst>
          </p:cNvPr>
          <p:cNvCxnSpPr>
            <a:cxnSpLocks/>
            <a:stCxn id="1028" idx="3"/>
            <a:endCxn id="42" idx="1"/>
          </p:cNvCxnSpPr>
          <p:nvPr/>
        </p:nvCxnSpPr>
        <p:spPr>
          <a:xfrm flipV="1">
            <a:off x="2155538" y="1639324"/>
            <a:ext cx="341268" cy="189624"/>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4" name="Picture 2" descr="Azure DevOps Pipelines: Multi-Stage Pipelines">
            <a:extLst>
              <a:ext uri="{FF2B5EF4-FFF2-40B4-BE49-F238E27FC236}">
                <a16:creationId xmlns:a16="http://schemas.microsoft.com/office/drawing/2014/main" id="{9C674033-6A49-47A9-9707-2681DD59931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38154" y="3075152"/>
            <a:ext cx="512308" cy="512308"/>
          </a:xfrm>
          <a:prstGeom prst="rect">
            <a:avLst/>
          </a:prstGeom>
          <a:noFill/>
          <a:extLst>
            <a:ext uri="{909E8E84-426E-40DD-AFC4-6F175D3DCCD1}">
              <a14:hiddenFill xmlns:a14="http://schemas.microsoft.com/office/drawing/2010/main">
                <a:solidFill>
                  <a:srgbClr val="FFFFFF"/>
                </a:solidFill>
              </a14:hiddenFill>
            </a:ext>
          </a:extLst>
        </p:spPr>
      </p:pic>
      <p:cxnSp>
        <p:nvCxnSpPr>
          <p:cNvPr id="35" name="Connecteur droit avec flèche 34">
            <a:extLst>
              <a:ext uri="{FF2B5EF4-FFF2-40B4-BE49-F238E27FC236}">
                <a16:creationId xmlns:a16="http://schemas.microsoft.com/office/drawing/2014/main" id="{C877670F-B64C-4ABB-8110-F4F44F031616}"/>
              </a:ext>
            </a:extLst>
          </p:cNvPr>
          <p:cNvCxnSpPr>
            <a:cxnSpLocks/>
            <a:stCxn id="2056" idx="3"/>
            <a:endCxn id="34" idx="1"/>
          </p:cNvCxnSpPr>
          <p:nvPr/>
        </p:nvCxnSpPr>
        <p:spPr>
          <a:xfrm flipV="1">
            <a:off x="2673590" y="3331306"/>
            <a:ext cx="1464564" cy="2017"/>
          </a:xfrm>
          <a:prstGeom prst="straightConnector1">
            <a:avLst/>
          </a:prstGeom>
          <a:ln w="44450">
            <a:solidFill>
              <a:schemeClr val="accent6">
                <a:lumMod val="50000"/>
                <a:alpha val="8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9" name="Picture 10" descr="Deploy Your Private Docker Registry as a Pod in Kubernetes | by Varun Kumar  G | The Startup | Medium">
            <a:extLst>
              <a:ext uri="{FF2B5EF4-FFF2-40B4-BE49-F238E27FC236}">
                <a16:creationId xmlns:a16="http://schemas.microsoft.com/office/drawing/2014/main" id="{E3287EE5-2AD9-406E-9467-43E989EBB15C}"/>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38436" t="9286" r="3461" b="8062"/>
          <a:stretch/>
        </p:blipFill>
        <p:spPr bwMode="auto">
          <a:xfrm>
            <a:off x="6377990" y="3069221"/>
            <a:ext cx="904875" cy="520018"/>
          </a:xfrm>
          <a:prstGeom prst="rect">
            <a:avLst/>
          </a:prstGeom>
          <a:noFill/>
          <a:extLst>
            <a:ext uri="{909E8E84-426E-40DD-AFC4-6F175D3DCCD1}">
              <a14:hiddenFill xmlns:a14="http://schemas.microsoft.com/office/drawing/2010/main">
                <a:solidFill>
                  <a:srgbClr val="FFFFFF"/>
                </a:solidFill>
              </a14:hiddenFill>
            </a:ext>
          </a:extLst>
        </p:spPr>
      </p:pic>
      <p:cxnSp>
        <p:nvCxnSpPr>
          <p:cNvPr id="40" name="Connecteur droit avec flèche 39">
            <a:extLst>
              <a:ext uri="{FF2B5EF4-FFF2-40B4-BE49-F238E27FC236}">
                <a16:creationId xmlns:a16="http://schemas.microsoft.com/office/drawing/2014/main" id="{58207CE5-C83C-4029-80A0-5DD67887BBE0}"/>
              </a:ext>
            </a:extLst>
          </p:cNvPr>
          <p:cNvCxnSpPr>
            <a:cxnSpLocks/>
            <a:stCxn id="34" idx="3"/>
            <a:endCxn id="39" idx="1"/>
          </p:cNvCxnSpPr>
          <p:nvPr/>
        </p:nvCxnSpPr>
        <p:spPr>
          <a:xfrm flipV="1">
            <a:off x="4650462" y="3329230"/>
            <a:ext cx="1727528" cy="2076"/>
          </a:xfrm>
          <a:prstGeom prst="straightConnector1">
            <a:avLst/>
          </a:prstGeom>
          <a:ln w="44450">
            <a:solidFill>
              <a:schemeClr val="accent6">
                <a:lumMod val="50000"/>
                <a:alpha val="8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ZoneTexte 15">
            <a:extLst>
              <a:ext uri="{FF2B5EF4-FFF2-40B4-BE49-F238E27FC236}">
                <a16:creationId xmlns:a16="http://schemas.microsoft.com/office/drawing/2014/main" id="{7747F973-0E03-4C8B-B51A-376D5133E97A}"/>
              </a:ext>
            </a:extLst>
          </p:cNvPr>
          <p:cNvSpPr txBox="1"/>
          <p:nvPr/>
        </p:nvSpPr>
        <p:spPr>
          <a:xfrm>
            <a:off x="6278660" y="3554662"/>
            <a:ext cx="1077539" cy="261610"/>
          </a:xfrm>
          <a:prstGeom prst="rect">
            <a:avLst/>
          </a:prstGeom>
          <a:noFill/>
        </p:spPr>
        <p:txBody>
          <a:bodyPr wrap="none" rtlCol="0">
            <a:spAutoFit/>
          </a:bodyPr>
          <a:lstStyle/>
          <a:p>
            <a:r>
              <a:rPr lang="fr-FR" sz="1100" dirty="0"/>
              <a:t>Docker </a:t>
            </a:r>
            <a:r>
              <a:rPr lang="fr-FR" sz="1100" dirty="0" err="1"/>
              <a:t>registry</a:t>
            </a:r>
            <a:endParaRPr lang="fr-FR" sz="1100" dirty="0"/>
          </a:p>
        </p:txBody>
      </p:sp>
      <p:sp>
        <p:nvSpPr>
          <p:cNvPr id="62" name="Rectangle 61">
            <a:extLst>
              <a:ext uri="{FF2B5EF4-FFF2-40B4-BE49-F238E27FC236}">
                <a16:creationId xmlns:a16="http://schemas.microsoft.com/office/drawing/2014/main" id="{F612601A-A1A1-4F2F-9152-EB6E5CA88709}"/>
              </a:ext>
            </a:extLst>
          </p:cNvPr>
          <p:cNvSpPr/>
          <p:nvPr/>
        </p:nvSpPr>
        <p:spPr>
          <a:xfrm>
            <a:off x="9092827" y="1018972"/>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63" name="Picture 2" descr="OpenShift — Wikipédia">
            <a:extLst>
              <a:ext uri="{FF2B5EF4-FFF2-40B4-BE49-F238E27FC236}">
                <a16:creationId xmlns:a16="http://schemas.microsoft.com/office/drawing/2014/main" id="{0D07EB71-5FC3-407A-8C40-33A1DE3B9F36}"/>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t="1" b="18596"/>
          <a:stretch/>
        </p:blipFill>
        <p:spPr bwMode="auto">
          <a:xfrm>
            <a:off x="9128431" y="1062750"/>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66" name="ZoneTexte 65">
            <a:extLst>
              <a:ext uri="{FF2B5EF4-FFF2-40B4-BE49-F238E27FC236}">
                <a16:creationId xmlns:a16="http://schemas.microsoft.com/office/drawing/2014/main" id="{1F3C727E-FD15-4871-86F2-7880DD9A5A09}"/>
              </a:ext>
            </a:extLst>
          </p:cNvPr>
          <p:cNvSpPr txBox="1"/>
          <p:nvPr/>
        </p:nvSpPr>
        <p:spPr>
          <a:xfrm>
            <a:off x="9443197" y="1035794"/>
            <a:ext cx="1403333"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dev</a:t>
            </a:r>
          </a:p>
        </p:txBody>
      </p:sp>
      <p:pic>
        <p:nvPicPr>
          <p:cNvPr id="67" name="Picture 8">
            <a:extLst>
              <a:ext uri="{FF2B5EF4-FFF2-40B4-BE49-F238E27FC236}">
                <a16:creationId xmlns:a16="http://schemas.microsoft.com/office/drawing/2014/main" id="{84BCBB4E-7A78-4D17-9A92-85EDC9D3BE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90261" y="1901280"/>
            <a:ext cx="974194" cy="407182"/>
          </a:xfrm>
          <a:prstGeom prst="rect">
            <a:avLst/>
          </a:prstGeom>
          <a:noFill/>
          <a:extLst>
            <a:ext uri="{909E8E84-426E-40DD-AFC4-6F175D3DCCD1}">
              <a14:hiddenFill xmlns:a14="http://schemas.microsoft.com/office/drawing/2010/main">
                <a:solidFill>
                  <a:srgbClr val="FFFFFF"/>
                </a:solidFill>
              </a14:hiddenFill>
            </a:ext>
          </a:extLst>
        </p:spPr>
      </p:pic>
      <p:pic>
        <p:nvPicPr>
          <p:cNvPr id="70" name="Image 69" descr="Une image contenant personne, homme, souriant, posant&#10;&#10;Description générée automatiquement">
            <a:extLst>
              <a:ext uri="{FF2B5EF4-FFF2-40B4-BE49-F238E27FC236}">
                <a16:creationId xmlns:a16="http://schemas.microsoft.com/office/drawing/2014/main" id="{6C535F34-0110-4996-A724-654530F65417}"/>
              </a:ext>
            </a:extLst>
          </p:cNvPr>
          <p:cNvPicPr>
            <a:picLocks noChangeAspect="1"/>
          </p:cNvPicPr>
          <p:nvPr/>
        </p:nvPicPr>
        <p:blipFill rotWithShape="1">
          <a:blip r:embed="rId5"/>
          <a:srcRect b="-2463"/>
          <a:stretch/>
        </p:blipFill>
        <p:spPr>
          <a:xfrm>
            <a:off x="6162592" y="797299"/>
            <a:ext cx="625853" cy="518437"/>
          </a:xfrm>
          <a:prstGeom prst="rect">
            <a:avLst/>
          </a:prstGeom>
        </p:spPr>
      </p:pic>
      <p:pic>
        <p:nvPicPr>
          <p:cNvPr id="3074" name="Picture 2" descr="Kubernetes hands on series: Pods. Pods are the smallest deployable units… |  by Rakesh Jain | Medium">
            <a:extLst>
              <a:ext uri="{FF2B5EF4-FFF2-40B4-BE49-F238E27FC236}">
                <a16:creationId xmlns:a16="http://schemas.microsoft.com/office/drawing/2014/main" id="{BE2DD8CC-BB1B-4FDD-A834-388C3CF67A4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514778" y="1433869"/>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2" descr="Kubernetes hands on series: Pods. Pods are the smallest deployable units… |  by Rakesh Jain | Medium">
            <a:extLst>
              <a:ext uri="{FF2B5EF4-FFF2-40B4-BE49-F238E27FC236}">
                <a16:creationId xmlns:a16="http://schemas.microsoft.com/office/drawing/2014/main" id="{E9BFCAAF-E143-45EA-96C3-5252950634D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034070" y="1433870"/>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2" descr="Kubernetes hands on series: Pods. Pods are the smallest deployable units… |  by Rakesh Jain | Medium">
            <a:extLst>
              <a:ext uri="{FF2B5EF4-FFF2-40B4-BE49-F238E27FC236}">
                <a16:creationId xmlns:a16="http://schemas.microsoft.com/office/drawing/2014/main" id="{5C5931A0-CEF9-4867-9C31-3E0E4A2FA6B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586014" y="1433869"/>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74" name="ZoneTexte 73">
            <a:extLst>
              <a:ext uri="{FF2B5EF4-FFF2-40B4-BE49-F238E27FC236}">
                <a16:creationId xmlns:a16="http://schemas.microsoft.com/office/drawing/2014/main" id="{AE0DDE34-5722-4CEB-B8BA-7770E609EA6D}"/>
              </a:ext>
            </a:extLst>
          </p:cNvPr>
          <p:cNvSpPr txBox="1"/>
          <p:nvPr/>
        </p:nvSpPr>
        <p:spPr>
          <a:xfrm>
            <a:off x="9450034" y="1733119"/>
            <a:ext cx="466794" cy="215444"/>
          </a:xfrm>
          <a:prstGeom prst="rect">
            <a:avLst/>
          </a:prstGeom>
          <a:noFill/>
        </p:spPr>
        <p:txBody>
          <a:bodyPr wrap="none" rtlCol="0">
            <a:spAutoFit/>
          </a:bodyPr>
          <a:lstStyle/>
          <a:p>
            <a:r>
              <a:rPr lang="fr-FR" sz="800" dirty="0">
                <a:solidFill>
                  <a:srgbClr val="326CE5"/>
                </a:solidFill>
              </a:rPr>
              <a:t>zoning</a:t>
            </a:r>
          </a:p>
        </p:txBody>
      </p:sp>
      <p:sp>
        <p:nvSpPr>
          <p:cNvPr id="75" name="ZoneTexte 74">
            <a:extLst>
              <a:ext uri="{FF2B5EF4-FFF2-40B4-BE49-F238E27FC236}">
                <a16:creationId xmlns:a16="http://schemas.microsoft.com/office/drawing/2014/main" id="{5707F3CB-7A38-4CF0-9DC8-8609DF44AC50}"/>
              </a:ext>
            </a:extLst>
          </p:cNvPr>
          <p:cNvSpPr txBox="1"/>
          <p:nvPr/>
        </p:nvSpPr>
        <p:spPr>
          <a:xfrm>
            <a:off x="10052058" y="1732635"/>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78" name="ZoneTexte 77">
            <a:extLst>
              <a:ext uri="{FF2B5EF4-FFF2-40B4-BE49-F238E27FC236}">
                <a16:creationId xmlns:a16="http://schemas.microsoft.com/office/drawing/2014/main" id="{CDEB7AB6-E132-476B-8B3F-34D824296FEE}"/>
              </a:ext>
            </a:extLst>
          </p:cNvPr>
          <p:cNvSpPr txBox="1"/>
          <p:nvPr/>
        </p:nvSpPr>
        <p:spPr>
          <a:xfrm>
            <a:off x="10394663" y="1732635"/>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cxnSp>
        <p:nvCxnSpPr>
          <p:cNvPr id="79" name="Connecteur droit avec flèche 78">
            <a:extLst>
              <a:ext uri="{FF2B5EF4-FFF2-40B4-BE49-F238E27FC236}">
                <a16:creationId xmlns:a16="http://schemas.microsoft.com/office/drawing/2014/main" id="{A20DA4AF-E973-430C-835D-4D73D341CFDF}"/>
              </a:ext>
            </a:extLst>
          </p:cNvPr>
          <p:cNvCxnSpPr>
            <a:cxnSpLocks/>
            <a:stCxn id="34" idx="0"/>
            <a:endCxn id="104" idx="3"/>
          </p:cNvCxnSpPr>
          <p:nvPr/>
        </p:nvCxnSpPr>
        <p:spPr>
          <a:xfrm flipV="1">
            <a:off x="4394308" y="2642645"/>
            <a:ext cx="2785" cy="432507"/>
          </a:xfrm>
          <a:prstGeom prst="straightConnector1">
            <a:avLst/>
          </a:prstGeom>
          <a:ln w="44450">
            <a:solidFill>
              <a:schemeClr val="accent6">
                <a:lumMod val="50000"/>
                <a:alpha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2" name="Connecteur droit avec flèche 81">
            <a:extLst>
              <a:ext uri="{FF2B5EF4-FFF2-40B4-BE49-F238E27FC236}">
                <a16:creationId xmlns:a16="http://schemas.microsoft.com/office/drawing/2014/main" id="{10D2AA67-E30D-4F88-B886-03D48D2CD9AC}"/>
              </a:ext>
            </a:extLst>
          </p:cNvPr>
          <p:cNvCxnSpPr>
            <a:cxnSpLocks/>
            <a:stCxn id="56" idx="1"/>
            <a:endCxn id="39" idx="3"/>
          </p:cNvCxnSpPr>
          <p:nvPr/>
        </p:nvCxnSpPr>
        <p:spPr>
          <a:xfrm flipH="1">
            <a:off x="7282865" y="2676702"/>
            <a:ext cx="1809962" cy="652528"/>
          </a:xfrm>
          <a:prstGeom prst="straightConnector1">
            <a:avLst/>
          </a:prstGeom>
          <a:ln w="44450">
            <a:solidFill>
              <a:srgbClr val="7030A0">
                <a:alpha val="8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1" name="Connecteur droit avec flèche 90">
            <a:extLst>
              <a:ext uri="{FF2B5EF4-FFF2-40B4-BE49-F238E27FC236}">
                <a16:creationId xmlns:a16="http://schemas.microsoft.com/office/drawing/2014/main" id="{5A2E732D-963A-4FAA-91EE-6189426105D9}"/>
              </a:ext>
            </a:extLst>
          </p:cNvPr>
          <p:cNvCxnSpPr>
            <a:cxnSpLocks/>
            <a:stCxn id="70" idx="2"/>
            <a:endCxn id="67" idx="0"/>
          </p:cNvCxnSpPr>
          <p:nvPr/>
        </p:nvCxnSpPr>
        <p:spPr>
          <a:xfrm>
            <a:off x="6475519" y="1315736"/>
            <a:ext cx="301839" cy="585544"/>
          </a:xfrm>
          <a:prstGeom prst="straightConnector1">
            <a:avLst/>
          </a:prstGeom>
          <a:ln w="44450">
            <a:solidFill>
              <a:srgbClr val="7030A0">
                <a:alpha val="80000"/>
              </a:srgbClr>
            </a:solidFill>
            <a:tailEnd type="triangle"/>
          </a:ln>
        </p:spPr>
        <p:style>
          <a:lnRef idx="1">
            <a:schemeClr val="accent1"/>
          </a:lnRef>
          <a:fillRef idx="0">
            <a:schemeClr val="accent1"/>
          </a:fillRef>
          <a:effectRef idx="0">
            <a:schemeClr val="accent1"/>
          </a:effectRef>
          <a:fontRef idx="minor">
            <a:schemeClr val="tx1"/>
          </a:fontRef>
        </p:style>
      </p:cxnSp>
      <p:sp>
        <p:nvSpPr>
          <p:cNvPr id="104" name="Cylindre 103">
            <a:extLst>
              <a:ext uri="{FF2B5EF4-FFF2-40B4-BE49-F238E27FC236}">
                <a16:creationId xmlns:a16="http://schemas.microsoft.com/office/drawing/2014/main" id="{FB8F0D81-38AE-4BA7-B6FC-070A66FA30C9}"/>
              </a:ext>
            </a:extLst>
          </p:cNvPr>
          <p:cNvSpPr/>
          <p:nvPr/>
        </p:nvSpPr>
        <p:spPr>
          <a:xfrm>
            <a:off x="4071623" y="1867809"/>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Registry</a:t>
            </a:r>
            <a:endParaRPr lang="fr-FR" sz="1000" dirty="0">
              <a:solidFill>
                <a:srgbClr val="000000"/>
              </a:solidFill>
            </a:endParaRPr>
          </a:p>
        </p:txBody>
      </p:sp>
      <p:cxnSp>
        <p:nvCxnSpPr>
          <p:cNvPr id="106" name="Connecteur droit avec flèche 105">
            <a:extLst>
              <a:ext uri="{FF2B5EF4-FFF2-40B4-BE49-F238E27FC236}">
                <a16:creationId xmlns:a16="http://schemas.microsoft.com/office/drawing/2014/main" id="{76E75ECF-C0CA-4F7A-896E-26DBAEE667B5}"/>
              </a:ext>
            </a:extLst>
          </p:cNvPr>
          <p:cNvCxnSpPr>
            <a:endCxn id="104" idx="2"/>
          </p:cNvCxnSpPr>
          <p:nvPr/>
        </p:nvCxnSpPr>
        <p:spPr>
          <a:xfrm flipV="1">
            <a:off x="3870854" y="2255227"/>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Connecteur droit avec flèche 106">
            <a:extLst>
              <a:ext uri="{FF2B5EF4-FFF2-40B4-BE49-F238E27FC236}">
                <a16:creationId xmlns:a16="http://schemas.microsoft.com/office/drawing/2014/main" id="{166F8678-BA67-456B-8D6E-DFE47F679FE3}"/>
              </a:ext>
            </a:extLst>
          </p:cNvPr>
          <p:cNvCxnSpPr>
            <a:cxnSpLocks/>
            <a:stCxn id="56" idx="1"/>
            <a:endCxn id="67" idx="3"/>
          </p:cNvCxnSpPr>
          <p:nvPr/>
        </p:nvCxnSpPr>
        <p:spPr>
          <a:xfrm flipH="1" flipV="1">
            <a:off x="7264455" y="2104871"/>
            <a:ext cx="1828372" cy="571831"/>
          </a:xfrm>
          <a:prstGeom prst="straightConnector1">
            <a:avLst/>
          </a:prstGeom>
          <a:ln w="44450">
            <a:solidFill>
              <a:srgbClr val="7030A0">
                <a:alpha val="8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09" name="Picture 2" descr="Salah CHADLI">
            <a:extLst>
              <a:ext uri="{FF2B5EF4-FFF2-40B4-BE49-F238E27FC236}">
                <a16:creationId xmlns:a16="http://schemas.microsoft.com/office/drawing/2014/main" id="{74862FAB-3827-4BC3-97AF-59F67229EE1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20945"/>
          <a:stretch/>
        </p:blipFill>
        <p:spPr bwMode="auto">
          <a:xfrm>
            <a:off x="6849696" y="784837"/>
            <a:ext cx="625853" cy="518437"/>
          </a:xfrm>
          <a:prstGeom prst="rect">
            <a:avLst/>
          </a:prstGeom>
          <a:noFill/>
          <a:extLst>
            <a:ext uri="{909E8E84-426E-40DD-AFC4-6F175D3DCCD1}">
              <a14:hiddenFill xmlns:a14="http://schemas.microsoft.com/office/drawing/2010/main">
                <a:solidFill>
                  <a:srgbClr val="FFFFFF"/>
                </a:solidFill>
              </a14:hiddenFill>
            </a:ext>
          </a:extLst>
        </p:spPr>
      </p:pic>
      <p:cxnSp>
        <p:nvCxnSpPr>
          <p:cNvPr id="112" name="Connecteur droit avec flèche 111">
            <a:extLst>
              <a:ext uri="{FF2B5EF4-FFF2-40B4-BE49-F238E27FC236}">
                <a16:creationId xmlns:a16="http://schemas.microsoft.com/office/drawing/2014/main" id="{A1B32948-4880-4910-B70B-FE850425D0CD}"/>
              </a:ext>
            </a:extLst>
          </p:cNvPr>
          <p:cNvCxnSpPr>
            <a:cxnSpLocks/>
            <a:stCxn id="109" idx="2"/>
            <a:endCxn id="67" idx="0"/>
          </p:cNvCxnSpPr>
          <p:nvPr/>
        </p:nvCxnSpPr>
        <p:spPr>
          <a:xfrm flipH="1">
            <a:off x="6777358" y="1303274"/>
            <a:ext cx="385265" cy="598006"/>
          </a:xfrm>
          <a:prstGeom prst="straightConnector1">
            <a:avLst/>
          </a:prstGeom>
          <a:ln w="44450">
            <a:solidFill>
              <a:srgbClr val="7030A0">
                <a:alpha val="80000"/>
              </a:srgbClr>
            </a:solidFill>
            <a:tailEnd type="triangle"/>
          </a:ln>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CB9A21A7-C30B-4B64-BAC1-A0294480159B}"/>
              </a:ext>
            </a:extLst>
          </p:cNvPr>
          <p:cNvSpPr/>
          <p:nvPr/>
        </p:nvSpPr>
        <p:spPr>
          <a:xfrm>
            <a:off x="9092827" y="2204178"/>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58" name="Picture 2" descr="OpenShift — Wikipédia">
            <a:extLst>
              <a:ext uri="{FF2B5EF4-FFF2-40B4-BE49-F238E27FC236}">
                <a16:creationId xmlns:a16="http://schemas.microsoft.com/office/drawing/2014/main" id="{2164E41B-6E42-46F3-92FE-8394A26DBFD6}"/>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t="1" b="18596"/>
          <a:stretch/>
        </p:blipFill>
        <p:spPr bwMode="auto">
          <a:xfrm>
            <a:off x="9128431" y="2247956"/>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59" name="ZoneTexte 58">
            <a:extLst>
              <a:ext uri="{FF2B5EF4-FFF2-40B4-BE49-F238E27FC236}">
                <a16:creationId xmlns:a16="http://schemas.microsoft.com/office/drawing/2014/main" id="{321AAB02-FCF8-4B96-9BCC-2137B75CB486}"/>
              </a:ext>
            </a:extLst>
          </p:cNvPr>
          <p:cNvSpPr txBox="1"/>
          <p:nvPr/>
        </p:nvSpPr>
        <p:spPr>
          <a:xfrm>
            <a:off x="9443197" y="2221000"/>
            <a:ext cx="1366977"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a:t>
            </a:r>
            <a:r>
              <a:rPr lang="fr-FR" sz="1600" dirty="0" err="1">
                <a:solidFill>
                  <a:srgbClr val="DB212E"/>
                </a:solidFill>
              </a:rPr>
              <a:t>rec</a:t>
            </a:r>
            <a:endParaRPr lang="fr-FR" sz="1600" dirty="0">
              <a:solidFill>
                <a:srgbClr val="DB212E"/>
              </a:solidFill>
            </a:endParaRPr>
          </a:p>
        </p:txBody>
      </p:sp>
      <p:pic>
        <p:nvPicPr>
          <p:cNvPr id="60" name="Picture 2" descr="Kubernetes hands on series: Pods. Pods are the smallest deployable units… |  by Rakesh Jain | Medium">
            <a:extLst>
              <a:ext uri="{FF2B5EF4-FFF2-40B4-BE49-F238E27FC236}">
                <a16:creationId xmlns:a16="http://schemas.microsoft.com/office/drawing/2014/main" id="{C692A71E-2389-4CA7-9567-28DCDFA581E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514778" y="2619075"/>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2" descr="Kubernetes hands on series: Pods. Pods are the smallest deployable units… |  by Rakesh Jain | Medium">
            <a:extLst>
              <a:ext uri="{FF2B5EF4-FFF2-40B4-BE49-F238E27FC236}">
                <a16:creationId xmlns:a16="http://schemas.microsoft.com/office/drawing/2014/main" id="{28F4218E-2AA8-44E3-9E3E-BCE6D329860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034070" y="2619076"/>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65" name="Picture 2" descr="Kubernetes hands on series: Pods. Pods are the smallest deployable units… |  by Rakesh Jain | Medium">
            <a:extLst>
              <a:ext uri="{FF2B5EF4-FFF2-40B4-BE49-F238E27FC236}">
                <a16:creationId xmlns:a16="http://schemas.microsoft.com/office/drawing/2014/main" id="{55731569-6CE3-42D4-861A-FF66FAAF9B7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586014" y="2619075"/>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69" name="ZoneTexte 68">
            <a:extLst>
              <a:ext uri="{FF2B5EF4-FFF2-40B4-BE49-F238E27FC236}">
                <a16:creationId xmlns:a16="http://schemas.microsoft.com/office/drawing/2014/main" id="{061606CD-ADAD-47F3-BE85-E998028F1A23}"/>
              </a:ext>
            </a:extLst>
          </p:cNvPr>
          <p:cNvSpPr txBox="1"/>
          <p:nvPr/>
        </p:nvSpPr>
        <p:spPr>
          <a:xfrm>
            <a:off x="9450034" y="2907567"/>
            <a:ext cx="466794" cy="215444"/>
          </a:xfrm>
          <a:prstGeom prst="rect">
            <a:avLst/>
          </a:prstGeom>
          <a:noFill/>
        </p:spPr>
        <p:txBody>
          <a:bodyPr wrap="none" rtlCol="0">
            <a:spAutoFit/>
          </a:bodyPr>
          <a:lstStyle/>
          <a:p>
            <a:r>
              <a:rPr lang="fr-FR" sz="800" dirty="0">
                <a:solidFill>
                  <a:srgbClr val="326CE5"/>
                </a:solidFill>
              </a:rPr>
              <a:t>zoning</a:t>
            </a:r>
          </a:p>
        </p:txBody>
      </p:sp>
      <p:sp>
        <p:nvSpPr>
          <p:cNvPr id="71" name="ZoneTexte 70">
            <a:extLst>
              <a:ext uri="{FF2B5EF4-FFF2-40B4-BE49-F238E27FC236}">
                <a16:creationId xmlns:a16="http://schemas.microsoft.com/office/drawing/2014/main" id="{092204FF-F8BE-49C7-985F-0E37D32A4E5E}"/>
              </a:ext>
            </a:extLst>
          </p:cNvPr>
          <p:cNvSpPr txBox="1"/>
          <p:nvPr/>
        </p:nvSpPr>
        <p:spPr>
          <a:xfrm>
            <a:off x="10052058" y="2917841"/>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76" name="ZoneTexte 75">
            <a:extLst>
              <a:ext uri="{FF2B5EF4-FFF2-40B4-BE49-F238E27FC236}">
                <a16:creationId xmlns:a16="http://schemas.microsoft.com/office/drawing/2014/main" id="{F4030B4C-6F65-46F6-9ED3-8A140695B19B}"/>
              </a:ext>
            </a:extLst>
          </p:cNvPr>
          <p:cNvSpPr txBox="1"/>
          <p:nvPr/>
        </p:nvSpPr>
        <p:spPr>
          <a:xfrm>
            <a:off x="10394663" y="2917841"/>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pic>
        <p:nvPicPr>
          <p:cNvPr id="77" name="Graphique 8">
            <a:extLst>
              <a:ext uri="{FF2B5EF4-FFF2-40B4-BE49-F238E27FC236}">
                <a16:creationId xmlns:a16="http://schemas.microsoft.com/office/drawing/2014/main" id="{F839ACA7-72E6-8946-BE31-B7BF28D1A7D1}"/>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96850" y="6088895"/>
            <a:ext cx="520700" cy="520700"/>
          </a:xfrm>
          <a:prstGeom prst="rect">
            <a:avLst/>
          </a:prstGeom>
        </p:spPr>
      </p:pic>
    </p:spTree>
    <p:extLst>
      <p:ext uri="{BB962C8B-B14F-4D97-AF65-F5344CB8AC3E}">
        <p14:creationId xmlns:p14="http://schemas.microsoft.com/office/powerpoint/2010/main" val="205676146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1964922" y="324400"/>
            <a:ext cx="1293431" cy="338554"/>
          </a:xfrm>
          <a:prstGeom prst="rect">
            <a:avLst/>
          </a:prstGeom>
          <a:noFill/>
        </p:spPr>
        <p:txBody>
          <a:bodyPr wrap="none" rtlCol="0">
            <a:spAutoFit/>
          </a:bodyPr>
          <a:lstStyle/>
          <a:p>
            <a:r>
              <a:rPr lang="fr-FR" sz="1600" dirty="0" err="1">
                <a:solidFill>
                  <a:srgbClr val="0062C4"/>
                </a:solidFill>
              </a:rPr>
              <a:t>AzureML</a:t>
            </a:r>
            <a:r>
              <a:rPr lang="fr-FR" sz="1600" dirty="0">
                <a:solidFill>
                  <a:srgbClr val="0062C4"/>
                </a:solidFill>
              </a:rPr>
              <a:t> dev</a:t>
            </a:r>
          </a:p>
        </p:txBody>
      </p:sp>
      <p:pic>
        <p:nvPicPr>
          <p:cNvPr id="2056" name="Picture 8">
            <a:extLst>
              <a:ext uri="{FF2B5EF4-FFF2-40B4-BE49-F238E27FC236}">
                <a16:creationId xmlns:a16="http://schemas.microsoft.com/office/drawing/2014/main" id="{4FDC0E39-0C4A-4CCF-A813-7E5AE84946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9396" y="3129732"/>
            <a:ext cx="974194" cy="407182"/>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2" descr="Salah CHADLI">
            <a:extLst>
              <a:ext uri="{FF2B5EF4-FFF2-40B4-BE49-F238E27FC236}">
                <a16:creationId xmlns:a16="http://schemas.microsoft.com/office/drawing/2014/main" id="{00FFCDA1-2CCC-45DE-8C66-4A8817D4175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20945"/>
          <a:stretch/>
        </p:blipFill>
        <p:spPr bwMode="auto">
          <a:xfrm>
            <a:off x="383197" y="1568496"/>
            <a:ext cx="625853" cy="518437"/>
          </a:xfrm>
          <a:prstGeom prst="rect">
            <a:avLst/>
          </a:prstGeom>
          <a:noFill/>
          <a:extLst>
            <a:ext uri="{909E8E84-426E-40DD-AFC4-6F175D3DCCD1}">
              <a14:hiddenFill xmlns:a14="http://schemas.microsoft.com/office/drawing/2010/main">
                <a:solidFill>
                  <a:srgbClr val="FFFFFF"/>
                </a:solidFill>
              </a14:hiddenFill>
            </a:ext>
          </a:extLst>
        </p:spPr>
      </p:pic>
      <p:pic>
        <p:nvPicPr>
          <p:cNvPr id="55" name="Image 54" descr="Une image contenant personne, homme, souriant, posant&#10;&#10;Description générée automatiquement">
            <a:extLst>
              <a:ext uri="{FF2B5EF4-FFF2-40B4-BE49-F238E27FC236}">
                <a16:creationId xmlns:a16="http://schemas.microsoft.com/office/drawing/2014/main" id="{99BE0749-A0DC-45DA-951B-AC92F42E7F65}"/>
              </a:ext>
            </a:extLst>
          </p:cNvPr>
          <p:cNvPicPr>
            <a:picLocks noChangeAspect="1"/>
          </p:cNvPicPr>
          <p:nvPr/>
        </p:nvPicPr>
        <p:blipFill>
          <a:blip r:embed="rId5"/>
          <a:stretch>
            <a:fillRect/>
          </a:stretch>
        </p:blipFill>
        <p:spPr>
          <a:xfrm>
            <a:off x="374561" y="2134966"/>
            <a:ext cx="625853" cy="518437"/>
          </a:xfrm>
          <a:prstGeom prst="rect">
            <a:avLst/>
          </a:prstGeom>
        </p:spPr>
      </p:pic>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5279D6C-247B-46B7-A83F-92AC13F3E05A}"/>
              </a:ext>
            </a:extLst>
          </p:cNvPr>
          <p:cNvSpPr/>
          <p:nvPr/>
        </p:nvSpPr>
        <p:spPr>
          <a:xfrm>
            <a:off x="2496806" y="776062"/>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sz="900" dirty="0" err="1">
                <a:solidFill>
                  <a:schemeClr val="bg1"/>
                </a:solidFill>
              </a:rPr>
              <a:t>Automated</a:t>
            </a:r>
            <a:r>
              <a:rPr lang="fr-FR" sz="900" dirty="0">
                <a:solidFill>
                  <a:schemeClr val="bg1"/>
                </a:solidFill>
              </a:rPr>
              <a:t> Training Pipeline</a:t>
            </a:r>
          </a:p>
        </p:txBody>
      </p:sp>
      <p:sp>
        <p:nvSpPr>
          <p:cNvPr id="44" name="Rectangle 43">
            <a:extLst>
              <a:ext uri="{FF2B5EF4-FFF2-40B4-BE49-F238E27FC236}">
                <a16:creationId xmlns:a16="http://schemas.microsoft.com/office/drawing/2014/main" id="{045120D6-D408-4ACD-A701-7B8B839BB846}"/>
              </a:ext>
            </a:extLst>
          </p:cNvPr>
          <p:cNvSpPr/>
          <p:nvPr/>
        </p:nvSpPr>
        <p:spPr>
          <a:xfrm>
            <a:off x="2657917" y="1032175"/>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Validation</a:t>
            </a:r>
          </a:p>
        </p:txBody>
      </p:sp>
      <p:sp>
        <p:nvSpPr>
          <p:cNvPr id="45" name="Rectangle 44">
            <a:extLst>
              <a:ext uri="{FF2B5EF4-FFF2-40B4-BE49-F238E27FC236}">
                <a16:creationId xmlns:a16="http://schemas.microsoft.com/office/drawing/2014/main" id="{42574815-B18E-48EE-B192-B22351E75EB7}"/>
              </a:ext>
            </a:extLst>
          </p:cNvPr>
          <p:cNvSpPr/>
          <p:nvPr/>
        </p:nvSpPr>
        <p:spPr>
          <a:xfrm>
            <a:off x="2664795" y="1318997"/>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a:t>
            </a:r>
            <a:r>
              <a:rPr lang="fr-FR" sz="1000" dirty="0" err="1">
                <a:solidFill>
                  <a:srgbClr val="000000"/>
                </a:solidFill>
              </a:rPr>
              <a:t>Preparation</a:t>
            </a:r>
            <a:endParaRPr lang="fr-FR" sz="1000" dirty="0">
              <a:solidFill>
                <a:srgbClr val="000000"/>
              </a:solidFill>
            </a:endParaRPr>
          </a:p>
        </p:txBody>
      </p:sp>
      <p:sp>
        <p:nvSpPr>
          <p:cNvPr id="47" name="Rectangle 46">
            <a:extLst>
              <a:ext uri="{FF2B5EF4-FFF2-40B4-BE49-F238E27FC236}">
                <a16:creationId xmlns:a16="http://schemas.microsoft.com/office/drawing/2014/main" id="{A4576EE7-5E71-43B0-A8FB-D25A13D5033B}"/>
              </a:ext>
            </a:extLst>
          </p:cNvPr>
          <p:cNvSpPr/>
          <p:nvPr/>
        </p:nvSpPr>
        <p:spPr>
          <a:xfrm>
            <a:off x="2673590" y="1601997"/>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Training</a:t>
            </a:r>
          </a:p>
        </p:txBody>
      </p:sp>
      <p:sp>
        <p:nvSpPr>
          <p:cNvPr id="48" name="Rectangle 47">
            <a:extLst>
              <a:ext uri="{FF2B5EF4-FFF2-40B4-BE49-F238E27FC236}">
                <a16:creationId xmlns:a16="http://schemas.microsoft.com/office/drawing/2014/main" id="{A5EEFA37-D774-4A2D-8E2F-1BE8E4187FD4}"/>
              </a:ext>
            </a:extLst>
          </p:cNvPr>
          <p:cNvSpPr/>
          <p:nvPr/>
        </p:nvSpPr>
        <p:spPr>
          <a:xfrm>
            <a:off x="2673590" y="1892717"/>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Evaluation</a:t>
            </a:r>
          </a:p>
        </p:txBody>
      </p:sp>
      <p:sp>
        <p:nvSpPr>
          <p:cNvPr id="49" name="Rectangle 48">
            <a:extLst>
              <a:ext uri="{FF2B5EF4-FFF2-40B4-BE49-F238E27FC236}">
                <a16:creationId xmlns:a16="http://schemas.microsoft.com/office/drawing/2014/main" id="{8E14127C-2B76-48FE-89D5-008347DE910C}"/>
              </a:ext>
            </a:extLst>
          </p:cNvPr>
          <p:cNvSpPr/>
          <p:nvPr/>
        </p:nvSpPr>
        <p:spPr>
          <a:xfrm>
            <a:off x="2680442" y="2170665"/>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Register</a:t>
            </a:r>
            <a:endParaRPr lang="fr-FR" sz="1000" dirty="0">
              <a:solidFill>
                <a:srgbClr val="000000"/>
              </a:solidFill>
            </a:endParaRPr>
          </a:p>
        </p:txBody>
      </p:sp>
      <p:cxnSp>
        <p:nvCxnSpPr>
          <p:cNvPr id="50" name="Connecteur droit avec flèche 49">
            <a:extLst>
              <a:ext uri="{FF2B5EF4-FFF2-40B4-BE49-F238E27FC236}">
                <a16:creationId xmlns:a16="http://schemas.microsoft.com/office/drawing/2014/main" id="{207D1F71-976E-4259-9DF6-060045414958}"/>
              </a:ext>
            </a:extLst>
          </p:cNvPr>
          <p:cNvCxnSpPr>
            <a:cxnSpLocks/>
          </p:cNvCxnSpPr>
          <p:nvPr/>
        </p:nvCxnSpPr>
        <p:spPr>
          <a:xfrm>
            <a:off x="3262988" y="121526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eur droit avec flèche 51">
            <a:extLst>
              <a:ext uri="{FF2B5EF4-FFF2-40B4-BE49-F238E27FC236}">
                <a16:creationId xmlns:a16="http://schemas.microsoft.com/office/drawing/2014/main" id="{24121BBE-2F3A-46C7-A6C8-0C4280298B4E}"/>
              </a:ext>
            </a:extLst>
          </p:cNvPr>
          <p:cNvCxnSpPr>
            <a:cxnSpLocks/>
          </p:cNvCxnSpPr>
          <p:nvPr/>
        </p:nvCxnSpPr>
        <p:spPr>
          <a:xfrm>
            <a:off x="3267745" y="1491496"/>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DA42DC71-1438-44E4-B467-2EDEB07EE0D6}"/>
              </a:ext>
            </a:extLst>
          </p:cNvPr>
          <p:cNvCxnSpPr>
            <a:cxnSpLocks/>
          </p:cNvCxnSpPr>
          <p:nvPr/>
        </p:nvCxnSpPr>
        <p:spPr>
          <a:xfrm>
            <a:off x="3272514" y="17613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avec flèche 56">
            <a:extLst>
              <a:ext uri="{FF2B5EF4-FFF2-40B4-BE49-F238E27FC236}">
                <a16:creationId xmlns:a16="http://schemas.microsoft.com/office/drawing/2014/main" id="{EDE4866D-65CA-4F7E-AD2D-F4D34A8B5DBD}"/>
              </a:ext>
            </a:extLst>
          </p:cNvPr>
          <p:cNvCxnSpPr>
            <a:cxnSpLocks/>
          </p:cNvCxnSpPr>
          <p:nvPr/>
        </p:nvCxnSpPr>
        <p:spPr>
          <a:xfrm>
            <a:off x="3282034" y="204707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VM symbol | Microsoft Azure Mono">
            <a:extLst>
              <a:ext uri="{FF2B5EF4-FFF2-40B4-BE49-F238E27FC236}">
                <a16:creationId xmlns:a16="http://schemas.microsoft.com/office/drawing/2014/main" id="{0D5C1D03-AD57-4904-A56F-E648CDF2A64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76683" y="1602995"/>
            <a:ext cx="478855" cy="451906"/>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VM symbol | Microsoft Azure Mono">
            <a:extLst>
              <a:ext uri="{FF2B5EF4-FFF2-40B4-BE49-F238E27FC236}">
                <a16:creationId xmlns:a16="http://schemas.microsoft.com/office/drawing/2014/main" id="{571D532E-2DEA-440F-82CD-49D1A713A14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91760" y="2168232"/>
            <a:ext cx="478855" cy="451906"/>
          </a:xfrm>
          <a:prstGeom prst="rect">
            <a:avLst/>
          </a:prstGeom>
          <a:noFill/>
          <a:extLst>
            <a:ext uri="{909E8E84-426E-40DD-AFC4-6F175D3DCCD1}">
              <a14:hiddenFill xmlns:a14="http://schemas.microsoft.com/office/drawing/2010/main">
                <a:solidFill>
                  <a:srgbClr val="FFFFFF"/>
                </a:solidFill>
              </a14:hiddenFill>
            </a:ext>
          </a:extLst>
        </p:spPr>
      </p:pic>
      <p:sp>
        <p:nvSpPr>
          <p:cNvPr id="94" name="Titre 1">
            <a:extLst>
              <a:ext uri="{FF2B5EF4-FFF2-40B4-BE49-F238E27FC236}">
                <a16:creationId xmlns:a16="http://schemas.microsoft.com/office/drawing/2014/main" id="{6615257C-5215-466F-8D44-CFE1A469F4A1}"/>
              </a:ext>
            </a:extLst>
          </p:cNvPr>
          <p:cNvSpPr>
            <a:spLocks noGrp="1"/>
          </p:cNvSpPr>
          <p:nvPr>
            <p:ph type="title"/>
          </p:nvPr>
        </p:nvSpPr>
        <p:spPr>
          <a:xfrm>
            <a:off x="9117412" y="6339563"/>
            <a:ext cx="3090439" cy="518437"/>
          </a:xfrm>
          <a:solidFill>
            <a:schemeClr val="tx1">
              <a:lumMod val="50000"/>
            </a:schemeClr>
          </a:solidFill>
        </p:spPr>
        <p:txBody>
          <a:bodyPr>
            <a:normAutofit/>
          </a:bodyPr>
          <a:lstStyle/>
          <a:p>
            <a:r>
              <a:rPr lang="fr-FR" sz="2800" dirty="0">
                <a:solidFill>
                  <a:schemeClr val="bg1"/>
                </a:solidFill>
              </a:rPr>
              <a:t>Production phase</a:t>
            </a:r>
          </a:p>
        </p:txBody>
      </p:sp>
      <p:cxnSp>
        <p:nvCxnSpPr>
          <p:cNvPr id="102" name="Connecteur droit avec flèche 101">
            <a:extLst>
              <a:ext uri="{FF2B5EF4-FFF2-40B4-BE49-F238E27FC236}">
                <a16:creationId xmlns:a16="http://schemas.microsoft.com/office/drawing/2014/main" id="{90AB71FF-96D3-45AF-8F43-429036334AE7}"/>
              </a:ext>
            </a:extLst>
          </p:cNvPr>
          <p:cNvCxnSpPr>
            <a:cxnSpLocks/>
            <a:stCxn id="55" idx="3"/>
            <a:endCxn id="2056" idx="1"/>
          </p:cNvCxnSpPr>
          <p:nvPr/>
        </p:nvCxnSpPr>
        <p:spPr>
          <a:xfrm>
            <a:off x="1000414" y="2394185"/>
            <a:ext cx="698982" cy="93913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Connecteur droit avec flèche 112">
            <a:extLst>
              <a:ext uri="{FF2B5EF4-FFF2-40B4-BE49-F238E27FC236}">
                <a16:creationId xmlns:a16="http://schemas.microsoft.com/office/drawing/2014/main" id="{25EB28E1-166E-4F66-AFE7-15CA63793B74}"/>
              </a:ext>
            </a:extLst>
          </p:cNvPr>
          <p:cNvCxnSpPr>
            <a:cxnSpLocks/>
            <a:stCxn id="54" idx="3"/>
            <a:endCxn id="2056" idx="1"/>
          </p:cNvCxnSpPr>
          <p:nvPr/>
        </p:nvCxnSpPr>
        <p:spPr>
          <a:xfrm>
            <a:off x="1009050" y="1827715"/>
            <a:ext cx="690346" cy="150560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9" name="Picture 10" descr="Deploy Your Private Docker Registry as a Pod in Kubernetes | by Varun Kumar  G | The Startup | Medium">
            <a:extLst>
              <a:ext uri="{FF2B5EF4-FFF2-40B4-BE49-F238E27FC236}">
                <a16:creationId xmlns:a16="http://schemas.microsoft.com/office/drawing/2014/main" id="{E3287EE5-2AD9-406E-9467-43E989EBB15C}"/>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8436" t="9286" r="3461" b="8062"/>
          <a:stretch/>
        </p:blipFill>
        <p:spPr bwMode="auto">
          <a:xfrm>
            <a:off x="6377990" y="3069221"/>
            <a:ext cx="904875" cy="520018"/>
          </a:xfrm>
          <a:prstGeom prst="rect">
            <a:avLst/>
          </a:prstGeom>
          <a:noFill/>
          <a:extLst>
            <a:ext uri="{909E8E84-426E-40DD-AFC4-6F175D3DCCD1}">
              <a14:hiddenFill xmlns:a14="http://schemas.microsoft.com/office/drawing/2010/main">
                <a:solidFill>
                  <a:srgbClr val="FFFFFF"/>
                </a:solidFill>
              </a14:hiddenFill>
            </a:ext>
          </a:extLst>
        </p:spPr>
      </p:pic>
      <p:sp>
        <p:nvSpPr>
          <p:cNvPr id="16" name="ZoneTexte 15">
            <a:extLst>
              <a:ext uri="{FF2B5EF4-FFF2-40B4-BE49-F238E27FC236}">
                <a16:creationId xmlns:a16="http://schemas.microsoft.com/office/drawing/2014/main" id="{7747F973-0E03-4C8B-B51A-376D5133E97A}"/>
              </a:ext>
            </a:extLst>
          </p:cNvPr>
          <p:cNvSpPr txBox="1"/>
          <p:nvPr/>
        </p:nvSpPr>
        <p:spPr>
          <a:xfrm>
            <a:off x="6278660" y="3554662"/>
            <a:ext cx="1077539" cy="261610"/>
          </a:xfrm>
          <a:prstGeom prst="rect">
            <a:avLst/>
          </a:prstGeom>
          <a:noFill/>
        </p:spPr>
        <p:txBody>
          <a:bodyPr wrap="none" rtlCol="0">
            <a:spAutoFit/>
          </a:bodyPr>
          <a:lstStyle/>
          <a:p>
            <a:r>
              <a:rPr lang="fr-FR" sz="1100" dirty="0"/>
              <a:t>Docker </a:t>
            </a:r>
            <a:r>
              <a:rPr lang="fr-FR" sz="1100" dirty="0" err="1"/>
              <a:t>registry</a:t>
            </a:r>
            <a:endParaRPr lang="fr-FR" sz="1100" dirty="0"/>
          </a:p>
        </p:txBody>
      </p:sp>
      <p:sp>
        <p:nvSpPr>
          <p:cNvPr id="62" name="Rectangle 61">
            <a:extLst>
              <a:ext uri="{FF2B5EF4-FFF2-40B4-BE49-F238E27FC236}">
                <a16:creationId xmlns:a16="http://schemas.microsoft.com/office/drawing/2014/main" id="{F612601A-A1A1-4F2F-9152-EB6E5CA88709}"/>
              </a:ext>
            </a:extLst>
          </p:cNvPr>
          <p:cNvSpPr/>
          <p:nvPr/>
        </p:nvSpPr>
        <p:spPr>
          <a:xfrm>
            <a:off x="9092827" y="1018972"/>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63" name="Picture 2" descr="OpenShift — Wikipédia">
            <a:extLst>
              <a:ext uri="{FF2B5EF4-FFF2-40B4-BE49-F238E27FC236}">
                <a16:creationId xmlns:a16="http://schemas.microsoft.com/office/drawing/2014/main" id="{0D07EB71-5FC3-407A-8C40-33A1DE3B9F36}"/>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1" b="18596"/>
          <a:stretch/>
        </p:blipFill>
        <p:spPr bwMode="auto">
          <a:xfrm>
            <a:off x="9128431" y="1062750"/>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66" name="ZoneTexte 65">
            <a:extLst>
              <a:ext uri="{FF2B5EF4-FFF2-40B4-BE49-F238E27FC236}">
                <a16:creationId xmlns:a16="http://schemas.microsoft.com/office/drawing/2014/main" id="{1F3C727E-FD15-4871-86F2-7880DD9A5A09}"/>
              </a:ext>
            </a:extLst>
          </p:cNvPr>
          <p:cNvSpPr txBox="1"/>
          <p:nvPr/>
        </p:nvSpPr>
        <p:spPr>
          <a:xfrm>
            <a:off x="9443197" y="1035794"/>
            <a:ext cx="1403333"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dev</a:t>
            </a:r>
          </a:p>
        </p:txBody>
      </p:sp>
      <p:pic>
        <p:nvPicPr>
          <p:cNvPr id="67" name="Picture 8">
            <a:extLst>
              <a:ext uri="{FF2B5EF4-FFF2-40B4-BE49-F238E27FC236}">
                <a16:creationId xmlns:a16="http://schemas.microsoft.com/office/drawing/2014/main" id="{84BCBB4E-7A78-4D17-9A92-85EDC9D3BE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90261" y="1901280"/>
            <a:ext cx="974194" cy="407182"/>
          </a:xfrm>
          <a:prstGeom prst="rect">
            <a:avLst/>
          </a:prstGeom>
          <a:noFill/>
          <a:extLst>
            <a:ext uri="{909E8E84-426E-40DD-AFC4-6F175D3DCCD1}">
              <a14:hiddenFill xmlns:a14="http://schemas.microsoft.com/office/drawing/2010/main">
                <a:solidFill>
                  <a:srgbClr val="FFFFFF"/>
                </a:solidFill>
              </a14:hiddenFill>
            </a:ext>
          </a:extLst>
        </p:spPr>
      </p:pic>
      <p:pic>
        <p:nvPicPr>
          <p:cNvPr id="70" name="Image 69" descr="Une image contenant personne, homme, souriant, posant&#10;&#10;Description générée automatiquement">
            <a:extLst>
              <a:ext uri="{FF2B5EF4-FFF2-40B4-BE49-F238E27FC236}">
                <a16:creationId xmlns:a16="http://schemas.microsoft.com/office/drawing/2014/main" id="{6C535F34-0110-4996-A724-654530F65417}"/>
              </a:ext>
            </a:extLst>
          </p:cNvPr>
          <p:cNvPicPr>
            <a:picLocks noChangeAspect="1"/>
          </p:cNvPicPr>
          <p:nvPr/>
        </p:nvPicPr>
        <p:blipFill rotWithShape="1">
          <a:blip r:embed="rId5"/>
          <a:srcRect b="-2463"/>
          <a:stretch/>
        </p:blipFill>
        <p:spPr>
          <a:xfrm>
            <a:off x="6162592" y="797299"/>
            <a:ext cx="625853" cy="518437"/>
          </a:xfrm>
          <a:prstGeom prst="rect">
            <a:avLst/>
          </a:prstGeom>
        </p:spPr>
      </p:pic>
      <p:pic>
        <p:nvPicPr>
          <p:cNvPr id="3074" name="Picture 2" descr="Kubernetes hands on series: Pods. Pods are the smallest deployable units… |  by Rakesh Jain | Medium">
            <a:extLst>
              <a:ext uri="{FF2B5EF4-FFF2-40B4-BE49-F238E27FC236}">
                <a16:creationId xmlns:a16="http://schemas.microsoft.com/office/drawing/2014/main" id="{BE2DD8CC-BB1B-4FDD-A834-388C3CF67A4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514778" y="1433869"/>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2" descr="Kubernetes hands on series: Pods. Pods are the smallest deployable units… |  by Rakesh Jain | Medium">
            <a:extLst>
              <a:ext uri="{FF2B5EF4-FFF2-40B4-BE49-F238E27FC236}">
                <a16:creationId xmlns:a16="http://schemas.microsoft.com/office/drawing/2014/main" id="{E9BFCAAF-E143-45EA-96C3-5252950634D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034070" y="1433870"/>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2" descr="Kubernetes hands on series: Pods. Pods are the smallest deployable units… |  by Rakesh Jain | Medium">
            <a:extLst>
              <a:ext uri="{FF2B5EF4-FFF2-40B4-BE49-F238E27FC236}">
                <a16:creationId xmlns:a16="http://schemas.microsoft.com/office/drawing/2014/main" id="{5C5931A0-CEF9-4867-9C31-3E0E4A2FA6B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586014" y="1433869"/>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74" name="ZoneTexte 73">
            <a:extLst>
              <a:ext uri="{FF2B5EF4-FFF2-40B4-BE49-F238E27FC236}">
                <a16:creationId xmlns:a16="http://schemas.microsoft.com/office/drawing/2014/main" id="{AE0DDE34-5722-4CEB-B8BA-7770E609EA6D}"/>
              </a:ext>
            </a:extLst>
          </p:cNvPr>
          <p:cNvSpPr txBox="1"/>
          <p:nvPr/>
        </p:nvSpPr>
        <p:spPr>
          <a:xfrm>
            <a:off x="9450034" y="1733119"/>
            <a:ext cx="466794" cy="215444"/>
          </a:xfrm>
          <a:prstGeom prst="rect">
            <a:avLst/>
          </a:prstGeom>
          <a:noFill/>
        </p:spPr>
        <p:txBody>
          <a:bodyPr wrap="none" rtlCol="0">
            <a:spAutoFit/>
          </a:bodyPr>
          <a:lstStyle/>
          <a:p>
            <a:r>
              <a:rPr lang="fr-FR" sz="800" dirty="0">
                <a:solidFill>
                  <a:srgbClr val="326CE5"/>
                </a:solidFill>
              </a:rPr>
              <a:t>zoning</a:t>
            </a:r>
          </a:p>
        </p:txBody>
      </p:sp>
      <p:sp>
        <p:nvSpPr>
          <p:cNvPr id="75" name="ZoneTexte 74">
            <a:extLst>
              <a:ext uri="{FF2B5EF4-FFF2-40B4-BE49-F238E27FC236}">
                <a16:creationId xmlns:a16="http://schemas.microsoft.com/office/drawing/2014/main" id="{5707F3CB-7A38-4CF0-9DC8-8609DF44AC50}"/>
              </a:ext>
            </a:extLst>
          </p:cNvPr>
          <p:cNvSpPr txBox="1"/>
          <p:nvPr/>
        </p:nvSpPr>
        <p:spPr>
          <a:xfrm>
            <a:off x="10052058" y="1732635"/>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78" name="ZoneTexte 77">
            <a:extLst>
              <a:ext uri="{FF2B5EF4-FFF2-40B4-BE49-F238E27FC236}">
                <a16:creationId xmlns:a16="http://schemas.microsoft.com/office/drawing/2014/main" id="{CDEB7AB6-E132-476B-8B3F-34D824296FEE}"/>
              </a:ext>
            </a:extLst>
          </p:cNvPr>
          <p:cNvSpPr txBox="1"/>
          <p:nvPr/>
        </p:nvSpPr>
        <p:spPr>
          <a:xfrm>
            <a:off x="10394663" y="1732635"/>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sp>
        <p:nvSpPr>
          <p:cNvPr id="104" name="Cylindre 103">
            <a:extLst>
              <a:ext uri="{FF2B5EF4-FFF2-40B4-BE49-F238E27FC236}">
                <a16:creationId xmlns:a16="http://schemas.microsoft.com/office/drawing/2014/main" id="{FB8F0D81-38AE-4BA7-B6FC-070A66FA30C9}"/>
              </a:ext>
            </a:extLst>
          </p:cNvPr>
          <p:cNvSpPr/>
          <p:nvPr/>
        </p:nvSpPr>
        <p:spPr>
          <a:xfrm>
            <a:off x="4071623" y="1867809"/>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Registry</a:t>
            </a:r>
            <a:endParaRPr lang="fr-FR" sz="1000" dirty="0">
              <a:solidFill>
                <a:srgbClr val="000000"/>
              </a:solidFill>
            </a:endParaRPr>
          </a:p>
        </p:txBody>
      </p:sp>
      <p:cxnSp>
        <p:nvCxnSpPr>
          <p:cNvPr id="106" name="Connecteur droit avec flèche 105">
            <a:extLst>
              <a:ext uri="{FF2B5EF4-FFF2-40B4-BE49-F238E27FC236}">
                <a16:creationId xmlns:a16="http://schemas.microsoft.com/office/drawing/2014/main" id="{76E75ECF-C0CA-4F7A-896E-26DBAEE667B5}"/>
              </a:ext>
            </a:extLst>
          </p:cNvPr>
          <p:cNvCxnSpPr>
            <a:endCxn id="104" idx="2"/>
          </p:cNvCxnSpPr>
          <p:nvPr/>
        </p:nvCxnSpPr>
        <p:spPr>
          <a:xfrm flipV="1">
            <a:off x="3870854" y="2255227"/>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9" name="Picture 2" descr="Salah CHADLI">
            <a:extLst>
              <a:ext uri="{FF2B5EF4-FFF2-40B4-BE49-F238E27FC236}">
                <a16:creationId xmlns:a16="http://schemas.microsoft.com/office/drawing/2014/main" id="{74862FAB-3827-4BC3-97AF-59F67229EE1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20945"/>
          <a:stretch/>
        </p:blipFill>
        <p:spPr bwMode="auto">
          <a:xfrm>
            <a:off x="6849696" y="784837"/>
            <a:ext cx="625853" cy="518437"/>
          </a:xfrm>
          <a:prstGeom prst="rect">
            <a:avLst/>
          </a:prstGeom>
          <a:noFill/>
          <a:extLst>
            <a:ext uri="{909E8E84-426E-40DD-AFC4-6F175D3DCCD1}">
              <a14:hiddenFill xmlns:a14="http://schemas.microsoft.com/office/drawing/2010/main">
                <a:solidFill>
                  <a:srgbClr val="FFFFFF"/>
                </a:solidFill>
              </a14:hiddenFill>
            </a:ext>
          </a:extLst>
        </p:spPr>
      </p:pic>
      <p:sp>
        <p:nvSpPr>
          <p:cNvPr id="121" name="Rectangle 120">
            <a:extLst>
              <a:ext uri="{FF2B5EF4-FFF2-40B4-BE49-F238E27FC236}">
                <a16:creationId xmlns:a16="http://schemas.microsoft.com/office/drawing/2014/main" id="{0BFD7E3F-6E2D-4A93-AEAC-F109A06CCB62}"/>
              </a:ext>
            </a:extLst>
          </p:cNvPr>
          <p:cNvSpPr/>
          <p:nvPr/>
        </p:nvSpPr>
        <p:spPr>
          <a:xfrm>
            <a:off x="9092827" y="2204178"/>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123" name="Picture 2" descr="OpenShift — Wikipédia">
            <a:extLst>
              <a:ext uri="{FF2B5EF4-FFF2-40B4-BE49-F238E27FC236}">
                <a16:creationId xmlns:a16="http://schemas.microsoft.com/office/drawing/2014/main" id="{8FD841AB-3407-442F-84F1-0E8D10A55307}"/>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1" b="18596"/>
          <a:stretch/>
        </p:blipFill>
        <p:spPr bwMode="auto">
          <a:xfrm>
            <a:off x="9128431" y="2247956"/>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24" name="ZoneTexte 123">
            <a:extLst>
              <a:ext uri="{FF2B5EF4-FFF2-40B4-BE49-F238E27FC236}">
                <a16:creationId xmlns:a16="http://schemas.microsoft.com/office/drawing/2014/main" id="{DADD09F7-EBA2-4F32-9B1D-05A6E7524D47}"/>
              </a:ext>
            </a:extLst>
          </p:cNvPr>
          <p:cNvSpPr txBox="1"/>
          <p:nvPr/>
        </p:nvSpPr>
        <p:spPr>
          <a:xfrm>
            <a:off x="9443197" y="2221000"/>
            <a:ext cx="1366977"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a:t>
            </a:r>
            <a:r>
              <a:rPr lang="fr-FR" sz="1600" dirty="0" err="1">
                <a:solidFill>
                  <a:srgbClr val="DB212E"/>
                </a:solidFill>
              </a:rPr>
              <a:t>rec</a:t>
            </a:r>
            <a:endParaRPr lang="fr-FR" sz="1600" dirty="0">
              <a:solidFill>
                <a:srgbClr val="DB212E"/>
              </a:solidFill>
            </a:endParaRPr>
          </a:p>
        </p:txBody>
      </p:sp>
      <p:pic>
        <p:nvPicPr>
          <p:cNvPr id="125" name="Picture 2" descr="Kubernetes hands on series: Pods. Pods are the smallest deployable units… |  by Rakesh Jain | Medium">
            <a:extLst>
              <a:ext uri="{FF2B5EF4-FFF2-40B4-BE49-F238E27FC236}">
                <a16:creationId xmlns:a16="http://schemas.microsoft.com/office/drawing/2014/main" id="{2935B51C-8BD7-4D20-8072-098EABD71EB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514778" y="2619075"/>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26" name="Picture 2" descr="Kubernetes hands on series: Pods. Pods are the smallest deployable units… |  by Rakesh Jain | Medium">
            <a:extLst>
              <a:ext uri="{FF2B5EF4-FFF2-40B4-BE49-F238E27FC236}">
                <a16:creationId xmlns:a16="http://schemas.microsoft.com/office/drawing/2014/main" id="{9F9097AB-42FF-4062-BE66-C6098EB8CDC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034070" y="2619076"/>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27" name="Picture 2" descr="Kubernetes hands on series: Pods. Pods are the smallest deployable units… |  by Rakesh Jain | Medium">
            <a:extLst>
              <a:ext uri="{FF2B5EF4-FFF2-40B4-BE49-F238E27FC236}">
                <a16:creationId xmlns:a16="http://schemas.microsoft.com/office/drawing/2014/main" id="{712AFF66-B5FC-4F99-A7D6-CEF362C631D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586014" y="2619075"/>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28" name="ZoneTexte 127">
            <a:extLst>
              <a:ext uri="{FF2B5EF4-FFF2-40B4-BE49-F238E27FC236}">
                <a16:creationId xmlns:a16="http://schemas.microsoft.com/office/drawing/2014/main" id="{6ACC267C-4387-44DB-861A-26A294F8EF2E}"/>
              </a:ext>
            </a:extLst>
          </p:cNvPr>
          <p:cNvSpPr txBox="1"/>
          <p:nvPr/>
        </p:nvSpPr>
        <p:spPr>
          <a:xfrm>
            <a:off x="9450034" y="2907567"/>
            <a:ext cx="466794" cy="215444"/>
          </a:xfrm>
          <a:prstGeom prst="rect">
            <a:avLst/>
          </a:prstGeom>
          <a:noFill/>
        </p:spPr>
        <p:txBody>
          <a:bodyPr wrap="none" rtlCol="0">
            <a:spAutoFit/>
          </a:bodyPr>
          <a:lstStyle/>
          <a:p>
            <a:r>
              <a:rPr lang="fr-FR" sz="800" dirty="0">
                <a:solidFill>
                  <a:srgbClr val="326CE5"/>
                </a:solidFill>
              </a:rPr>
              <a:t>zoning</a:t>
            </a:r>
          </a:p>
        </p:txBody>
      </p:sp>
      <p:sp>
        <p:nvSpPr>
          <p:cNvPr id="129" name="ZoneTexte 128">
            <a:extLst>
              <a:ext uri="{FF2B5EF4-FFF2-40B4-BE49-F238E27FC236}">
                <a16:creationId xmlns:a16="http://schemas.microsoft.com/office/drawing/2014/main" id="{618DD696-E7C0-424F-8C3B-A95ACE051020}"/>
              </a:ext>
            </a:extLst>
          </p:cNvPr>
          <p:cNvSpPr txBox="1"/>
          <p:nvPr/>
        </p:nvSpPr>
        <p:spPr>
          <a:xfrm>
            <a:off x="10052058" y="2917841"/>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130" name="ZoneTexte 129">
            <a:extLst>
              <a:ext uri="{FF2B5EF4-FFF2-40B4-BE49-F238E27FC236}">
                <a16:creationId xmlns:a16="http://schemas.microsoft.com/office/drawing/2014/main" id="{D88E2EA0-BCFD-43B0-A09F-3E448B585494}"/>
              </a:ext>
            </a:extLst>
          </p:cNvPr>
          <p:cNvSpPr txBox="1"/>
          <p:nvPr/>
        </p:nvSpPr>
        <p:spPr>
          <a:xfrm>
            <a:off x="10394663" y="2917841"/>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sp>
        <p:nvSpPr>
          <p:cNvPr id="131" name="Rectangle 130">
            <a:extLst>
              <a:ext uri="{FF2B5EF4-FFF2-40B4-BE49-F238E27FC236}">
                <a16:creationId xmlns:a16="http://schemas.microsoft.com/office/drawing/2014/main" id="{56504CC2-A444-4320-8AC2-BECA20C96889}"/>
              </a:ext>
            </a:extLst>
          </p:cNvPr>
          <p:cNvSpPr/>
          <p:nvPr/>
        </p:nvSpPr>
        <p:spPr>
          <a:xfrm>
            <a:off x="9117412" y="3392211"/>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132" name="Picture 2" descr="OpenShift — Wikipédia">
            <a:extLst>
              <a:ext uri="{FF2B5EF4-FFF2-40B4-BE49-F238E27FC236}">
                <a16:creationId xmlns:a16="http://schemas.microsoft.com/office/drawing/2014/main" id="{C0E4F4B0-4B9F-41A7-9E43-6A8C81BB4623}"/>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1" b="18596"/>
          <a:stretch/>
        </p:blipFill>
        <p:spPr bwMode="auto">
          <a:xfrm>
            <a:off x="9153016" y="3435989"/>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33" name="ZoneTexte 132">
            <a:extLst>
              <a:ext uri="{FF2B5EF4-FFF2-40B4-BE49-F238E27FC236}">
                <a16:creationId xmlns:a16="http://schemas.microsoft.com/office/drawing/2014/main" id="{358C3FD6-C89A-479D-BA73-F70A9D979CAF}"/>
              </a:ext>
            </a:extLst>
          </p:cNvPr>
          <p:cNvSpPr txBox="1"/>
          <p:nvPr/>
        </p:nvSpPr>
        <p:spPr>
          <a:xfrm>
            <a:off x="9467782" y="3409033"/>
            <a:ext cx="1821717"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a:t>
            </a:r>
            <a:r>
              <a:rPr lang="fr-FR" sz="1600" dirty="0" err="1">
                <a:solidFill>
                  <a:srgbClr val="DB212E"/>
                </a:solidFill>
              </a:rPr>
              <a:t>pre</a:t>
            </a:r>
            <a:r>
              <a:rPr lang="fr-FR" sz="1600" dirty="0">
                <a:solidFill>
                  <a:srgbClr val="DB212E"/>
                </a:solidFill>
              </a:rPr>
              <a:t>-prod</a:t>
            </a:r>
          </a:p>
        </p:txBody>
      </p:sp>
      <p:pic>
        <p:nvPicPr>
          <p:cNvPr id="134" name="Picture 2" descr="Kubernetes hands on series: Pods. Pods are the smallest deployable units… |  by Rakesh Jain | Medium">
            <a:extLst>
              <a:ext uri="{FF2B5EF4-FFF2-40B4-BE49-F238E27FC236}">
                <a16:creationId xmlns:a16="http://schemas.microsoft.com/office/drawing/2014/main" id="{A443C2BD-CD08-47C0-9506-87060BED70C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539363" y="3807108"/>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35" name="Picture 2" descr="Kubernetes hands on series: Pods. Pods are the smallest deployable units… |  by Rakesh Jain | Medium">
            <a:extLst>
              <a:ext uri="{FF2B5EF4-FFF2-40B4-BE49-F238E27FC236}">
                <a16:creationId xmlns:a16="http://schemas.microsoft.com/office/drawing/2014/main" id="{4A47E679-7598-4B69-87F6-CDF64E862B6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058655" y="3807109"/>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36" name="Picture 2" descr="Kubernetes hands on series: Pods. Pods are the smallest deployable units… |  by Rakesh Jain | Medium">
            <a:extLst>
              <a:ext uri="{FF2B5EF4-FFF2-40B4-BE49-F238E27FC236}">
                <a16:creationId xmlns:a16="http://schemas.microsoft.com/office/drawing/2014/main" id="{F7EF8FBE-306F-4172-9F5A-6A9C36489DA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610599" y="3807108"/>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37" name="ZoneTexte 136">
            <a:extLst>
              <a:ext uri="{FF2B5EF4-FFF2-40B4-BE49-F238E27FC236}">
                <a16:creationId xmlns:a16="http://schemas.microsoft.com/office/drawing/2014/main" id="{922F2E2F-589C-4AA8-A348-93872C5AC831}"/>
              </a:ext>
            </a:extLst>
          </p:cNvPr>
          <p:cNvSpPr txBox="1"/>
          <p:nvPr/>
        </p:nvSpPr>
        <p:spPr>
          <a:xfrm>
            <a:off x="9474619" y="4106358"/>
            <a:ext cx="466794" cy="215444"/>
          </a:xfrm>
          <a:prstGeom prst="rect">
            <a:avLst/>
          </a:prstGeom>
          <a:noFill/>
        </p:spPr>
        <p:txBody>
          <a:bodyPr wrap="none" rtlCol="0">
            <a:spAutoFit/>
          </a:bodyPr>
          <a:lstStyle/>
          <a:p>
            <a:r>
              <a:rPr lang="fr-FR" sz="800" dirty="0">
                <a:solidFill>
                  <a:srgbClr val="326CE5"/>
                </a:solidFill>
              </a:rPr>
              <a:t>zoning</a:t>
            </a:r>
          </a:p>
        </p:txBody>
      </p:sp>
      <p:sp>
        <p:nvSpPr>
          <p:cNvPr id="138" name="ZoneTexte 137">
            <a:extLst>
              <a:ext uri="{FF2B5EF4-FFF2-40B4-BE49-F238E27FC236}">
                <a16:creationId xmlns:a16="http://schemas.microsoft.com/office/drawing/2014/main" id="{4E92AD28-2CCD-410F-9D4C-0F099288B473}"/>
              </a:ext>
            </a:extLst>
          </p:cNvPr>
          <p:cNvSpPr txBox="1"/>
          <p:nvPr/>
        </p:nvSpPr>
        <p:spPr>
          <a:xfrm>
            <a:off x="10076643" y="4105874"/>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139" name="ZoneTexte 138">
            <a:extLst>
              <a:ext uri="{FF2B5EF4-FFF2-40B4-BE49-F238E27FC236}">
                <a16:creationId xmlns:a16="http://schemas.microsoft.com/office/drawing/2014/main" id="{B5066EC8-0D79-45B0-B7FC-9C39EB6AB5AD}"/>
              </a:ext>
            </a:extLst>
          </p:cNvPr>
          <p:cNvSpPr txBox="1"/>
          <p:nvPr/>
        </p:nvSpPr>
        <p:spPr>
          <a:xfrm>
            <a:off x="10419248" y="4105874"/>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sp>
        <p:nvSpPr>
          <p:cNvPr id="140" name="Rectangle 139">
            <a:extLst>
              <a:ext uri="{FF2B5EF4-FFF2-40B4-BE49-F238E27FC236}">
                <a16:creationId xmlns:a16="http://schemas.microsoft.com/office/drawing/2014/main" id="{DF64E953-E769-4007-9076-A32A67D22A64}"/>
              </a:ext>
            </a:extLst>
          </p:cNvPr>
          <p:cNvSpPr/>
          <p:nvPr/>
        </p:nvSpPr>
        <p:spPr>
          <a:xfrm>
            <a:off x="9117412" y="4592987"/>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141" name="Picture 2" descr="OpenShift — Wikipédia">
            <a:extLst>
              <a:ext uri="{FF2B5EF4-FFF2-40B4-BE49-F238E27FC236}">
                <a16:creationId xmlns:a16="http://schemas.microsoft.com/office/drawing/2014/main" id="{E4321ED0-F094-4451-924D-D2116B434D53}"/>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1" b="18596"/>
          <a:stretch/>
        </p:blipFill>
        <p:spPr bwMode="auto">
          <a:xfrm>
            <a:off x="9153016" y="4636765"/>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42" name="ZoneTexte 141">
            <a:extLst>
              <a:ext uri="{FF2B5EF4-FFF2-40B4-BE49-F238E27FC236}">
                <a16:creationId xmlns:a16="http://schemas.microsoft.com/office/drawing/2014/main" id="{C3B1FC99-179E-4DE3-9C64-6E289256F7EA}"/>
              </a:ext>
            </a:extLst>
          </p:cNvPr>
          <p:cNvSpPr txBox="1"/>
          <p:nvPr/>
        </p:nvSpPr>
        <p:spPr>
          <a:xfrm>
            <a:off x="9467782" y="4609809"/>
            <a:ext cx="1486689"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prod</a:t>
            </a:r>
          </a:p>
        </p:txBody>
      </p:sp>
      <p:pic>
        <p:nvPicPr>
          <p:cNvPr id="143" name="Picture 2" descr="Kubernetes hands on series: Pods. Pods are the smallest deployable units… |  by Rakesh Jain | Medium">
            <a:extLst>
              <a:ext uri="{FF2B5EF4-FFF2-40B4-BE49-F238E27FC236}">
                <a16:creationId xmlns:a16="http://schemas.microsoft.com/office/drawing/2014/main" id="{65770948-480C-45FC-BFA5-B28C8EA9F27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539363" y="5007884"/>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44" name="Picture 2" descr="Kubernetes hands on series: Pods. Pods are the smallest deployable units… |  by Rakesh Jain | Medium">
            <a:extLst>
              <a:ext uri="{FF2B5EF4-FFF2-40B4-BE49-F238E27FC236}">
                <a16:creationId xmlns:a16="http://schemas.microsoft.com/office/drawing/2014/main" id="{905F4C06-871E-45F5-9E38-B9FBDF14489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058655" y="5007885"/>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45" name="Picture 2" descr="Kubernetes hands on series: Pods. Pods are the smallest deployable units… |  by Rakesh Jain | Medium">
            <a:extLst>
              <a:ext uri="{FF2B5EF4-FFF2-40B4-BE49-F238E27FC236}">
                <a16:creationId xmlns:a16="http://schemas.microsoft.com/office/drawing/2014/main" id="{B1C3ACCC-BBAF-42BA-90C1-339EAD97AE9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610599" y="5007884"/>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46" name="ZoneTexte 145">
            <a:extLst>
              <a:ext uri="{FF2B5EF4-FFF2-40B4-BE49-F238E27FC236}">
                <a16:creationId xmlns:a16="http://schemas.microsoft.com/office/drawing/2014/main" id="{3A750CFC-725E-406E-B613-1F4C89783F38}"/>
              </a:ext>
            </a:extLst>
          </p:cNvPr>
          <p:cNvSpPr txBox="1"/>
          <p:nvPr/>
        </p:nvSpPr>
        <p:spPr>
          <a:xfrm>
            <a:off x="9474619" y="5307134"/>
            <a:ext cx="466794" cy="215444"/>
          </a:xfrm>
          <a:prstGeom prst="rect">
            <a:avLst/>
          </a:prstGeom>
          <a:noFill/>
        </p:spPr>
        <p:txBody>
          <a:bodyPr wrap="none" rtlCol="0">
            <a:spAutoFit/>
          </a:bodyPr>
          <a:lstStyle/>
          <a:p>
            <a:r>
              <a:rPr lang="fr-FR" sz="800" dirty="0">
                <a:solidFill>
                  <a:srgbClr val="326CE5"/>
                </a:solidFill>
              </a:rPr>
              <a:t>zoning</a:t>
            </a:r>
          </a:p>
        </p:txBody>
      </p:sp>
      <p:sp>
        <p:nvSpPr>
          <p:cNvPr id="147" name="ZoneTexte 146">
            <a:extLst>
              <a:ext uri="{FF2B5EF4-FFF2-40B4-BE49-F238E27FC236}">
                <a16:creationId xmlns:a16="http://schemas.microsoft.com/office/drawing/2014/main" id="{ED8B2EC2-A38E-4F01-B670-0EA6DC00C449}"/>
              </a:ext>
            </a:extLst>
          </p:cNvPr>
          <p:cNvSpPr txBox="1"/>
          <p:nvPr/>
        </p:nvSpPr>
        <p:spPr>
          <a:xfrm>
            <a:off x="10076643" y="5306650"/>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148" name="ZoneTexte 147">
            <a:extLst>
              <a:ext uri="{FF2B5EF4-FFF2-40B4-BE49-F238E27FC236}">
                <a16:creationId xmlns:a16="http://schemas.microsoft.com/office/drawing/2014/main" id="{D49D3597-3B16-4312-BEA8-4BBADD7AF7D2}"/>
              </a:ext>
            </a:extLst>
          </p:cNvPr>
          <p:cNvSpPr txBox="1"/>
          <p:nvPr/>
        </p:nvSpPr>
        <p:spPr>
          <a:xfrm>
            <a:off x="10419248" y="5306650"/>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pic>
        <p:nvPicPr>
          <p:cNvPr id="84" name="Picture 4" descr="Azure Machine Learning">
            <a:extLst>
              <a:ext uri="{FF2B5EF4-FFF2-40B4-BE49-F238E27FC236}">
                <a16:creationId xmlns:a16="http://schemas.microsoft.com/office/drawing/2014/main" id="{9BFDA2D1-67E1-438B-A78A-43FA65FF512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396" t="27459" r="37476" b="30796"/>
          <a:stretch/>
        </p:blipFill>
        <p:spPr bwMode="auto">
          <a:xfrm>
            <a:off x="1711706" y="4146853"/>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85" name="Rectangle 84">
            <a:extLst>
              <a:ext uri="{FF2B5EF4-FFF2-40B4-BE49-F238E27FC236}">
                <a16:creationId xmlns:a16="http://schemas.microsoft.com/office/drawing/2014/main" id="{BB0A35BB-417F-489A-A273-31E9D0123AB7}"/>
              </a:ext>
            </a:extLst>
          </p:cNvPr>
          <p:cNvSpPr/>
          <p:nvPr/>
        </p:nvSpPr>
        <p:spPr>
          <a:xfrm>
            <a:off x="1582647" y="4086328"/>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062C4"/>
              </a:solidFill>
            </a:endParaRPr>
          </a:p>
        </p:txBody>
      </p:sp>
      <p:sp>
        <p:nvSpPr>
          <p:cNvPr id="86" name="ZoneTexte 85">
            <a:extLst>
              <a:ext uri="{FF2B5EF4-FFF2-40B4-BE49-F238E27FC236}">
                <a16:creationId xmlns:a16="http://schemas.microsoft.com/office/drawing/2014/main" id="{571EBCD3-A1EE-4410-A5B9-05D8D7B9CDFB}"/>
              </a:ext>
            </a:extLst>
          </p:cNvPr>
          <p:cNvSpPr txBox="1"/>
          <p:nvPr/>
        </p:nvSpPr>
        <p:spPr>
          <a:xfrm>
            <a:off x="1964922" y="4129537"/>
            <a:ext cx="1376787" cy="338554"/>
          </a:xfrm>
          <a:prstGeom prst="rect">
            <a:avLst/>
          </a:prstGeom>
          <a:noFill/>
        </p:spPr>
        <p:txBody>
          <a:bodyPr wrap="none" rtlCol="0">
            <a:spAutoFit/>
          </a:bodyPr>
          <a:lstStyle/>
          <a:p>
            <a:r>
              <a:rPr lang="fr-FR" sz="1600" dirty="0" err="1">
                <a:solidFill>
                  <a:srgbClr val="0062C4"/>
                </a:solidFill>
              </a:rPr>
              <a:t>AzureML</a:t>
            </a:r>
            <a:r>
              <a:rPr lang="fr-FR" sz="1600" dirty="0">
                <a:solidFill>
                  <a:srgbClr val="0062C4"/>
                </a:solidFill>
              </a:rPr>
              <a:t> prod</a:t>
            </a:r>
          </a:p>
        </p:txBody>
      </p:sp>
      <p:sp>
        <p:nvSpPr>
          <p:cNvPr id="87" name="Rectangle 86">
            <a:extLst>
              <a:ext uri="{FF2B5EF4-FFF2-40B4-BE49-F238E27FC236}">
                <a16:creationId xmlns:a16="http://schemas.microsoft.com/office/drawing/2014/main" id="{71BE1412-49F9-4983-B8F6-436D1DDF3522}"/>
              </a:ext>
            </a:extLst>
          </p:cNvPr>
          <p:cNvSpPr/>
          <p:nvPr/>
        </p:nvSpPr>
        <p:spPr>
          <a:xfrm>
            <a:off x="2496806" y="4580210"/>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sz="900" dirty="0" err="1">
                <a:solidFill>
                  <a:schemeClr val="bg1"/>
                </a:solidFill>
              </a:rPr>
              <a:t>Automated</a:t>
            </a:r>
            <a:r>
              <a:rPr lang="fr-FR" sz="900" dirty="0">
                <a:solidFill>
                  <a:schemeClr val="bg1"/>
                </a:solidFill>
              </a:rPr>
              <a:t> Training Pipeline</a:t>
            </a:r>
          </a:p>
        </p:txBody>
      </p:sp>
      <p:sp>
        <p:nvSpPr>
          <p:cNvPr id="88" name="Rectangle 87">
            <a:extLst>
              <a:ext uri="{FF2B5EF4-FFF2-40B4-BE49-F238E27FC236}">
                <a16:creationId xmlns:a16="http://schemas.microsoft.com/office/drawing/2014/main" id="{3DF4C30D-B708-4D54-BBC6-A18D19032A9F}"/>
              </a:ext>
            </a:extLst>
          </p:cNvPr>
          <p:cNvSpPr/>
          <p:nvPr/>
        </p:nvSpPr>
        <p:spPr>
          <a:xfrm>
            <a:off x="2657917" y="4836323"/>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Validation</a:t>
            </a:r>
          </a:p>
        </p:txBody>
      </p:sp>
      <p:sp>
        <p:nvSpPr>
          <p:cNvPr id="89" name="Rectangle 88">
            <a:extLst>
              <a:ext uri="{FF2B5EF4-FFF2-40B4-BE49-F238E27FC236}">
                <a16:creationId xmlns:a16="http://schemas.microsoft.com/office/drawing/2014/main" id="{BC6FA156-9DD5-4239-B6C8-CBB343A32D68}"/>
              </a:ext>
            </a:extLst>
          </p:cNvPr>
          <p:cNvSpPr/>
          <p:nvPr/>
        </p:nvSpPr>
        <p:spPr>
          <a:xfrm>
            <a:off x="2664795" y="5123145"/>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a:t>
            </a:r>
            <a:r>
              <a:rPr lang="fr-FR" sz="1000" dirty="0" err="1">
                <a:solidFill>
                  <a:srgbClr val="000000"/>
                </a:solidFill>
              </a:rPr>
              <a:t>Preparation</a:t>
            </a:r>
            <a:endParaRPr lang="fr-FR" sz="1000" dirty="0">
              <a:solidFill>
                <a:srgbClr val="000000"/>
              </a:solidFill>
            </a:endParaRPr>
          </a:p>
        </p:txBody>
      </p:sp>
      <p:sp>
        <p:nvSpPr>
          <p:cNvPr id="90" name="Rectangle 89">
            <a:extLst>
              <a:ext uri="{FF2B5EF4-FFF2-40B4-BE49-F238E27FC236}">
                <a16:creationId xmlns:a16="http://schemas.microsoft.com/office/drawing/2014/main" id="{C7AD0BB6-8796-4389-821C-EFC7534A1894}"/>
              </a:ext>
            </a:extLst>
          </p:cNvPr>
          <p:cNvSpPr/>
          <p:nvPr/>
        </p:nvSpPr>
        <p:spPr>
          <a:xfrm>
            <a:off x="2673590" y="5406145"/>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Training</a:t>
            </a:r>
          </a:p>
        </p:txBody>
      </p:sp>
      <p:sp>
        <p:nvSpPr>
          <p:cNvPr id="92" name="Rectangle 91">
            <a:extLst>
              <a:ext uri="{FF2B5EF4-FFF2-40B4-BE49-F238E27FC236}">
                <a16:creationId xmlns:a16="http://schemas.microsoft.com/office/drawing/2014/main" id="{18BD07E8-40F2-45B1-B06E-2DFAF0EB5EC2}"/>
              </a:ext>
            </a:extLst>
          </p:cNvPr>
          <p:cNvSpPr/>
          <p:nvPr/>
        </p:nvSpPr>
        <p:spPr>
          <a:xfrm>
            <a:off x="2673590" y="5696865"/>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Evaluation</a:t>
            </a:r>
          </a:p>
        </p:txBody>
      </p:sp>
      <p:sp>
        <p:nvSpPr>
          <p:cNvPr id="93" name="Rectangle 92">
            <a:extLst>
              <a:ext uri="{FF2B5EF4-FFF2-40B4-BE49-F238E27FC236}">
                <a16:creationId xmlns:a16="http://schemas.microsoft.com/office/drawing/2014/main" id="{2E66B189-5733-4EEE-95DC-160B9A007372}"/>
              </a:ext>
            </a:extLst>
          </p:cNvPr>
          <p:cNvSpPr/>
          <p:nvPr/>
        </p:nvSpPr>
        <p:spPr>
          <a:xfrm>
            <a:off x="2680442" y="5974813"/>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Register</a:t>
            </a:r>
            <a:endParaRPr lang="fr-FR" sz="1000" dirty="0">
              <a:solidFill>
                <a:srgbClr val="000000"/>
              </a:solidFill>
            </a:endParaRPr>
          </a:p>
        </p:txBody>
      </p:sp>
      <p:cxnSp>
        <p:nvCxnSpPr>
          <p:cNvPr id="95" name="Connecteur droit avec flèche 94">
            <a:extLst>
              <a:ext uri="{FF2B5EF4-FFF2-40B4-BE49-F238E27FC236}">
                <a16:creationId xmlns:a16="http://schemas.microsoft.com/office/drawing/2014/main" id="{B080A548-86EA-4C28-B298-1B76FF29F929}"/>
              </a:ext>
            </a:extLst>
          </p:cNvPr>
          <p:cNvCxnSpPr>
            <a:cxnSpLocks/>
          </p:cNvCxnSpPr>
          <p:nvPr/>
        </p:nvCxnSpPr>
        <p:spPr>
          <a:xfrm>
            <a:off x="3262988" y="5019410"/>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Connecteur droit avec flèche 95">
            <a:extLst>
              <a:ext uri="{FF2B5EF4-FFF2-40B4-BE49-F238E27FC236}">
                <a16:creationId xmlns:a16="http://schemas.microsoft.com/office/drawing/2014/main" id="{32E614EE-C23A-4AB6-AB24-3FDF874075B9}"/>
              </a:ext>
            </a:extLst>
          </p:cNvPr>
          <p:cNvCxnSpPr>
            <a:cxnSpLocks/>
          </p:cNvCxnSpPr>
          <p:nvPr/>
        </p:nvCxnSpPr>
        <p:spPr>
          <a:xfrm>
            <a:off x="3267745" y="529564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7" name="Connecteur droit avec flèche 96">
            <a:extLst>
              <a:ext uri="{FF2B5EF4-FFF2-40B4-BE49-F238E27FC236}">
                <a16:creationId xmlns:a16="http://schemas.microsoft.com/office/drawing/2014/main" id="{30964649-9F9F-496C-9F41-D453D109F869}"/>
              </a:ext>
            </a:extLst>
          </p:cNvPr>
          <p:cNvCxnSpPr>
            <a:cxnSpLocks/>
          </p:cNvCxnSpPr>
          <p:nvPr/>
        </p:nvCxnSpPr>
        <p:spPr>
          <a:xfrm>
            <a:off x="3272514" y="5565470"/>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Connecteur droit avec flèche 97">
            <a:extLst>
              <a:ext uri="{FF2B5EF4-FFF2-40B4-BE49-F238E27FC236}">
                <a16:creationId xmlns:a16="http://schemas.microsoft.com/office/drawing/2014/main" id="{9EB7D705-0ECD-43B7-8701-BA5D2DA762B2}"/>
              </a:ext>
            </a:extLst>
          </p:cNvPr>
          <p:cNvCxnSpPr>
            <a:cxnSpLocks/>
          </p:cNvCxnSpPr>
          <p:nvPr/>
        </p:nvCxnSpPr>
        <p:spPr>
          <a:xfrm>
            <a:off x="3282034" y="58512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11" name="Cylindre 110">
            <a:extLst>
              <a:ext uri="{FF2B5EF4-FFF2-40B4-BE49-F238E27FC236}">
                <a16:creationId xmlns:a16="http://schemas.microsoft.com/office/drawing/2014/main" id="{95D68641-7BD5-4C54-9FDB-CEE1EA968D9E}"/>
              </a:ext>
            </a:extLst>
          </p:cNvPr>
          <p:cNvSpPr/>
          <p:nvPr/>
        </p:nvSpPr>
        <p:spPr>
          <a:xfrm>
            <a:off x="4071623" y="5671957"/>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Registry</a:t>
            </a:r>
            <a:endParaRPr lang="fr-FR" sz="1000" dirty="0">
              <a:solidFill>
                <a:srgbClr val="000000"/>
              </a:solidFill>
            </a:endParaRPr>
          </a:p>
        </p:txBody>
      </p:sp>
      <p:cxnSp>
        <p:nvCxnSpPr>
          <p:cNvPr id="114" name="Connecteur droit avec flèche 113">
            <a:extLst>
              <a:ext uri="{FF2B5EF4-FFF2-40B4-BE49-F238E27FC236}">
                <a16:creationId xmlns:a16="http://schemas.microsoft.com/office/drawing/2014/main" id="{569F0339-49A0-4AB9-8B37-D308FE0A378A}"/>
              </a:ext>
            </a:extLst>
          </p:cNvPr>
          <p:cNvCxnSpPr>
            <a:endCxn id="111" idx="2"/>
          </p:cNvCxnSpPr>
          <p:nvPr/>
        </p:nvCxnSpPr>
        <p:spPr>
          <a:xfrm flipV="1">
            <a:off x="3870854" y="6059375"/>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15" name="Picture 2" descr="Azure DevOps Pipelines: Multi-Stage Pipelines">
            <a:extLst>
              <a:ext uri="{FF2B5EF4-FFF2-40B4-BE49-F238E27FC236}">
                <a16:creationId xmlns:a16="http://schemas.microsoft.com/office/drawing/2014/main" id="{5FD6D3BA-FD6B-469B-BFFD-853F283A4D3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076470" y="3505110"/>
            <a:ext cx="512308" cy="512308"/>
          </a:xfrm>
          <a:prstGeom prst="rect">
            <a:avLst/>
          </a:prstGeom>
          <a:noFill/>
          <a:extLst>
            <a:ext uri="{909E8E84-426E-40DD-AFC4-6F175D3DCCD1}">
              <a14:hiddenFill xmlns:a14="http://schemas.microsoft.com/office/drawing/2010/main">
                <a:solidFill>
                  <a:srgbClr val="FFFFFF"/>
                </a:solidFill>
              </a14:hiddenFill>
            </a:ext>
          </a:extLst>
        </p:spPr>
      </p:pic>
      <p:cxnSp>
        <p:nvCxnSpPr>
          <p:cNvPr id="117" name="Connecteur droit avec flèche 116">
            <a:extLst>
              <a:ext uri="{FF2B5EF4-FFF2-40B4-BE49-F238E27FC236}">
                <a16:creationId xmlns:a16="http://schemas.microsoft.com/office/drawing/2014/main" id="{5D434511-5BC7-40AB-96AB-DBBB0506E02F}"/>
              </a:ext>
            </a:extLst>
          </p:cNvPr>
          <p:cNvCxnSpPr>
            <a:cxnSpLocks/>
            <a:stCxn id="2056" idx="3"/>
            <a:endCxn id="115" idx="1"/>
          </p:cNvCxnSpPr>
          <p:nvPr/>
        </p:nvCxnSpPr>
        <p:spPr>
          <a:xfrm>
            <a:off x="2673590" y="3333323"/>
            <a:ext cx="402880" cy="427941"/>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Connecteur droit avec flèche 117">
            <a:extLst>
              <a:ext uri="{FF2B5EF4-FFF2-40B4-BE49-F238E27FC236}">
                <a16:creationId xmlns:a16="http://schemas.microsoft.com/office/drawing/2014/main" id="{A340ADAF-B438-4832-B366-8FE511E4EE3A}"/>
              </a:ext>
            </a:extLst>
          </p:cNvPr>
          <p:cNvCxnSpPr>
            <a:cxnSpLocks/>
            <a:stCxn id="115" idx="2"/>
            <a:endCxn id="87" idx="0"/>
          </p:cNvCxnSpPr>
          <p:nvPr/>
        </p:nvCxnSpPr>
        <p:spPr>
          <a:xfrm>
            <a:off x="3332624" y="4017418"/>
            <a:ext cx="1" cy="562792"/>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Connecteur droit avec flèche 118">
            <a:extLst>
              <a:ext uri="{FF2B5EF4-FFF2-40B4-BE49-F238E27FC236}">
                <a16:creationId xmlns:a16="http://schemas.microsoft.com/office/drawing/2014/main" id="{80A9FF18-83B1-42FF-BD9B-42DF94E41DF9}"/>
              </a:ext>
            </a:extLst>
          </p:cNvPr>
          <p:cNvCxnSpPr>
            <a:cxnSpLocks/>
            <a:stCxn id="115" idx="3"/>
            <a:endCxn id="39" idx="1"/>
          </p:cNvCxnSpPr>
          <p:nvPr/>
        </p:nvCxnSpPr>
        <p:spPr>
          <a:xfrm flipV="1">
            <a:off x="3588778" y="3329230"/>
            <a:ext cx="2789212" cy="432034"/>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Connecteur droit avec flèche 119">
            <a:extLst>
              <a:ext uri="{FF2B5EF4-FFF2-40B4-BE49-F238E27FC236}">
                <a16:creationId xmlns:a16="http://schemas.microsoft.com/office/drawing/2014/main" id="{EBC3CCE9-256E-43F4-AAF8-FA5B071B653F}"/>
              </a:ext>
            </a:extLst>
          </p:cNvPr>
          <p:cNvCxnSpPr>
            <a:cxnSpLocks/>
            <a:stCxn id="115" idx="2"/>
            <a:endCxn id="111" idx="1"/>
          </p:cNvCxnSpPr>
          <p:nvPr/>
        </p:nvCxnSpPr>
        <p:spPr>
          <a:xfrm>
            <a:off x="3332624" y="4017418"/>
            <a:ext cx="1064469" cy="1654539"/>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pic>
        <p:nvPicPr>
          <p:cNvPr id="91" name="Graphique 8">
            <a:extLst>
              <a:ext uri="{FF2B5EF4-FFF2-40B4-BE49-F238E27FC236}">
                <a16:creationId xmlns:a16="http://schemas.microsoft.com/office/drawing/2014/main" id="{B5CE5267-7CF5-7E47-84E6-D702314A032E}"/>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96850" y="6088895"/>
            <a:ext cx="520700" cy="520700"/>
          </a:xfrm>
          <a:prstGeom prst="rect">
            <a:avLst/>
          </a:prstGeom>
        </p:spPr>
      </p:pic>
    </p:spTree>
    <p:extLst>
      <p:ext uri="{BB962C8B-B14F-4D97-AF65-F5344CB8AC3E}">
        <p14:creationId xmlns:p14="http://schemas.microsoft.com/office/powerpoint/2010/main" val="169657189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1964922" y="324400"/>
            <a:ext cx="1293431" cy="338554"/>
          </a:xfrm>
          <a:prstGeom prst="rect">
            <a:avLst/>
          </a:prstGeom>
          <a:noFill/>
        </p:spPr>
        <p:txBody>
          <a:bodyPr wrap="none" rtlCol="0">
            <a:spAutoFit/>
          </a:bodyPr>
          <a:lstStyle/>
          <a:p>
            <a:r>
              <a:rPr lang="fr-FR" sz="1600" dirty="0" err="1">
                <a:solidFill>
                  <a:srgbClr val="0062C4"/>
                </a:solidFill>
              </a:rPr>
              <a:t>AzureML</a:t>
            </a:r>
            <a:r>
              <a:rPr lang="fr-FR" sz="1600" dirty="0">
                <a:solidFill>
                  <a:srgbClr val="0062C4"/>
                </a:solidFill>
              </a:rPr>
              <a:t> dev</a:t>
            </a:r>
          </a:p>
        </p:txBody>
      </p:sp>
      <p:pic>
        <p:nvPicPr>
          <p:cNvPr id="2056" name="Picture 8">
            <a:extLst>
              <a:ext uri="{FF2B5EF4-FFF2-40B4-BE49-F238E27FC236}">
                <a16:creationId xmlns:a16="http://schemas.microsoft.com/office/drawing/2014/main" id="{4FDC0E39-0C4A-4CCF-A813-7E5AE84946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9396" y="3129732"/>
            <a:ext cx="974194" cy="407182"/>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2" descr="Salah CHADLI">
            <a:extLst>
              <a:ext uri="{FF2B5EF4-FFF2-40B4-BE49-F238E27FC236}">
                <a16:creationId xmlns:a16="http://schemas.microsoft.com/office/drawing/2014/main" id="{00FFCDA1-2CCC-45DE-8C66-4A8817D4175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20945"/>
          <a:stretch/>
        </p:blipFill>
        <p:spPr bwMode="auto">
          <a:xfrm>
            <a:off x="383197" y="1568496"/>
            <a:ext cx="625853" cy="518437"/>
          </a:xfrm>
          <a:prstGeom prst="rect">
            <a:avLst/>
          </a:prstGeom>
          <a:noFill/>
          <a:extLst>
            <a:ext uri="{909E8E84-426E-40DD-AFC4-6F175D3DCCD1}">
              <a14:hiddenFill xmlns:a14="http://schemas.microsoft.com/office/drawing/2010/main">
                <a:solidFill>
                  <a:srgbClr val="FFFFFF"/>
                </a:solidFill>
              </a14:hiddenFill>
            </a:ext>
          </a:extLst>
        </p:spPr>
      </p:pic>
      <p:pic>
        <p:nvPicPr>
          <p:cNvPr id="55" name="Image 54" descr="Une image contenant personne, homme, souriant, posant&#10;&#10;Description générée automatiquement">
            <a:extLst>
              <a:ext uri="{FF2B5EF4-FFF2-40B4-BE49-F238E27FC236}">
                <a16:creationId xmlns:a16="http://schemas.microsoft.com/office/drawing/2014/main" id="{99BE0749-A0DC-45DA-951B-AC92F42E7F65}"/>
              </a:ext>
            </a:extLst>
          </p:cNvPr>
          <p:cNvPicPr>
            <a:picLocks noChangeAspect="1"/>
          </p:cNvPicPr>
          <p:nvPr/>
        </p:nvPicPr>
        <p:blipFill>
          <a:blip r:embed="rId5"/>
          <a:stretch>
            <a:fillRect/>
          </a:stretch>
        </p:blipFill>
        <p:spPr>
          <a:xfrm>
            <a:off x="374561" y="2134966"/>
            <a:ext cx="625853" cy="518437"/>
          </a:xfrm>
          <a:prstGeom prst="rect">
            <a:avLst/>
          </a:prstGeom>
        </p:spPr>
      </p:pic>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5279D6C-247B-46B7-A83F-92AC13F3E05A}"/>
              </a:ext>
            </a:extLst>
          </p:cNvPr>
          <p:cNvSpPr/>
          <p:nvPr/>
        </p:nvSpPr>
        <p:spPr>
          <a:xfrm>
            <a:off x="2496806" y="776062"/>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sz="900" dirty="0" err="1">
                <a:solidFill>
                  <a:schemeClr val="bg1"/>
                </a:solidFill>
              </a:rPr>
              <a:t>Automated</a:t>
            </a:r>
            <a:r>
              <a:rPr lang="fr-FR" sz="900" dirty="0">
                <a:solidFill>
                  <a:schemeClr val="bg1"/>
                </a:solidFill>
              </a:rPr>
              <a:t> Training Pipeline</a:t>
            </a:r>
          </a:p>
        </p:txBody>
      </p:sp>
      <p:sp>
        <p:nvSpPr>
          <p:cNvPr id="44" name="Rectangle 43">
            <a:extLst>
              <a:ext uri="{FF2B5EF4-FFF2-40B4-BE49-F238E27FC236}">
                <a16:creationId xmlns:a16="http://schemas.microsoft.com/office/drawing/2014/main" id="{045120D6-D408-4ACD-A701-7B8B839BB846}"/>
              </a:ext>
            </a:extLst>
          </p:cNvPr>
          <p:cNvSpPr/>
          <p:nvPr/>
        </p:nvSpPr>
        <p:spPr>
          <a:xfrm>
            <a:off x="2657917" y="1032175"/>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Validation</a:t>
            </a:r>
          </a:p>
        </p:txBody>
      </p:sp>
      <p:sp>
        <p:nvSpPr>
          <p:cNvPr id="45" name="Rectangle 44">
            <a:extLst>
              <a:ext uri="{FF2B5EF4-FFF2-40B4-BE49-F238E27FC236}">
                <a16:creationId xmlns:a16="http://schemas.microsoft.com/office/drawing/2014/main" id="{42574815-B18E-48EE-B192-B22351E75EB7}"/>
              </a:ext>
            </a:extLst>
          </p:cNvPr>
          <p:cNvSpPr/>
          <p:nvPr/>
        </p:nvSpPr>
        <p:spPr>
          <a:xfrm>
            <a:off x="2664795" y="1318997"/>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a:t>
            </a:r>
            <a:r>
              <a:rPr lang="fr-FR" sz="1000" dirty="0" err="1">
                <a:solidFill>
                  <a:srgbClr val="000000"/>
                </a:solidFill>
              </a:rPr>
              <a:t>Preparation</a:t>
            </a:r>
            <a:endParaRPr lang="fr-FR" sz="1000" dirty="0">
              <a:solidFill>
                <a:srgbClr val="000000"/>
              </a:solidFill>
            </a:endParaRPr>
          </a:p>
        </p:txBody>
      </p:sp>
      <p:sp>
        <p:nvSpPr>
          <p:cNvPr id="47" name="Rectangle 46">
            <a:extLst>
              <a:ext uri="{FF2B5EF4-FFF2-40B4-BE49-F238E27FC236}">
                <a16:creationId xmlns:a16="http://schemas.microsoft.com/office/drawing/2014/main" id="{A4576EE7-5E71-43B0-A8FB-D25A13D5033B}"/>
              </a:ext>
            </a:extLst>
          </p:cNvPr>
          <p:cNvSpPr/>
          <p:nvPr/>
        </p:nvSpPr>
        <p:spPr>
          <a:xfrm>
            <a:off x="2673590" y="1601997"/>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Training</a:t>
            </a:r>
          </a:p>
        </p:txBody>
      </p:sp>
      <p:sp>
        <p:nvSpPr>
          <p:cNvPr id="48" name="Rectangle 47">
            <a:extLst>
              <a:ext uri="{FF2B5EF4-FFF2-40B4-BE49-F238E27FC236}">
                <a16:creationId xmlns:a16="http://schemas.microsoft.com/office/drawing/2014/main" id="{A5EEFA37-D774-4A2D-8E2F-1BE8E4187FD4}"/>
              </a:ext>
            </a:extLst>
          </p:cNvPr>
          <p:cNvSpPr/>
          <p:nvPr/>
        </p:nvSpPr>
        <p:spPr>
          <a:xfrm>
            <a:off x="2673590" y="1892717"/>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Evaluation</a:t>
            </a:r>
          </a:p>
        </p:txBody>
      </p:sp>
      <p:sp>
        <p:nvSpPr>
          <p:cNvPr id="49" name="Rectangle 48">
            <a:extLst>
              <a:ext uri="{FF2B5EF4-FFF2-40B4-BE49-F238E27FC236}">
                <a16:creationId xmlns:a16="http://schemas.microsoft.com/office/drawing/2014/main" id="{8E14127C-2B76-48FE-89D5-008347DE910C}"/>
              </a:ext>
            </a:extLst>
          </p:cNvPr>
          <p:cNvSpPr/>
          <p:nvPr/>
        </p:nvSpPr>
        <p:spPr>
          <a:xfrm>
            <a:off x="2680442" y="2170665"/>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Register</a:t>
            </a:r>
            <a:endParaRPr lang="fr-FR" sz="1000" dirty="0">
              <a:solidFill>
                <a:srgbClr val="000000"/>
              </a:solidFill>
            </a:endParaRPr>
          </a:p>
        </p:txBody>
      </p:sp>
      <p:cxnSp>
        <p:nvCxnSpPr>
          <p:cNvPr id="50" name="Connecteur droit avec flèche 49">
            <a:extLst>
              <a:ext uri="{FF2B5EF4-FFF2-40B4-BE49-F238E27FC236}">
                <a16:creationId xmlns:a16="http://schemas.microsoft.com/office/drawing/2014/main" id="{207D1F71-976E-4259-9DF6-060045414958}"/>
              </a:ext>
            </a:extLst>
          </p:cNvPr>
          <p:cNvCxnSpPr>
            <a:cxnSpLocks/>
          </p:cNvCxnSpPr>
          <p:nvPr/>
        </p:nvCxnSpPr>
        <p:spPr>
          <a:xfrm>
            <a:off x="3262988" y="121526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eur droit avec flèche 51">
            <a:extLst>
              <a:ext uri="{FF2B5EF4-FFF2-40B4-BE49-F238E27FC236}">
                <a16:creationId xmlns:a16="http://schemas.microsoft.com/office/drawing/2014/main" id="{24121BBE-2F3A-46C7-A6C8-0C4280298B4E}"/>
              </a:ext>
            </a:extLst>
          </p:cNvPr>
          <p:cNvCxnSpPr>
            <a:cxnSpLocks/>
          </p:cNvCxnSpPr>
          <p:nvPr/>
        </p:nvCxnSpPr>
        <p:spPr>
          <a:xfrm>
            <a:off x="3267745" y="1491496"/>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DA42DC71-1438-44E4-B467-2EDEB07EE0D6}"/>
              </a:ext>
            </a:extLst>
          </p:cNvPr>
          <p:cNvCxnSpPr>
            <a:cxnSpLocks/>
          </p:cNvCxnSpPr>
          <p:nvPr/>
        </p:nvCxnSpPr>
        <p:spPr>
          <a:xfrm>
            <a:off x="3272514" y="17613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avec flèche 56">
            <a:extLst>
              <a:ext uri="{FF2B5EF4-FFF2-40B4-BE49-F238E27FC236}">
                <a16:creationId xmlns:a16="http://schemas.microsoft.com/office/drawing/2014/main" id="{EDE4866D-65CA-4F7E-AD2D-F4D34A8B5DBD}"/>
              </a:ext>
            </a:extLst>
          </p:cNvPr>
          <p:cNvCxnSpPr>
            <a:cxnSpLocks/>
          </p:cNvCxnSpPr>
          <p:nvPr/>
        </p:nvCxnSpPr>
        <p:spPr>
          <a:xfrm>
            <a:off x="3282034" y="204707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VM symbol | Microsoft Azure Mono">
            <a:extLst>
              <a:ext uri="{FF2B5EF4-FFF2-40B4-BE49-F238E27FC236}">
                <a16:creationId xmlns:a16="http://schemas.microsoft.com/office/drawing/2014/main" id="{0D5C1D03-AD57-4904-A56F-E648CDF2A64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76683" y="1602995"/>
            <a:ext cx="478855" cy="451906"/>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VM symbol | Microsoft Azure Mono">
            <a:extLst>
              <a:ext uri="{FF2B5EF4-FFF2-40B4-BE49-F238E27FC236}">
                <a16:creationId xmlns:a16="http://schemas.microsoft.com/office/drawing/2014/main" id="{571D532E-2DEA-440F-82CD-49D1A713A14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91760" y="2168232"/>
            <a:ext cx="478855" cy="451906"/>
          </a:xfrm>
          <a:prstGeom prst="rect">
            <a:avLst/>
          </a:prstGeom>
          <a:noFill/>
          <a:extLst>
            <a:ext uri="{909E8E84-426E-40DD-AFC4-6F175D3DCCD1}">
              <a14:hiddenFill xmlns:a14="http://schemas.microsoft.com/office/drawing/2010/main">
                <a:solidFill>
                  <a:srgbClr val="FFFFFF"/>
                </a:solidFill>
              </a14:hiddenFill>
            </a:ext>
          </a:extLst>
        </p:spPr>
      </p:pic>
      <p:sp>
        <p:nvSpPr>
          <p:cNvPr id="94" name="Titre 1">
            <a:extLst>
              <a:ext uri="{FF2B5EF4-FFF2-40B4-BE49-F238E27FC236}">
                <a16:creationId xmlns:a16="http://schemas.microsoft.com/office/drawing/2014/main" id="{6615257C-5215-466F-8D44-CFE1A469F4A1}"/>
              </a:ext>
            </a:extLst>
          </p:cNvPr>
          <p:cNvSpPr>
            <a:spLocks noGrp="1"/>
          </p:cNvSpPr>
          <p:nvPr>
            <p:ph type="title"/>
          </p:nvPr>
        </p:nvSpPr>
        <p:spPr>
          <a:xfrm>
            <a:off x="9117412" y="6339563"/>
            <a:ext cx="3090439" cy="518437"/>
          </a:xfrm>
          <a:solidFill>
            <a:schemeClr val="tx1">
              <a:lumMod val="50000"/>
            </a:schemeClr>
          </a:solidFill>
        </p:spPr>
        <p:txBody>
          <a:bodyPr>
            <a:normAutofit/>
          </a:bodyPr>
          <a:lstStyle/>
          <a:p>
            <a:r>
              <a:rPr lang="fr-FR" sz="2800" dirty="0">
                <a:solidFill>
                  <a:schemeClr val="bg1"/>
                </a:solidFill>
              </a:rPr>
              <a:t>Production phase</a:t>
            </a:r>
          </a:p>
        </p:txBody>
      </p:sp>
      <p:cxnSp>
        <p:nvCxnSpPr>
          <p:cNvPr id="102" name="Connecteur droit avec flèche 101">
            <a:extLst>
              <a:ext uri="{FF2B5EF4-FFF2-40B4-BE49-F238E27FC236}">
                <a16:creationId xmlns:a16="http://schemas.microsoft.com/office/drawing/2014/main" id="{90AB71FF-96D3-45AF-8F43-429036334AE7}"/>
              </a:ext>
            </a:extLst>
          </p:cNvPr>
          <p:cNvCxnSpPr>
            <a:cxnSpLocks/>
            <a:stCxn id="55" idx="3"/>
            <a:endCxn id="2056" idx="1"/>
          </p:cNvCxnSpPr>
          <p:nvPr/>
        </p:nvCxnSpPr>
        <p:spPr>
          <a:xfrm>
            <a:off x="1000414" y="2394185"/>
            <a:ext cx="698982" cy="93913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Connecteur droit avec flèche 112">
            <a:extLst>
              <a:ext uri="{FF2B5EF4-FFF2-40B4-BE49-F238E27FC236}">
                <a16:creationId xmlns:a16="http://schemas.microsoft.com/office/drawing/2014/main" id="{25EB28E1-166E-4F66-AFE7-15CA63793B74}"/>
              </a:ext>
            </a:extLst>
          </p:cNvPr>
          <p:cNvCxnSpPr>
            <a:cxnSpLocks/>
            <a:stCxn id="54" idx="3"/>
            <a:endCxn id="2056" idx="1"/>
          </p:cNvCxnSpPr>
          <p:nvPr/>
        </p:nvCxnSpPr>
        <p:spPr>
          <a:xfrm>
            <a:off x="1009050" y="1827715"/>
            <a:ext cx="690346" cy="150560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9" name="Picture 10" descr="Deploy Your Private Docker Registry as a Pod in Kubernetes | by Varun Kumar  G | The Startup | Medium">
            <a:extLst>
              <a:ext uri="{FF2B5EF4-FFF2-40B4-BE49-F238E27FC236}">
                <a16:creationId xmlns:a16="http://schemas.microsoft.com/office/drawing/2014/main" id="{E3287EE5-2AD9-406E-9467-43E989EBB15C}"/>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8436" t="9286" r="3461" b="8062"/>
          <a:stretch/>
        </p:blipFill>
        <p:spPr bwMode="auto">
          <a:xfrm>
            <a:off x="6377990" y="3069221"/>
            <a:ext cx="904875" cy="520018"/>
          </a:xfrm>
          <a:prstGeom prst="rect">
            <a:avLst/>
          </a:prstGeom>
          <a:noFill/>
          <a:extLst>
            <a:ext uri="{909E8E84-426E-40DD-AFC4-6F175D3DCCD1}">
              <a14:hiddenFill xmlns:a14="http://schemas.microsoft.com/office/drawing/2010/main">
                <a:solidFill>
                  <a:srgbClr val="FFFFFF"/>
                </a:solidFill>
              </a14:hiddenFill>
            </a:ext>
          </a:extLst>
        </p:spPr>
      </p:pic>
      <p:sp>
        <p:nvSpPr>
          <p:cNvPr id="16" name="ZoneTexte 15">
            <a:extLst>
              <a:ext uri="{FF2B5EF4-FFF2-40B4-BE49-F238E27FC236}">
                <a16:creationId xmlns:a16="http://schemas.microsoft.com/office/drawing/2014/main" id="{7747F973-0E03-4C8B-B51A-376D5133E97A}"/>
              </a:ext>
            </a:extLst>
          </p:cNvPr>
          <p:cNvSpPr txBox="1"/>
          <p:nvPr/>
        </p:nvSpPr>
        <p:spPr>
          <a:xfrm>
            <a:off x="6278660" y="3554662"/>
            <a:ext cx="1077539" cy="261610"/>
          </a:xfrm>
          <a:prstGeom prst="rect">
            <a:avLst/>
          </a:prstGeom>
          <a:noFill/>
        </p:spPr>
        <p:txBody>
          <a:bodyPr wrap="none" rtlCol="0">
            <a:spAutoFit/>
          </a:bodyPr>
          <a:lstStyle/>
          <a:p>
            <a:r>
              <a:rPr lang="fr-FR" sz="1100" dirty="0"/>
              <a:t>Docker </a:t>
            </a:r>
            <a:r>
              <a:rPr lang="fr-FR" sz="1100" dirty="0" err="1"/>
              <a:t>registry</a:t>
            </a:r>
            <a:endParaRPr lang="fr-FR" sz="1100" dirty="0"/>
          </a:p>
        </p:txBody>
      </p:sp>
      <p:sp>
        <p:nvSpPr>
          <p:cNvPr id="62" name="Rectangle 61">
            <a:extLst>
              <a:ext uri="{FF2B5EF4-FFF2-40B4-BE49-F238E27FC236}">
                <a16:creationId xmlns:a16="http://schemas.microsoft.com/office/drawing/2014/main" id="{F612601A-A1A1-4F2F-9152-EB6E5CA88709}"/>
              </a:ext>
            </a:extLst>
          </p:cNvPr>
          <p:cNvSpPr/>
          <p:nvPr/>
        </p:nvSpPr>
        <p:spPr>
          <a:xfrm>
            <a:off x="9092827" y="1018972"/>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63" name="Picture 2" descr="OpenShift — Wikipédia">
            <a:extLst>
              <a:ext uri="{FF2B5EF4-FFF2-40B4-BE49-F238E27FC236}">
                <a16:creationId xmlns:a16="http://schemas.microsoft.com/office/drawing/2014/main" id="{0D07EB71-5FC3-407A-8C40-33A1DE3B9F36}"/>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1" b="18596"/>
          <a:stretch/>
        </p:blipFill>
        <p:spPr bwMode="auto">
          <a:xfrm>
            <a:off x="9128431" y="1062750"/>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66" name="ZoneTexte 65">
            <a:extLst>
              <a:ext uri="{FF2B5EF4-FFF2-40B4-BE49-F238E27FC236}">
                <a16:creationId xmlns:a16="http://schemas.microsoft.com/office/drawing/2014/main" id="{1F3C727E-FD15-4871-86F2-7880DD9A5A09}"/>
              </a:ext>
            </a:extLst>
          </p:cNvPr>
          <p:cNvSpPr txBox="1"/>
          <p:nvPr/>
        </p:nvSpPr>
        <p:spPr>
          <a:xfrm>
            <a:off x="9443197" y="1035794"/>
            <a:ext cx="1403333"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dev</a:t>
            </a:r>
          </a:p>
        </p:txBody>
      </p:sp>
      <p:pic>
        <p:nvPicPr>
          <p:cNvPr id="67" name="Picture 8">
            <a:extLst>
              <a:ext uri="{FF2B5EF4-FFF2-40B4-BE49-F238E27FC236}">
                <a16:creationId xmlns:a16="http://schemas.microsoft.com/office/drawing/2014/main" id="{84BCBB4E-7A78-4D17-9A92-85EDC9D3BE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90261" y="1901280"/>
            <a:ext cx="974194" cy="407182"/>
          </a:xfrm>
          <a:prstGeom prst="rect">
            <a:avLst/>
          </a:prstGeom>
          <a:noFill/>
          <a:extLst>
            <a:ext uri="{909E8E84-426E-40DD-AFC4-6F175D3DCCD1}">
              <a14:hiddenFill xmlns:a14="http://schemas.microsoft.com/office/drawing/2010/main">
                <a:solidFill>
                  <a:srgbClr val="FFFFFF"/>
                </a:solidFill>
              </a14:hiddenFill>
            </a:ext>
          </a:extLst>
        </p:spPr>
      </p:pic>
      <p:pic>
        <p:nvPicPr>
          <p:cNvPr id="70" name="Image 69" descr="Une image contenant personne, homme, souriant, posant&#10;&#10;Description générée automatiquement">
            <a:extLst>
              <a:ext uri="{FF2B5EF4-FFF2-40B4-BE49-F238E27FC236}">
                <a16:creationId xmlns:a16="http://schemas.microsoft.com/office/drawing/2014/main" id="{6C535F34-0110-4996-A724-654530F65417}"/>
              </a:ext>
            </a:extLst>
          </p:cNvPr>
          <p:cNvPicPr>
            <a:picLocks noChangeAspect="1"/>
          </p:cNvPicPr>
          <p:nvPr/>
        </p:nvPicPr>
        <p:blipFill rotWithShape="1">
          <a:blip r:embed="rId5"/>
          <a:srcRect b="-2463"/>
          <a:stretch/>
        </p:blipFill>
        <p:spPr>
          <a:xfrm>
            <a:off x="6162592" y="797299"/>
            <a:ext cx="625853" cy="518437"/>
          </a:xfrm>
          <a:prstGeom prst="rect">
            <a:avLst/>
          </a:prstGeom>
        </p:spPr>
      </p:pic>
      <p:pic>
        <p:nvPicPr>
          <p:cNvPr id="3074" name="Picture 2" descr="Kubernetes hands on series: Pods. Pods are the smallest deployable units… |  by Rakesh Jain | Medium">
            <a:extLst>
              <a:ext uri="{FF2B5EF4-FFF2-40B4-BE49-F238E27FC236}">
                <a16:creationId xmlns:a16="http://schemas.microsoft.com/office/drawing/2014/main" id="{BE2DD8CC-BB1B-4FDD-A834-388C3CF67A4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514778" y="1433869"/>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2" descr="Kubernetes hands on series: Pods. Pods are the smallest deployable units… |  by Rakesh Jain | Medium">
            <a:extLst>
              <a:ext uri="{FF2B5EF4-FFF2-40B4-BE49-F238E27FC236}">
                <a16:creationId xmlns:a16="http://schemas.microsoft.com/office/drawing/2014/main" id="{E9BFCAAF-E143-45EA-96C3-5252950634D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034070" y="1433870"/>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2" descr="Kubernetes hands on series: Pods. Pods are the smallest deployable units… |  by Rakesh Jain | Medium">
            <a:extLst>
              <a:ext uri="{FF2B5EF4-FFF2-40B4-BE49-F238E27FC236}">
                <a16:creationId xmlns:a16="http://schemas.microsoft.com/office/drawing/2014/main" id="{5C5931A0-CEF9-4867-9C31-3E0E4A2FA6B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586014" y="1433869"/>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74" name="ZoneTexte 73">
            <a:extLst>
              <a:ext uri="{FF2B5EF4-FFF2-40B4-BE49-F238E27FC236}">
                <a16:creationId xmlns:a16="http://schemas.microsoft.com/office/drawing/2014/main" id="{AE0DDE34-5722-4CEB-B8BA-7770E609EA6D}"/>
              </a:ext>
            </a:extLst>
          </p:cNvPr>
          <p:cNvSpPr txBox="1"/>
          <p:nvPr/>
        </p:nvSpPr>
        <p:spPr>
          <a:xfrm>
            <a:off x="9450034" y="1733119"/>
            <a:ext cx="466794" cy="215444"/>
          </a:xfrm>
          <a:prstGeom prst="rect">
            <a:avLst/>
          </a:prstGeom>
          <a:noFill/>
        </p:spPr>
        <p:txBody>
          <a:bodyPr wrap="none" rtlCol="0">
            <a:spAutoFit/>
          </a:bodyPr>
          <a:lstStyle/>
          <a:p>
            <a:r>
              <a:rPr lang="fr-FR" sz="800" dirty="0">
                <a:solidFill>
                  <a:srgbClr val="326CE5"/>
                </a:solidFill>
              </a:rPr>
              <a:t>zoning</a:t>
            </a:r>
          </a:p>
        </p:txBody>
      </p:sp>
      <p:sp>
        <p:nvSpPr>
          <p:cNvPr id="75" name="ZoneTexte 74">
            <a:extLst>
              <a:ext uri="{FF2B5EF4-FFF2-40B4-BE49-F238E27FC236}">
                <a16:creationId xmlns:a16="http://schemas.microsoft.com/office/drawing/2014/main" id="{5707F3CB-7A38-4CF0-9DC8-8609DF44AC50}"/>
              </a:ext>
            </a:extLst>
          </p:cNvPr>
          <p:cNvSpPr txBox="1"/>
          <p:nvPr/>
        </p:nvSpPr>
        <p:spPr>
          <a:xfrm>
            <a:off x="10052058" y="1732635"/>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78" name="ZoneTexte 77">
            <a:extLst>
              <a:ext uri="{FF2B5EF4-FFF2-40B4-BE49-F238E27FC236}">
                <a16:creationId xmlns:a16="http://schemas.microsoft.com/office/drawing/2014/main" id="{CDEB7AB6-E132-476B-8B3F-34D824296FEE}"/>
              </a:ext>
            </a:extLst>
          </p:cNvPr>
          <p:cNvSpPr txBox="1"/>
          <p:nvPr/>
        </p:nvSpPr>
        <p:spPr>
          <a:xfrm>
            <a:off x="10394663" y="1732635"/>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cxnSp>
        <p:nvCxnSpPr>
          <p:cNvPr id="82" name="Connecteur droit avec flèche 81">
            <a:extLst>
              <a:ext uri="{FF2B5EF4-FFF2-40B4-BE49-F238E27FC236}">
                <a16:creationId xmlns:a16="http://schemas.microsoft.com/office/drawing/2014/main" id="{10D2AA67-E30D-4F88-B886-03D48D2CD9AC}"/>
              </a:ext>
            </a:extLst>
          </p:cNvPr>
          <p:cNvCxnSpPr>
            <a:cxnSpLocks/>
            <a:stCxn id="62" idx="1"/>
            <a:endCxn id="39" idx="3"/>
          </p:cNvCxnSpPr>
          <p:nvPr/>
        </p:nvCxnSpPr>
        <p:spPr>
          <a:xfrm flipH="1">
            <a:off x="7282865" y="1491496"/>
            <a:ext cx="1809962" cy="1837734"/>
          </a:xfrm>
          <a:prstGeom prst="straightConnector1">
            <a:avLst/>
          </a:prstGeom>
          <a:ln w="44450">
            <a:solidFill>
              <a:srgbClr val="9D337F">
                <a:alpha val="8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1" name="Connecteur droit avec flèche 90">
            <a:extLst>
              <a:ext uri="{FF2B5EF4-FFF2-40B4-BE49-F238E27FC236}">
                <a16:creationId xmlns:a16="http://schemas.microsoft.com/office/drawing/2014/main" id="{5A2E732D-963A-4FAA-91EE-6189426105D9}"/>
              </a:ext>
            </a:extLst>
          </p:cNvPr>
          <p:cNvCxnSpPr>
            <a:cxnSpLocks/>
            <a:stCxn id="70" idx="2"/>
            <a:endCxn id="67" idx="0"/>
          </p:cNvCxnSpPr>
          <p:nvPr/>
        </p:nvCxnSpPr>
        <p:spPr>
          <a:xfrm>
            <a:off x="6475519" y="1315736"/>
            <a:ext cx="301839" cy="585544"/>
          </a:xfrm>
          <a:prstGeom prst="straightConnector1">
            <a:avLst/>
          </a:prstGeom>
          <a:ln w="44450">
            <a:solidFill>
              <a:srgbClr val="9D337F">
                <a:alpha val="80000"/>
              </a:srgbClr>
            </a:solidFill>
            <a:tailEnd type="triangle"/>
          </a:ln>
        </p:spPr>
        <p:style>
          <a:lnRef idx="1">
            <a:schemeClr val="accent1"/>
          </a:lnRef>
          <a:fillRef idx="0">
            <a:schemeClr val="accent1"/>
          </a:fillRef>
          <a:effectRef idx="0">
            <a:schemeClr val="accent1"/>
          </a:effectRef>
          <a:fontRef idx="minor">
            <a:schemeClr val="tx1"/>
          </a:fontRef>
        </p:style>
      </p:cxnSp>
      <p:sp>
        <p:nvSpPr>
          <p:cNvPr id="104" name="Cylindre 103">
            <a:extLst>
              <a:ext uri="{FF2B5EF4-FFF2-40B4-BE49-F238E27FC236}">
                <a16:creationId xmlns:a16="http://schemas.microsoft.com/office/drawing/2014/main" id="{FB8F0D81-38AE-4BA7-B6FC-070A66FA30C9}"/>
              </a:ext>
            </a:extLst>
          </p:cNvPr>
          <p:cNvSpPr/>
          <p:nvPr/>
        </p:nvSpPr>
        <p:spPr>
          <a:xfrm>
            <a:off x="4071623" y="1867809"/>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Registry</a:t>
            </a:r>
            <a:endParaRPr lang="fr-FR" sz="1000" dirty="0">
              <a:solidFill>
                <a:srgbClr val="000000"/>
              </a:solidFill>
            </a:endParaRPr>
          </a:p>
        </p:txBody>
      </p:sp>
      <p:cxnSp>
        <p:nvCxnSpPr>
          <p:cNvPr id="106" name="Connecteur droit avec flèche 105">
            <a:extLst>
              <a:ext uri="{FF2B5EF4-FFF2-40B4-BE49-F238E27FC236}">
                <a16:creationId xmlns:a16="http://schemas.microsoft.com/office/drawing/2014/main" id="{76E75ECF-C0CA-4F7A-896E-26DBAEE667B5}"/>
              </a:ext>
            </a:extLst>
          </p:cNvPr>
          <p:cNvCxnSpPr>
            <a:endCxn id="104" idx="2"/>
          </p:cNvCxnSpPr>
          <p:nvPr/>
        </p:nvCxnSpPr>
        <p:spPr>
          <a:xfrm flipV="1">
            <a:off x="3870854" y="2255227"/>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Connecteur droit avec flèche 106">
            <a:extLst>
              <a:ext uri="{FF2B5EF4-FFF2-40B4-BE49-F238E27FC236}">
                <a16:creationId xmlns:a16="http://schemas.microsoft.com/office/drawing/2014/main" id="{166F8678-BA67-456B-8D6E-DFE47F679FE3}"/>
              </a:ext>
            </a:extLst>
          </p:cNvPr>
          <p:cNvCxnSpPr>
            <a:cxnSpLocks/>
            <a:stCxn id="62" idx="1"/>
            <a:endCxn id="67" idx="3"/>
          </p:cNvCxnSpPr>
          <p:nvPr/>
        </p:nvCxnSpPr>
        <p:spPr>
          <a:xfrm flipH="1">
            <a:off x="7264455" y="1491496"/>
            <a:ext cx="1828372" cy="613375"/>
          </a:xfrm>
          <a:prstGeom prst="straightConnector1">
            <a:avLst/>
          </a:prstGeom>
          <a:ln w="44450">
            <a:solidFill>
              <a:srgbClr val="9D337F">
                <a:alpha val="8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09" name="Picture 2" descr="Salah CHADLI">
            <a:extLst>
              <a:ext uri="{FF2B5EF4-FFF2-40B4-BE49-F238E27FC236}">
                <a16:creationId xmlns:a16="http://schemas.microsoft.com/office/drawing/2014/main" id="{74862FAB-3827-4BC3-97AF-59F67229EE1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20945"/>
          <a:stretch/>
        </p:blipFill>
        <p:spPr bwMode="auto">
          <a:xfrm>
            <a:off x="6849696" y="784837"/>
            <a:ext cx="625853" cy="518437"/>
          </a:xfrm>
          <a:prstGeom prst="rect">
            <a:avLst/>
          </a:prstGeom>
          <a:noFill/>
          <a:extLst>
            <a:ext uri="{909E8E84-426E-40DD-AFC4-6F175D3DCCD1}">
              <a14:hiddenFill xmlns:a14="http://schemas.microsoft.com/office/drawing/2010/main">
                <a:solidFill>
                  <a:srgbClr val="FFFFFF"/>
                </a:solidFill>
              </a14:hiddenFill>
            </a:ext>
          </a:extLst>
        </p:spPr>
      </p:pic>
      <p:cxnSp>
        <p:nvCxnSpPr>
          <p:cNvPr id="112" name="Connecteur droit avec flèche 111">
            <a:extLst>
              <a:ext uri="{FF2B5EF4-FFF2-40B4-BE49-F238E27FC236}">
                <a16:creationId xmlns:a16="http://schemas.microsoft.com/office/drawing/2014/main" id="{A1B32948-4880-4910-B70B-FE850425D0CD}"/>
              </a:ext>
            </a:extLst>
          </p:cNvPr>
          <p:cNvCxnSpPr>
            <a:cxnSpLocks/>
            <a:stCxn id="109" idx="2"/>
            <a:endCxn id="67" idx="0"/>
          </p:cNvCxnSpPr>
          <p:nvPr/>
        </p:nvCxnSpPr>
        <p:spPr>
          <a:xfrm flipH="1">
            <a:off x="6777358" y="1303274"/>
            <a:ext cx="385265" cy="598006"/>
          </a:xfrm>
          <a:prstGeom prst="straightConnector1">
            <a:avLst/>
          </a:prstGeom>
          <a:ln w="44450">
            <a:solidFill>
              <a:srgbClr val="9D337F">
                <a:alpha val="80000"/>
              </a:srgbClr>
            </a:solidFill>
            <a:tailEnd type="triangle"/>
          </a:ln>
        </p:spPr>
        <p:style>
          <a:lnRef idx="1">
            <a:schemeClr val="accent1"/>
          </a:lnRef>
          <a:fillRef idx="0">
            <a:schemeClr val="accent1"/>
          </a:fillRef>
          <a:effectRef idx="0">
            <a:schemeClr val="accent1"/>
          </a:effectRef>
          <a:fontRef idx="minor">
            <a:schemeClr val="tx1"/>
          </a:fontRef>
        </p:style>
      </p:cxnSp>
      <p:sp>
        <p:nvSpPr>
          <p:cNvPr id="121" name="Rectangle 120">
            <a:extLst>
              <a:ext uri="{FF2B5EF4-FFF2-40B4-BE49-F238E27FC236}">
                <a16:creationId xmlns:a16="http://schemas.microsoft.com/office/drawing/2014/main" id="{0BFD7E3F-6E2D-4A93-AEAC-F109A06CCB62}"/>
              </a:ext>
            </a:extLst>
          </p:cNvPr>
          <p:cNvSpPr/>
          <p:nvPr/>
        </p:nvSpPr>
        <p:spPr>
          <a:xfrm>
            <a:off x="9092827" y="2204178"/>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123" name="Picture 2" descr="OpenShift — Wikipédia">
            <a:extLst>
              <a:ext uri="{FF2B5EF4-FFF2-40B4-BE49-F238E27FC236}">
                <a16:creationId xmlns:a16="http://schemas.microsoft.com/office/drawing/2014/main" id="{8FD841AB-3407-442F-84F1-0E8D10A55307}"/>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1" b="18596"/>
          <a:stretch/>
        </p:blipFill>
        <p:spPr bwMode="auto">
          <a:xfrm>
            <a:off x="9128431" y="2247956"/>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24" name="ZoneTexte 123">
            <a:extLst>
              <a:ext uri="{FF2B5EF4-FFF2-40B4-BE49-F238E27FC236}">
                <a16:creationId xmlns:a16="http://schemas.microsoft.com/office/drawing/2014/main" id="{DADD09F7-EBA2-4F32-9B1D-05A6E7524D47}"/>
              </a:ext>
            </a:extLst>
          </p:cNvPr>
          <p:cNvSpPr txBox="1"/>
          <p:nvPr/>
        </p:nvSpPr>
        <p:spPr>
          <a:xfrm>
            <a:off x="9443197" y="2221000"/>
            <a:ext cx="1366977"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a:t>
            </a:r>
            <a:r>
              <a:rPr lang="fr-FR" sz="1600" dirty="0" err="1">
                <a:solidFill>
                  <a:srgbClr val="DB212E"/>
                </a:solidFill>
              </a:rPr>
              <a:t>rec</a:t>
            </a:r>
            <a:endParaRPr lang="fr-FR" sz="1600" dirty="0">
              <a:solidFill>
                <a:srgbClr val="DB212E"/>
              </a:solidFill>
            </a:endParaRPr>
          </a:p>
        </p:txBody>
      </p:sp>
      <p:pic>
        <p:nvPicPr>
          <p:cNvPr id="125" name="Picture 2" descr="Kubernetes hands on series: Pods. Pods are the smallest deployable units… |  by Rakesh Jain | Medium">
            <a:extLst>
              <a:ext uri="{FF2B5EF4-FFF2-40B4-BE49-F238E27FC236}">
                <a16:creationId xmlns:a16="http://schemas.microsoft.com/office/drawing/2014/main" id="{2935B51C-8BD7-4D20-8072-098EABD71EB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514778" y="2619075"/>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26" name="Picture 2" descr="Kubernetes hands on series: Pods. Pods are the smallest deployable units… |  by Rakesh Jain | Medium">
            <a:extLst>
              <a:ext uri="{FF2B5EF4-FFF2-40B4-BE49-F238E27FC236}">
                <a16:creationId xmlns:a16="http://schemas.microsoft.com/office/drawing/2014/main" id="{9F9097AB-42FF-4062-BE66-C6098EB8CDC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034070" y="2619076"/>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27" name="Picture 2" descr="Kubernetes hands on series: Pods. Pods are the smallest deployable units… |  by Rakesh Jain | Medium">
            <a:extLst>
              <a:ext uri="{FF2B5EF4-FFF2-40B4-BE49-F238E27FC236}">
                <a16:creationId xmlns:a16="http://schemas.microsoft.com/office/drawing/2014/main" id="{712AFF66-B5FC-4F99-A7D6-CEF362C631D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586014" y="2619075"/>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28" name="ZoneTexte 127">
            <a:extLst>
              <a:ext uri="{FF2B5EF4-FFF2-40B4-BE49-F238E27FC236}">
                <a16:creationId xmlns:a16="http://schemas.microsoft.com/office/drawing/2014/main" id="{6ACC267C-4387-44DB-861A-26A294F8EF2E}"/>
              </a:ext>
            </a:extLst>
          </p:cNvPr>
          <p:cNvSpPr txBox="1"/>
          <p:nvPr/>
        </p:nvSpPr>
        <p:spPr>
          <a:xfrm>
            <a:off x="9450034" y="2907567"/>
            <a:ext cx="466794" cy="215444"/>
          </a:xfrm>
          <a:prstGeom prst="rect">
            <a:avLst/>
          </a:prstGeom>
          <a:noFill/>
        </p:spPr>
        <p:txBody>
          <a:bodyPr wrap="none" rtlCol="0">
            <a:spAutoFit/>
          </a:bodyPr>
          <a:lstStyle/>
          <a:p>
            <a:r>
              <a:rPr lang="fr-FR" sz="800" dirty="0">
                <a:solidFill>
                  <a:srgbClr val="326CE5"/>
                </a:solidFill>
              </a:rPr>
              <a:t>zoning</a:t>
            </a:r>
          </a:p>
        </p:txBody>
      </p:sp>
      <p:sp>
        <p:nvSpPr>
          <p:cNvPr id="129" name="ZoneTexte 128">
            <a:extLst>
              <a:ext uri="{FF2B5EF4-FFF2-40B4-BE49-F238E27FC236}">
                <a16:creationId xmlns:a16="http://schemas.microsoft.com/office/drawing/2014/main" id="{618DD696-E7C0-424F-8C3B-A95ACE051020}"/>
              </a:ext>
            </a:extLst>
          </p:cNvPr>
          <p:cNvSpPr txBox="1"/>
          <p:nvPr/>
        </p:nvSpPr>
        <p:spPr>
          <a:xfrm>
            <a:off x="10052058" y="2917841"/>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130" name="ZoneTexte 129">
            <a:extLst>
              <a:ext uri="{FF2B5EF4-FFF2-40B4-BE49-F238E27FC236}">
                <a16:creationId xmlns:a16="http://schemas.microsoft.com/office/drawing/2014/main" id="{D88E2EA0-BCFD-43B0-A09F-3E448B585494}"/>
              </a:ext>
            </a:extLst>
          </p:cNvPr>
          <p:cNvSpPr txBox="1"/>
          <p:nvPr/>
        </p:nvSpPr>
        <p:spPr>
          <a:xfrm>
            <a:off x="10394663" y="2917841"/>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sp>
        <p:nvSpPr>
          <p:cNvPr id="131" name="Rectangle 130">
            <a:extLst>
              <a:ext uri="{FF2B5EF4-FFF2-40B4-BE49-F238E27FC236}">
                <a16:creationId xmlns:a16="http://schemas.microsoft.com/office/drawing/2014/main" id="{56504CC2-A444-4320-8AC2-BECA20C96889}"/>
              </a:ext>
            </a:extLst>
          </p:cNvPr>
          <p:cNvSpPr/>
          <p:nvPr/>
        </p:nvSpPr>
        <p:spPr>
          <a:xfrm>
            <a:off x="9117412" y="3392211"/>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132" name="Picture 2" descr="OpenShift — Wikipédia">
            <a:extLst>
              <a:ext uri="{FF2B5EF4-FFF2-40B4-BE49-F238E27FC236}">
                <a16:creationId xmlns:a16="http://schemas.microsoft.com/office/drawing/2014/main" id="{C0E4F4B0-4B9F-41A7-9E43-6A8C81BB4623}"/>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1" b="18596"/>
          <a:stretch/>
        </p:blipFill>
        <p:spPr bwMode="auto">
          <a:xfrm>
            <a:off x="9153016" y="3435989"/>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33" name="ZoneTexte 132">
            <a:extLst>
              <a:ext uri="{FF2B5EF4-FFF2-40B4-BE49-F238E27FC236}">
                <a16:creationId xmlns:a16="http://schemas.microsoft.com/office/drawing/2014/main" id="{358C3FD6-C89A-479D-BA73-F70A9D979CAF}"/>
              </a:ext>
            </a:extLst>
          </p:cNvPr>
          <p:cNvSpPr txBox="1"/>
          <p:nvPr/>
        </p:nvSpPr>
        <p:spPr>
          <a:xfrm>
            <a:off x="9467782" y="3409033"/>
            <a:ext cx="1821717"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a:t>
            </a:r>
            <a:r>
              <a:rPr lang="fr-FR" sz="1600" dirty="0" err="1">
                <a:solidFill>
                  <a:srgbClr val="DB212E"/>
                </a:solidFill>
              </a:rPr>
              <a:t>pre</a:t>
            </a:r>
            <a:r>
              <a:rPr lang="fr-FR" sz="1600" dirty="0">
                <a:solidFill>
                  <a:srgbClr val="DB212E"/>
                </a:solidFill>
              </a:rPr>
              <a:t>-prod</a:t>
            </a:r>
          </a:p>
        </p:txBody>
      </p:sp>
      <p:pic>
        <p:nvPicPr>
          <p:cNvPr id="134" name="Picture 2" descr="Kubernetes hands on series: Pods. Pods are the smallest deployable units… |  by Rakesh Jain | Medium">
            <a:extLst>
              <a:ext uri="{FF2B5EF4-FFF2-40B4-BE49-F238E27FC236}">
                <a16:creationId xmlns:a16="http://schemas.microsoft.com/office/drawing/2014/main" id="{A443C2BD-CD08-47C0-9506-87060BED70C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539363" y="3807108"/>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35" name="Picture 2" descr="Kubernetes hands on series: Pods. Pods are the smallest deployable units… |  by Rakesh Jain | Medium">
            <a:extLst>
              <a:ext uri="{FF2B5EF4-FFF2-40B4-BE49-F238E27FC236}">
                <a16:creationId xmlns:a16="http://schemas.microsoft.com/office/drawing/2014/main" id="{4A47E679-7598-4B69-87F6-CDF64E862B6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058655" y="3807109"/>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36" name="Picture 2" descr="Kubernetes hands on series: Pods. Pods are the smallest deployable units… |  by Rakesh Jain | Medium">
            <a:extLst>
              <a:ext uri="{FF2B5EF4-FFF2-40B4-BE49-F238E27FC236}">
                <a16:creationId xmlns:a16="http://schemas.microsoft.com/office/drawing/2014/main" id="{F7EF8FBE-306F-4172-9F5A-6A9C36489DA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610599" y="3807108"/>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37" name="ZoneTexte 136">
            <a:extLst>
              <a:ext uri="{FF2B5EF4-FFF2-40B4-BE49-F238E27FC236}">
                <a16:creationId xmlns:a16="http://schemas.microsoft.com/office/drawing/2014/main" id="{922F2E2F-589C-4AA8-A348-93872C5AC831}"/>
              </a:ext>
            </a:extLst>
          </p:cNvPr>
          <p:cNvSpPr txBox="1"/>
          <p:nvPr/>
        </p:nvSpPr>
        <p:spPr>
          <a:xfrm>
            <a:off x="9474619" y="4106358"/>
            <a:ext cx="466794" cy="215444"/>
          </a:xfrm>
          <a:prstGeom prst="rect">
            <a:avLst/>
          </a:prstGeom>
          <a:noFill/>
        </p:spPr>
        <p:txBody>
          <a:bodyPr wrap="none" rtlCol="0">
            <a:spAutoFit/>
          </a:bodyPr>
          <a:lstStyle/>
          <a:p>
            <a:r>
              <a:rPr lang="fr-FR" sz="800" dirty="0">
                <a:solidFill>
                  <a:srgbClr val="326CE5"/>
                </a:solidFill>
              </a:rPr>
              <a:t>zoning</a:t>
            </a:r>
          </a:p>
        </p:txBody>
      </p:sp>
      <p:sp>
        <p:nvSpPr>
          <p:cNvPr id="138" name="ZoneTexte 137">
            <a:extLst>
              <a:ext uri="{FF2B5EF4-FFF2-40B4-BE49-F238E27FC236}">
                <a16:creationId xmlns:a16="http://schemas.microsoft.com/office/drawing/2014/main" id="{4E92AD28-2CCD-410F-9D4C-0F099288B473}"/>
              </a:ext>
            </a:extLst>
          </p:cNvPr>
          <p:cNvSpPr txBox="1"/>
          <p:nvPr/>
        </p:nvSpPr>
        <p:spPr>
          <a:xfrm>
            <a:off x="10076643" y="4105874"/>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139" name="ZoneTexte 138">
            <a:extLst>
              <a:ext uri="{FF2B5EF4-FFF2-40B4-BE49-F238E27FC236}">
                <a16:creationId xmlns:a16="http://schemas.microsoft.com/office/drawing/2014/main" id="{B5066EC8-0D79-45B0-B7FC-9C39EB6AB5AD}"/>
              </a:ext>
            </a:extLst>
          </p:cNvPr>
          <p:cNvSpPr txBox="1"/>
          <p:nvPr/>
        </p:nvSpPr>
        <p:spPr>
          <a:xfrm>
            <a:off x="10419248" y="4105874"/>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sp>
        <p:nvSpPr>
          <p:cNvPr id="140" name="Rectangle 139">
            <a:extLst>
              <a:ext uri="{FF2B5EF4-FFF2-40B4-BE49-F238E27FC236}">
                <a16:creationId xmlns:a16="http://schemas.microsoft.com/office/drawing/2014/main" id="{DF64E953-E769-4007-9076-A32A67D22A64}"/>
              </a:ext>
            </a:extLst>
          </p:cNvPr>
          <p:cNvSpPr/>
          <p:nvPr/>
        </p:nvSpPr>
        <p:spPr>
          <a:xfrm>
            <a:off x="9117412" y="4592987"/>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141" name="Picture 2" descr="OpenShift — Wikipédia">
            <a:extLst>
              <a:ext uri="{FF2B5EF4-FFF2-40B4-BE49-F238E27FC236}">
                <a16:creationId xmlns:a16="http://schemas.microsoft.com/office/drawing/2014/main" id="{E4321ED0-F094-4451-924D-D2116B434D53}"/>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1" b="18596"/>
          <a:stretch/>
        </p:blipFill>
        <p:spPr bwMode="auto">
          <a:xfrm>
            <a:off x="9153016" y="4636765"/>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42" name="ZoneTexte 141">
            <a:extLst>
              <a:ext uri="{FF2B5EF4-FFF2-40B4-BE49-F238E27FC236}">
                <a16:creationId xmlns:a16="http://schemas.microsoft.com/office/drawing/2014/main" id="{C3B1FC99-179E-4DE3-9C64-6E289256F7EA}"/>
              </a:ext>
            </a:extLst>
          </p:cNvPr>
          <p:cNvSpPr txBox="1"/>
          <p:nvPr/>
        </p:nvSpPr>
        <p:spPr>
          <a:xfrm>
            <a:off x="9467782" y="4609809"/>
            <a:ext cx="1486689"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prod</a:t>
            </a:r>
          </a:p>
        </p:txBody>
      </p:sp>
      <p:pic>
        <p:nvPicPr>
          <p:cNvPr id="143" name="Picture 2" descr="Kubernetes hands on series: Pods. Pods are the smallest deployable units… |  by Rakesh Jain | Medium">
            <a:extLst>
              <a:ext uri="{FF2B5EF4-FFF2-40B4-BE49-F238E27FC236}">
                <a16:creationId xmlns:a16="http://schemas.microsoft.com/office/drawing/2014/main" id="{65770948-480C-45FC-BFA5-B28C8EA9F27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539363" y="5007884"/>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44" name="Picture 2" descr="Kubernetes hands on series: Pods. Pods are the smallest deployable units… |  by Rakesh Jain | Medium">
            <a:extLst>
              <a:ext uri="{FF2B5EF4-FFF2-40B4-BE49-F238E27FC236}">
                <a16:creationId xmlns:a16="http://schemas.microsoft.com/office/drawing/2014/main" id="{905F4C06-871E-45F5-9E38-B9FBDF14489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058655" y="5007885"/>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45" name="Picture 2" descr="Kubernetes hands on series: Pods. Pods are the smallest deployable units… |  by Rakesh Jain | Medium">
            <a:extLst>
              <a:ext uri="{FF2B5EF4-FFF2-40B4-BE49-F238E27FC236}">
                <a16:creationId xmlns:a16="http://schemas.microsoft.com/office/drawing/2014/main" id="{B1C3ACCC-BBAF-42BA-90C1-339EAD97AE9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610599" y="5007884"/>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46" name="ZoneTexte 145">
            <a:extLst>
              <a:ext uri="{FF2B5EF4-FFF2-40B4-BE49-F238E27FC236}">
                <a16:creationId xmlns:a16="http://schemas.microsoft.com/office/drawing/2014/main" id="{3A750CFC-725E-406E-B613-1F4C89783F38}"/>
              </a:ext>
            </a:extLst>
          </p:cNvPr>
          <p:cNvSpPr txBox="1"/>
          <p:nvPr/>
        </p:nvSpPr>
        <p:spPr>
          <a:xfrm>
            <a:off x="9474619" y="5307134"/>
            <a:ext cx="466794" cy="215444"/>
          </a:xfrm>
          <a:prstGeom prst="rect">
            <a:avLst/>
          </a:prstGeom>
          <a:noFill/>
        </p:spPr>
        <p:txBody>
          <a:bodyPr wrap="none" rtlCol="0">
            <a:spAutoFit/>
          </a:bodyPr>
          <a:lstStyle/>
          <a:p>
            <a:r>
              <a:rPr lang="fr-FR" sz="800" dirty="0">
                <a:solidFill>
                  <a:srgbClr val="326CE5"/>
                </a:solidFill>
              </a:rPr>
              <a:t>zoning</a:t>
            </a:r>
          </a:p>
        </p:txBody>
      </p:sp>
      <p:sp>
        <p:nvSpPr>
          <p:cNvPr id="147" name="ZoneTexte 146">
            <a:extLst>
              <a:ext uri="{FF2B5EF4-FFF2-40B4-BE49-F238E27FC236}">
                <a16:creationId xmlns:a16="http://schemas.microsoft.com/office/drawing/2014/main" id="{ED8B2EC2-A38E-4F01-B670-0EA6DC00C449}"/>
              </a:ext>
            </a:extLst>
          </p:cNvPr>
          <p:cNvSpPr txBox="1"/>
          <p:nvPr/>
        </p:nvSpPr>
        <p:spPr>
          <a:xfrm>
            <a:off x="10076643" y="5306650"/>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148" name="ZoneTexte 147">
            <a:extLst>
              <a:ext uri="{FF2B5EF4-FFF2-40B4-BE49-F238E27FC236}">
                <a16:creationId xmlns:a16="http://schemas.microsoft.com/office/drawing/2014/main" id="{D49D3597-3B16-4312-BEA8-4BBADD7AF7D2}"/>
              </a:ext>
            </a:extLst>
          </p:cNvPr>
          <p:cNvSpPr txBox="1"/>
          <p:nvPr/>
        </p:nvSpPr>
        <p:spPr>
          <a:xfrm>
            <a:off x="10419248" y="5306650"/>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pic>
        <p:nvPicPr>
          <p:cNvPr id="84" name="Picture 4" descr="Azure Machine Learning">
            <a:extLst>
              <a:ext uri="{FF2B5EF4-FFF2-40B4-BE49-F238E27FC236}">
                <a16:creationId xmlns:a16="http://schemas.microsoft.com/office/drawing/2014/main" id="{9BFDA2D1-67E1-438B-A78A-43FA65FF512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396" t="27459" r="37476" b="30796"/>
          <a:stretch/>
        </p:blipFill>
        <p:spPr bwMode="auto">
          <a:xfrm>
            <a:off x="1711706" y="4146853"/>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85" name="Rectangle 84">
            <a:extLst>
              <a:ext uri="{FF2B5EF4-FFF2-40B4-BE49-F238E27FC236}">
                <a16:creationId xmlns:a16="http://schemas.microsoft.com/office/drawing/2014/main" id="{BB0A35BB-417F-489A-A273-31E9D0123AB7}"/>
              </a:ext>
            </a:extLst>
          </p:cNvPr>
          <p:cNvSpPr/>
          <p:nvPr/>
        </p:nvSpPr>
        <p:spPr>
          <a:xfrm>
            <a:off x="1582647" y="4086328"/>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062C4"/>
              </a:solidFill>
            </a:endParaRPr>
          </a:p>
        </p:txBody>
      </p:sp>
      <p:sp>
        <p:nvSpPr>
          <p:cNvPr id="86" name="ZoneTexte 85">
            <a:extLst>
              <a:ext uri="{FF2B5EF4-FFF2-40B4-BE49-F238E27FC236}">
                <a16:creationId xmlns:a16="http://schemas.microsoft.com/office/drawing/2014/main" id="{571EBCD3-A1EE-4410-A5B9-05D8D7B9CDFB}"/>
              </a:ext>
            </a:extLst>
          </p:cNvPr>
          <p:cNvSpPr txBox="1"/>
          <p:nvPr/>
        </p:nvSpPr>
        <p:spPr>
          <a:xfrm>
            <a:off x="1964922" y="4129537"/>
            <a:ext cx="1376787" cy="338554"/>
          </a:xfrm>
          <a:prstGeom prst="rect">
            <a:avLst/>
          </a:prstGeom>
          <a:noFill/>
        </p:spPr>
        <p:txBody>
          <a:bodyPr wrap="none" rtlCol="0">
            <a:spAutoFit/>
          </a:bodyPr>
          <a:lstStyle/>
          <a:p>
            <a:r>
              <a:rPr lang="fr-FR" sz="1600" dirty="0" err="1">
                <a:solidFill>
                  <a:srgbClr val="0062C4"/>
                </a:solidFill>
              </a:rPr>
              <a:t>AzureML</a:t>
            </a:r>
            <a:r>
              <a:rPr lang="fr-FR" sz="1600" dirty="0">
                <a:solidFill>
                  <a:srgbClr val="0062C4"/>
                </a:solidFill>
              </a:rPr>
              <a:t> prod</a:t>
            </a:r>
          </a:p>
        </p:txBody>
      </p:sp>
      <p:sp>
        <p:nvSpPr>
          <p:cNvPr id="87" name="Rectangle 86">
            <a:extLst>
              <a:ext uri="{FF2B5EF4-FFF2-40B4-BE49-F238E27FC236}">
                <a16:creationId xmlns:a16="http://schemas.microsoft.com/office/drawing/2014/main" id="{71BE1412-49F9-4983-B8F6-436D1DDF3522}"/>
              </a:ext>
            </a:extLst>
          </p:cNvPr>
          <p:cNvSpPr/>
          <p:nvPr/>
        </p:nvSpPr>
        <p:spPr>
          <a:xfrm>
            <a:off x="2496806" y="4580210"/>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sz="900" dirty="0" err="1">
                <a:solidFill>
                  <a:schemeClr val="bg1"/>
                </a:solidFill>
              </a:rPr>
              <a:t>Automated</a:t>
            </a:r>
            <a:r>
              <a:rPr lang="fr-FR" sz="900" dirty="0">
                <a:solidFill>
                  <a:schemeClr val="bg1"/>
                </a:solidFill>
              </a:rPr>
              <a:t> Training Pipeline</a:t>
            </a:r>
          </a:p>
        </p:txBody>
      </p:sp>
      <p:sp>
        <p:nvSpPr>
          <p:cNvPr id="88" name="Rectangle 87">
            <a:extLst>
              <a:ext uri="{FF2B5EF4-FFF2-40B4-BE49-F238E27FC236}">
                <a16:creationId xmlns:a16="http://schemas.microsoft.com/office/drawing/2014/main" id="{3DF4C30D-B708-4D54-BBC6-A18D19032A9F}"/>
              </a:ext>
            </a:extLst>
          </p:cNvPr>
          <p:cNvSpPr/>
          <p:nvPr/>
        </p:nvSpPr>
        <p:spPr>
          <a:xfrm>
            <a:off x="2657917" y="4836323"/>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Validation</a:t>
            </a:r>
          </a:p>
        </p:txBody>
      </p:sp>
      <p:sp>
        <p:nvSpPr>
          <p:cNvPr id="89" name="Rectangle 88">
            <a:extLst>
              <a:ext uri="{FF2B5EF4-FFF2-40B4-BE49-F238E27FC236}">
                <a16:creationId xmlns:a16="http://schemas.microsoft.com/office/drawing/2014/main" id="{BC6FA156-9DD5-4239-B6C8-CBB343A32D68}"/>
              </a:ext>
            </a:extLst>
          </p:cNvPr>
          <p:cNvSpPr/>
          <p:nvPr/>
        </p:nvSpPr>
        <p:spPr>
          <a:xfrm>
            <a:off x="2664795" y="5123145"/>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a:t>
            </a:r>
            <a:r>
              <a:rPr lang="fr-FR" sz="1000" dirty="0" err="1">
                <a:solidFill>
                  <a:srgbClr val="000000"/>
                </a:solidFill>
              </a:rPr>
              <a:t>Preparation</a:t>
            </a:r>
            <a:endParaRPr lang="fr-FR" sz="1000" dirty="0">
              <a:solidFill>
                <a:srgbClr val="000000"/>
              </a:solidFill>
            </a:endParaRPr>
          </a:p>
        </p:txBody>
      </p:sp>
      <p:sp>
        <p:nvSpPr>
          <p:cNvPr id="90" name="Rectangle 89">
            <a:extLst>
              <a:ext uri="{FF2B5EF4-FFF2-40B4-BE49-F238E27FC236}">
                <a16:creationId xmlns:a16="http://schemas.microsoft.com/office/drawing/2014/main" id="{C7AD0BB6-8796-4389-821C-EFC7534A1894}"/>
              </a:ext>
            </a:extLst>
          </p:cNvPr>
          <p:cNvSpPr/>
          <p:nvPr/>
        </p:nvSpPr>
        <p:spPr>
          <a:xfrm>
            <a:off x="2673590" y="5406145"/>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Training</a:t>
            </a:r>
          </a:p>
        </p:txBody>
      </p:sp>
      <p:sp>
        <p:nvSpPr>
          <p:cNvPr id="92" name="Rectangle 91">
            <a:extLst>
              <a:ext uri="{FF2B5EF4-FFF2-40B4-BE49-F238E27FC236}">
                <a16:creationId xmlns:a16="http://schemas.microsoft.com/office/drawing/2014/main" id="{18BD07E8-40F2-45B1-B06E-2DFAF0EB5EC2}"/>
              </a:ext>
            </a:extLst>
          </p:cNvPr>
          <p:cNvSpPr/>
          <p:nvPr/>
        </p:nvSpPr>
        <p:spPr>
          <a:xfrm>
            <a:off x="2673590" y="5696865"/>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Evaluation</a:t>
            </a:r>
          </a:p>
        </p:txBody>
      </p:sp>
      <p:sp>
        <p:nvSpPr>
          <p:cNvPr id="93" name="Rectangle 92">
            <a:extLst>
              <a:ext uri="{FF2B5EF4-FFF2-40B4-BE49-F238E27FC236}">
                <a16:creationId xmlns:a16="http://schemas.microsoft.com/office/drawing/2014/main" id="{2E66B189-5733-4EEE-95DC-160B9A007372}"/>
              </a:ext>
            </a:extLst>
          </p:cNvPr>
          <p:cNvSpPr/>
          <p:nvPr/>
        </p:nvSpPr>
        <p:spPr>
          <a:xfrm>
            <a:off x="2680442" y="5974813"/>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Register</a:t>
            </a:r>
            <a:endParaRPr lang="fr-FR" sz="1000" dirty="0">
              <a:solidFill>
                <a:srgbClr val="000000"/>
              </a:solidFill>
            </a:endParaRPr>
          </a:p>
        </p:txBody>
      </p:sp>
      <p:cxnSp>
        <p:nvCxnSpPr>
          <p:cNvPr id="95" name="Connecteur droit avec flèche 94">
            <a:extLst>
              <a:ext uri="{FF2B5EF4-FFF2-40B4-BE49-F238E27FC236}">
                <a16:creationId xmlns:a16="http://schemas.microsoft.com/office/drawing/2014/main" id="{B080A548-86EA-4C28-B298-1B76FF29F929}"/>
              </a:ext>
            </a:extLst>
          </p:cNvPr>
          <p:cNvCxnSpPr>
            <a:cxnSpLocks/>
          </p:cNvCxnSpPr>
          <p:nvPr/>
        </p:nvCxnSpPr>
        <p:spPr>
          <a:xfrm>
            <a:off x="3262988" y="5019410"/>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Connecteur droit avec flèche 95">
            <a:extLst>
              <a:ext uri="{FF2B5EF4-FFF2-40B4-BE49-F238E27FC236}">
                <a16:creationId xmlns:a16="http://schemas.microsoft.com/office/drawing/2014/main" id="{32E614EE-C23A-4AB6-AB24-3FDF874075B9}"/>
              </a:ext>
            </a:extLst>
          </p:cNvPr>
          <p:cNvCxnSpPr>
            <a:cxnSpLocks/>
          </p:cNvCxnSpPr>
          <p:nvPr/>
        </p:nvCxnSpPr>
        <p:spPr>
          <a:xfrm>
            <a:off x="3267745" y="529564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7" name="Connecteur droit avec flèche 96">
            <a:extLst>
              <a:ext uri="{FF2B5EF4-FFF2-40B4-BE49-F238E27FC236}">
                <a16:creationId xmlns:a16="http://schemas.microsoft.com/office/drawing/2014/main" id="{30964649-9F9F-496C-9F41-D453D109F869}"/>
              </a:ext>
            </a:extLst>
          </p:cNvPr>
          <p:cNvCxnSpPr>
            <a:cxnSpLocks/>
          </p:cNvCxnSpPr>
          <p:nvPr/>
        </p:nvCxnSpPr>
        <p:spPr>
          <a:xfrm>
            <a:off x="3272514" y="5565470"/>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Connecteur droit avec flèche 97">
            <a:extLst>
              <a:ext uri="{FF2B5EF4-FFF2-40B4-BE49-F238E27FC236}">
                <a16:creationId xmlns:a16="http://schemas.microsoft.com/office/drawing/2014/main" id="{9EB7D705-0ECD-43B7-8701-BA5D2DA762B2}"/>
              </a:ext>
            </a:extLst>
          </p:cNvPr>
          <p:cNvCxnSpPr>
            <a:cxnSpLocks/>
          </p:cNvCxnSpPr>
          <p:nvPr/>
        </p:nvCxnSpPr>
        <p:spPr>
          <a:xfrm>
            <a:off x="3282034" y="58512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11" name="Cylindre 110">
            <a:extLst>
              <a:ext uri="{FF2B5EF4-FFF2-40B4-BE49-F238E27FC236}">
                <a16:creationId xmlns:a16="http://schemas.microsoft.com/office/drawing/2014/main" id="{95D68641-7BD5-4C54-9FDB-CEE1EA968D9E}"/>
              </a:ext>
            </a:extLst>
          </p:cNvPr>
          <p:cNvSpPr/>
          <p:nvPr/>
        </p:nvSpPr>
        <p:spPr>
          <a:xfrm>
            <a:off x="4071623" y="5671957"/>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Registry</a:t>
            </a:r>
            <a:endParaRPr lang="fr-FR" sz="1000" dirty="0">
              <a:solidFill>
                <a:srgbClr val="000000"/>
              </a:solidFill>
            </a:endParaRPr>
          </a:p>
        </p:txBody>
      </p:sp>
      <p:cxnSp>
        <p:nvCxnSpPr>
          <p:cNvPr id="114" name="Connecteur droit avec flèche 113">
            <a:extLst>
              <a:ext uri="{FF2B5EF4-FFF2-40B4-BE49-F238E27FC236}">
                <a16:creationId xmlns:a16="http://schemas.microsoft.com/office/drawing/2014/main" id="{569F0339-49A0-4AB9-8B37-D308FE0A378A}"/>
              </a:ext>
            </a:extLst>
          </p:cNvPr>
          <p:cNvCxnSpPr>
            <a:endCxn id="111" idx="2"/>
          </p:cNvCxnSpPr>
          <p:nvPr/>
        </p:nvCxnSpPr>
        <p:spPr>
          <a:xfrm flipV="1">
            <a:off x="3870854" y="6059375"/>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15" name="Picture 2" descr="Azure DevOps Pipelines: Multi-Stage Pipelines">
            <a:extLst>
              <a:ext uri="{FF2B5EF4-FFF2-40B4-BE49-F238E27FC236}">
                <a16:creationId xmlns:a16="http://schemas.microsoft.com/office/drawing/2014/main" id="{5FD6D3BA-FD6B-469B-BFFD-853F283A4D3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076470" y="3505110"/>
            <a:ext cx="512308" cy="512308"/>
          </a:xfrm>
          <a:prstGeom prst="rect">
            <a:avLst/>
          </a:prstGeom>
          <a:noFill/>
          <a:extLst>
            <a:ext uri="{909E8E84-426E-40DD-AFC4-6F175D3DCCD1}">
              <a14:hiddenFill xmlns:a14="http://schemas.microsoft.com/office/drawing/2010/main">
                <a:solidFill>
                  <a:srgbClr val="FFFFFF"/>
                </a:solidFill>
              </a14:hiddenFill>
            </a:ext>
          </a:extLst>
        </p:spPr>
      </p:pic>
      <p:cxnSp>
        <p:nvCxnSpPr>
          <p:cNvPr id="117" name="Connecteur droit avec flèche 116">
            <a:extLst>
              <a:ext uri="{FF2B5EF4-FFF2-40B4-BE49-F238E27FC236}">
                <a16:creationId xmlns:a16="http://schemas.microsoft.com/office/drawing/2014/main" id="{5D434511-5BC7-40AB-96AB-DBBB0506E02F}"/>
              </a:ext>
            </a:extLst>
          </p:cNvPr>
          <p:cNvCxnSpPr>
            <a:cxnSpLocks/>
            <a:stCxn id="2056" idx="3"/>
            <a:endCxn id="115" idx="1"/>
          </p:cNvCxnSpPr>
          <p:nvPr/>
        </p:nvCxnSpPr>
        <p:spPr>
          <a:xfrm>
            <a:off x="2673590" y="3333323"/>
            <a:ext cx="402880" cy="427941"/>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Connecteur droit avec flèche 117">
            <a:extLst>
              <a:ext uri="{FF2B5EF4-FFF2-40B4-BE49-F238E27FC236}">
                <a16:creationId xmlns:a16="http://schemas.microsoft.com/office/drawing/2014/main" id="{A340ADAF-B438-4832-B366-8FE511E4EE3A}"/>
              </a:ext>
            </a:extLst>
          </p:cNvPr>
          <p:cNvCxnSpPr>
            <a:cxnSpLocks/>
            <a:stCxn id="115" idx="2"/>
            <a:endCxn id="87" idx="0"/>
          </p:cNvCxnSpPr>
          <p:nvPr/>
        </p:nvCxnSpPr>
        <p:spPr>
          <a:xfrm>
            <a:off x="3332624" y="4017418"/>
            <a:ext cx="1" cy="562792"/>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Connecteur droit avec flèche 118">
            <a:extLst>
              <a:ext uri="{FF2B5EF4-FFF2-40B4-BE49-F238E27FC236}">
                <a16:creationId xmlns:a16="http://schemas.microsoft.com/office/drawing/2014/main" id="{80A9FF18-83B1-42FF-BD9B-42DF94E41DF9}"/>
              </a:ext>
            </a:extLst>
          </p:cNvPr>
          <p:cNvCxnSpPr>
            <a:cxnSpLocks/>
            <a:stCxn id="115" idx="3"/>
            <a:endCxn id="39" idx="1"/>
          </p:cNvCxnSpPr>
          <p:nvPr/>
        </p:nvCxnSpPr>
        <p:spPr>
          <a:xfrm flipV="1">
            <a:off x="3588778" y="3329230"/>
            <a:ext cx="2789212" cy="432034"/>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Connecteur droit avec flèche 119">
            <a:extLst>
              <a:ext uri="{FF2B5EF4-FFF2-40B4-BE49-F238E27FC236}">
                <a16:creationId xmlns:a16="http://schemas.microsoft.com/office/drawing/2014/main" id="{EBC3CCE9-256E-43F4-AAF8-FA5B071B653F}"/>
              </a:ext>
            </a:extLst>
          </p:cNvPr>
          <p:cNvCxnSpPr>
            <a:cxnSpLocks/>
            <a:stCxn id="115" idx="2"/>
            <a:endCxn id="111" idx="1"/>
          </p:cNvCxnSpPr>
          <p:nvPr/>
        </p:nvCxnSpPr>
        <p:spPr>
          <a:xfrm>
            <a:off x="3332624" y="4017418"/>
            <a:ext cx="1064469" cy="1654539"/>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pic>
        <p:nvPicPr>
          <p:cNvPr id="99" name="Graphique 8">
            <a:extLst>
              <a:ext uri="{FF2B5EF4-FFF2-40B4-BE49-F238E27FC236}">
                <a16:creationId xmlns:a16="http://schemas.microsoft.com/office/drawing/2014/main" id="{D8138FEA-A8BE-584C-B044-3E52D0AC4F48}"/>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96850" y="6088895"/>
            <a:ext cx="520700" cy="520700"/>
          </a:xfrm>
          <a:prstGeom prst="rect">
            <a:avLst/>
          </a:prstGeom>
        </p:spPr>
      </p:pic>
    </p:spTree>
    <p:extLst>
      <p:ext uri="{BB962C8B-B14F-4D97-AF65-F5344CB8AC3E}">
        <p14:creationId xmlns:p14="http://schemas.microsoft.com/office/powerpoint/2010/main" val="153756488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1964922" y="324400"/>
            <a:ext cx="1293431" cy="338554"/>
          </a:xfrm>
          <a:prstGeom prst="rect">
            <a:avLst/>
          </a:prstGeom>
          <a:noFill/>
        </p:spPr>
        <p:txBody>
          <a:bodyPr wrap="none" rtlCol="0">
            <a:spAutoFit/>
          </a:bodyPr>
          <a:lstStyle/>
          <a:p>
            <a:r>
              <a:rPr lang="fr-FR" sz="1600" dirty="0" err="1">
                <a:solidFill>
                  <a:srgbClr val="0062C4"/>
                </a:solidFill>
              </a:rPr>
              <a:t>AzureML</a:t>
            </a:r>
            <a:r>
              <a:rPr lang="fr-FR" sz="1600" dirty="0">
                <a:solidFill>
                  <a:srgbClr val="0062C4"/>
                </a:solidFill>
              </a:rPr>
              <a:t> dev</a:t>
            </a:r>
          </a:p>
        </p:txBody>
      </p:sp>
      <p:pic>
        <p:nvPicPr>
          <p:cNvPr id="2056" name="Picture 8">
            <a:extLst>
              <a:ext uri="{FF2B5EF4-FFF2-40B4-BE49-F238E27FC236}">
                <a16:creationId xmlns:a16="http://schemas.microsoft.com/office/drawing/2014/main" id="{4FDC0E39-0C4A-4CCF-A813-7E5AE84946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9396" y="3129732"/>
            <a:ext cx="974194" cy="407182"/>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2" descr="Salah CHADLI">
            <a:extLst>
              <a:ext uri="{FF2B5EF4-FFF2-40B4-BE49-F238E27FC236}">
                <a16:creationId xmlns:a16="http://schemas.microsoft.com/office/drawing/2014/main" id="{00FFCDA1-2CCC-45DE-8C66-4A8817D4175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20945"/>
          <a:stretch/>
        </p:blipFill>
        <p:spPr bwMode="auto">
          <a:xfrm>
            <a:off x="383197" y="1568496"/>
            <a:ext cx="625853" cy="518437"/>
          </a:xfrm>
          <a:prstGeom prst="rect">
            <a:avLst/>
          </a:prstGeom>
          <a:noFill/>
          <a:extLst>
            <a:ext uri="{909E8E84-426E-40DD-AFC4-6F175D3DCCD1}">
              <a14:hiddenFill xmlns:a14="http://schemas.microsoft.com/office/drawing/2010/main">
                <a:solidFill>
                  <a:srgbClr val="FFFFFF"/>
                </a:solidFill>
              </a14:hiddenFill>
            </a:ext>
          </a:extLst>
        </p:spPr>
      </p:pic>
      <p:pic>
        <p:nvPicPr>
          <p:cNvPr id="55" name="Image 54" descr="Une image contenant personne, homme, souriant, posant&#10;&#10;Description générée automatiquement">
            <a:extLst>
              <a:ext uri="{FF2B5EF4-FFF2-40B4-BE49-F238E27FC236}">
                <a16:creationId xmlns:a16="http://schemas.microsoft.com/office/drawing/2014/main" id="{99BE0749-A0DC-45DA-951B-AC92F42E7F65}"/>
              </a:ext>
            </a:extLst>
          </p:cNvPr>
          <p:cNvPicPr>
            <a:picLocks noChangeAspect="1"/>
          </p:cNvPicPr>
          <p:nvPr/>
        </p:nvPicPr>
        <p:blipFill>
          <a:blip r:embed="rId5"/>
          <a:stretch>
            <a:fillRect/>
          </a:stretch>
        </p:blipFill>
        <p:spPr>
          <a:xfrm>
            <a:off x="374561" y="2134966"/>
            <a:ext cx="625853" cy="518437"/>
          </a:xfrm>
          <a:prstGeom prst="rect">
            <a:avLst/>
          </a:prstGeom>
        </p:spPr>
      </p:pic>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5279D6C-247B-46B7-A83F-92AC13F3E05A}"/>
              </a:ext>
            </a:extLst>
          </p:cNvPr>
          <p:cNvSpPr/>
          <p:nvPr/>
        </p:nvSpPr>
        <p:spPr>
          <a:xfrm>
            <a:off x="2496806" y="776062"/>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sz="900" dirty="0" err="1">
                <a:solidFill>
                  <a:schemeClr val="bg1"/>
                </a:solidFill>
              </a:rPr>
              <a:t>Automated</a:t>
            </a:r>
            <a:r>
              <a:rPr lang="fr-FR" sz="900" dirty="0">
                <a:solidFill>
                  <a:schemeClr val="bg1"/>
                </a:solidFill>
              </a:rPr>
              <a:t> Training Pipeline</a:t>
            </a:r>
          </a:p>
        </p:txBody>
      </p:sp>
      <p:sp>
        <p:nvSpPr>
          <p:cNvPr id="44" name="Rectangle 43">
            <a:extLst>
              <a:ext uri="{FF2B5EF4-FFF2-40B4-BE49-F238E27FC236}">
                <a16:creationId xmlns:a16="http://schemas.microsoft.com/office/drawing/2014/main" id="{045120D6-D408-4ACD-A701-7B8B839BB846}"/>
              </a:ext>
            </a:extLst>
          </p:cNvPr>
          <p:cNvSpPr/>
          <p:nvPr/>
        </p:nvSpPr>
        <p:spPr>
          <a:xfrm>
            <a:off x="2657917" y="1032175"/>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Validation</a:t>
            </a:r>
          </a:p>
        </p:txBody>
      </p:sp>
      <p:sp>
        <p:nvSpPr>
          <p:cNvPr id="45" name="Rectangle 44">
            <a:extLst>
              <a:ext uri="{FF2B5EF4-FFF2-40B4-BE49-F238E27FC236}">
                <a16:creationId xmlns:a16="http://schemas.microsoft.com/office/drawing/2014/main" id="{42574815-B18E-48EE-B192-B22351E75EB7}"/>
              </a:ext>
            </a:extLst>
          </p:cNvPr>
          <p:cNvSpPr/>
          <p:nvPr/>
        </p:nvSpPr>
        <p:spPr>
          <a:xfrm>
            <a:off x="2664795" y="1318997"/>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a:t>
            </a:r>
            <a:r>
              <a:rPr lang="fr-FR" sz="1000" dirty="0" err="1">
                <a:solidFill>
                  <a:srgbClr val="000000"/>
                </a:solidFill>
              </a:rPr>
              <a:t>Preparation</a:t>
            </a:r>
            <a:endParaRPr lang="fr-FR" sz="1000" dirty="0">
              <a:solidFill>
                <a:srgbClr val="000000"/>
              </a:solidFill>
            </a:endParaRPr>
          </a:p>
        </p:txBody>
      </p:sp>
      <p:sp>
        <p:nvSpPr>
          <p:cNvPr id="47" name="Rectangle 46">
            <a:extLst>
              <a:ext uri="{FF2B5EF4-FFF2-40B4-BE49-F238E27FC236}">
                <a16:creationId xmlns:a16="http://schemas.microsoft.com/office/drawing/2014/main" id="{A4576EE7-5E71-43B0-A8FB-D25A13D5033B}"/>
              </a:ext>
            </a:extLst>
          </p:cNvPr>
          <p:cNvSpPr/>
          <p:nvPr/>
        </p:nvSpPr>
        <p:spPr>
          <a:xfrm>
            <a:off x="2673590" y="1601997"/>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Training</a:t>
            </a:r>
          </a:p>
        </p:txBody>
      </p:sp>
      <p:sp>
        <p:nvSpPr>
          <p:cNvPr id="48" name="Rectangle 47">
            <a:extLst>
              <a:ext uri="{FF2B5EF4-FFF2-40B4-BE49-F238E27FC236}">
                <a16:creationId xmlns:a16="http://schemas.microsoft.com/office/drawing/2014/main" id="{A5EEFA37-D774-4A2D-8E2F-1BE8E4187FD4}"/>
              </a:ext>
            </a:extLst>
          </p:cNvPr>
          <p:cNvSpPr/>
          <p:nvPr/>
        </p:nvSpPr>
        <p:spPr>
          <a:xfrm>
            <a:off x="2673590" y="1892717"/>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Evaluation</a:t>
            </a:r>
          </a:p>
        </p:txBody>
      </p:sp>
      <p:sp>
        <p:nvSpPr>
          <p:cNvPr id="49" name="Rectangle 48">
            <a:extLst>
              <a:ext uri="{FF2B5EF4-FFF2-40B4-BE49-F238E27FC236}">
                <a16:creationId xmlns:a16="http://schemas.microsoft.com/office/drawing/2014/main" id="{8E14127C-2B76-48FE-89D5-008347DE910C}"/>
              </a:ext>
            </a:extLst>
          </p:cNvPr>
          <p:cNvSpPr/>
          <p:nvPr/>
        </p:nvSpPr>
        <p:spPr>
          <a:xfrm>
            <a:off x="2680442" y="2170665"/>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Register</a:t>
            </a:r>
            <a:endParaRPr lang="fr-FR" sz="1000" dirty="0">
              <a:solidFill>
                <a:srgbClr val="000000"/>
              </a:solidFill>
            </a:endParaRPr>
          </a:p>
        </p:txBody>
      </p:sp>
      <p:cxnSp>
        <p:nvCxnSpPr>
          <p:cNvPr id="50" name="Connecteur droit avec flèche 49">
            <a:extLst>
              <a:ext uri="{FF2B5EF4-FFF2-40B4-BE49-F238E27FC236}">
                <a16:creationId xmlns:a16="http://schemas.microsoft.com/office/drawing/2014/main" id="{207D1F71-976E-4259-9DF6-060045414958}"/>
              </a:ext>
            </a:extLst>
          </p:cNvPr>
          <p:cNvCxnSpPr>
            <a:cxnSpLocks/>
          </p:cNvCxnSpPr>
          <p:nvPr/>
        </p:nvCxnSpPr>
        <p:spPr>
          <a:xfrm>
            <a:off x="3262988" y="121526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eur droit avec flèche 51">
            <a:extLst>
              <a:ext uri="{FF2B5EF4-FFF2-40B4-BE49-F238E27FC236}">
                <a16:creationId xmlns:a16="http://schemas.microsoft.com/office/drawing/2014/main" id="{24121BBE-2F3A-46C7-A6C8-0C4280298B4E}"/>
              </a:ext>
            </a:extLst>
          </p:cNvPr>
          <p:cNvCxnSpPr>
            <a:cxnSpLocks/>
          </p:cNvCxnSpPr>
          <p:nvPr/>
        </p:nvCxnSpPr>
        <p:spPr>
          <a:xfrm>
            <a:off x="3267745" y="1491496"/>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DA42DC71-1438-44E4-B467-2EDEB07EE0D6}"/>
              </a:ext>
            </a:extLst>
          </p:cNvPr>
          <p:cNvCxnSpPr>
            <a:cxnSpLocks/>
          </p:cNvCxnSpPr>
          <p:nvPr/>
        </p:nvCxnSpPr>
        <p:spPr>
          <a:xfrm>
            <a:off x="3272514" y="17613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avec flèche 56">
            <a:extLst>
              <a:ext uri="{FF2B5EF4-FFF2-40B4-BE49-F238E27FC236}">
                <a16:creationId xmlns:a16="http://schemas.microsoft.com/office/drawing/2014/main" id="{EDE4866D-65CA-4F7E-AD2D-F4D34A8B5DBD}"/>
              </a:ext>
            </a:extLst>
          </p:cNvPr>
          <p:cNvCxnSpPr>
            <a:cxnSpLocks/>
          </p:cNvCxnSpPr>
          <p:nvPr/>
        </p:nvCxnSpPr>
        <p:spPr>
          <a:xfrm>
            <a:off x="3282034" y="204707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VM symbol | Microsoft Azure Mono">
            <a:extLst>
              <a:ext uri="{FF2B5EF4-FFF2-40B4-BE49-F238E27FC236}">
                <a16:creationId xmlns:a16="http://schemas.microsoft.com/office/drawing/2014/main" id="{0D5C1D03-AD57-4904-A56F-E648CDF2A64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76683" y="1602995"/>
            <a:ext cx="478855" cy="451906"/>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VM symbol | Microsoft Azure Mono">
            <a:extLst>
              <a:ext uri="{FF2B5EF4-FFF2-40B4-BE49-F238E27FC236}">
                <a16:creationId xmlns:a16="http://schemas.microsoft.com/office/drawing/2014/main" id="{571D532E-2DEA-440F-82CD-49D1A713A14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91760" y="2168232"/>
            <a:ext cx="478855" cy="451906"/>
          </a:xfrm>
          <a:prstGeom prst="rect">
            <a:avLst/>
          </a:prstGeom>
          <a:noFill/>
          <a:extLst>
            <a:ext uri="{909E8E84-426E-40DD-AFC4-6F175D3DCCD1}">
              <a14:hiddenFill xmlns:a14="http://schemas.microsoft.com/office/drawing/2010/main">
                <a:solidFill>
                  <a:srgbClr val="FFFFFF"/>
                </a:solidFill>
              </a14:hiddenFill>
            </a:ext>
          </a:extLst>
        </p:spPr>
      </p:pic>
      <p:sp>
        <p:nvSpPr>
          <p:cNvPr id="94" name="Titre 1">
            <a:extLst>
              <a:ext uri="{FF2B5EF4-FFF2-40B4-BE49-F238E27FC236}">
                <a16:creationId xmlns:a16="http://schemas.microsoft.com/office/drawing/2014/main" id="{6615257C-5215-466F-8D44-CFE1A469F4A1}"/>
              </a:ext>
            </a:extLst>
          </p:cNvPr>
          <p:cNvSpPr>
            <a:spLocks noGrp="1"/>
          </p:cNvSpPr>
          <p:nvPr>
            <p:ph type="title"/>
          </p:nvPr>
        </p:nvSpPr>
        <p:spPr>
          <a:xfrm>
            <a:off x="9117412" y="6339563"/>
            <a:ext cx="3090439" cy="518437"/>
          </a:xfrm>
          <a:solidFill>
            <a:schemeClr val="tx1">
              <a:lumMod val="50000"/>
            </a:schemeClr>
          </a:solidFill>
        </p:spPr>
        <p:txBody>
          <a:bodyPr>
            <a:normAutofit/>
          </a:bodyPr>
          <a:lstStyle/>
          <a:p>
            <a:r>
              <a:rPr lang="fr-FR" sz="2800" dirty="0">
                <a:solidFill>
                  <a:schemeClr val="bg1"/>
                </a:solidFill>
              </a:rPr>
              <a:t>Production phase</a:t>
            </a:r>
          </a:p>
        </p:txBody>
      </p:sp>
      <p:cxnSp>
        <p:nvCxnSpPr>
          <p:cNvPr id="102" name="Connecteur droit avec flèche 101">
            <a:extLst>
              <a:ext uri="{FF2B5EF4-FFF2-40B4-BE49-F238E27FC236}">
                <a16:creationId xmlns:a16="http://schemas.microsoft.com/office/drawing/2014/main" id="{90AB71FF-96D3-45AF-8F43-429036334AE7}"/>
              </a:ext>
            </a:extLst>
          </p:cNvPr>
          <p:cNvCxnSpPr>
            <a:cxnSpLocks/>
            <a:stCxn id="55" idx="3"/>
            <a:endCxn id="2056" idx="1"/>
          </p:cNvCxnSpPr>
          <p:nvPr/>
        </p:nvCxnSpPr>
        <p:spPr>
          <a:xfrm>
            <a:off x="1000414" y="2394185"/>
            <a:ext cx="698982" cy="93913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Connecteur droit avec flèche 112">
            <a:extLst>
              <a:ext uri="{FF2B5EF4-FFF2-40B4-BE49-F238E27FC236}">
                <a16:creationId xmlns:a16="http://schemas.microsoft.com/office/drawing/2014/main" id="{25EB28E1-166E-4F66-AFE7-15CA63793B74}"/>
              </a:ext>
            </a:extLst>
          </p:cNvPr>
          <p:cNvCxnSpPr>
            <a:cxnSpLocks/>
            <a:stCxn id="54" idx="3"/>
            <a:endCxn id="2056" idx="1"/>
          </p:cNvCxnSpPr>
          <p:nvPr/>
        </p:nvCxnSpPr>
        <p:spPr>
          <a:xfrm>
            <a:off x="1009050" y="1827715"/>
            <a:ext cx="690346" cy="150560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9" name="Picture 10" descr="Deploy Your Private Docker Registry as a Pod in Kubernetes | by Varun Kumar  G | The Startup | Medium">
            <a:extLst>
              <a:ext uri="{FF2B5EF4-FFF2-40B4-BE49-F238E27FC236}">
                <a16:creationId xmlns:a16="http://schemas.microsoft.com/office/drawing/2014/main" id="{E3287EE5-2AD9-406E-9467-43E989EBB15C}"/>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8436" t="9286" r="3461" b="8062"/>
          <a:stretch/>
        </p:blipFill>
        <p:spPr bwMode="auto">
          <a:xfrm>
            <a:off x="6377990" y="3069221"/>
            <a:ext cx="904875" cy="520018"/>
          </a:xfrm>
          <a:prstGeom prst="rect">
            <a:avLst/>
          </a:prstGeom>
          <a:noFill/>
          <a:extLst>
            <a:ext uri="{909E8E84-426E-40DD-AFC4-6F175D3DCCD1}">
              <a14:hiddenFill xmlns:a14="http://schemas.microsoft.com/office/drawing/2010/main">
                <a:solidFill>
                  <a:srgbClr val="FFFFFF"/>
                </a:solidFill>
              </a14:hiddenFill>
            </a:ext>
          </a:extLst>
        </p:spPr>
      </p:pic>
      <p:sp>
        <p:nvSpPr>
          <p:cNvPr id="16" name="ZoneTexte 15">
            <a:extLst>
              <a:ext uri="{FF2B5EF4-FFF2-40B4-BE49-F238E27FC236}">
                <a16:creationId xmlns:a16="http://schemas.microsoft.com/office/drawing/2014/main" id="{7747F973-0E03-4C8B-B51A-376D5133E97A}"/>
              </a:ext>
            </a:extLst>
          </p:cNvPr>
          <p:cNvSpPr txBox="1"/>
          <p:nvPr/>
        </p:nvSpPr>
        <p:spPr>
          <a:xfrm>
            <a:off x="6278660" y="3554662"/>
            <a:ext cx="1077539" cy="261610"/>
          </a:xfrm>
          <a:prstGeom prst="rect">
            <a:avLst/>
          </a:prstGeom>
          <a:noFill/>
        </p:spPr>
        <p:txBody>
          <a:bodyPr wrap="none" rtlCol="0">
            <a:spAutoFit/>
          </a:bodyPr>
          <a:lstStyle/>
          <a:p>
            <a:r>
              <a:rPr lang="fr-FR" sz="1100" dirty="0"/>
              <a:t>Docker </a:t>
            </a:r>
            <a:r>
              <a:rPr lang="fr-FR" sz="1100" dirty="0" err="1"/>
              <a:t>registry</a:t>
            </a:r>
            <a:endParaRPr lang="fr-FR" sz="1100" dirty="0"/>
          </a:p>
        </p:txBody>
      </p:sp>
      <p:sp>
        <p:nvSpPr>
          <p:cNvPr id="62" name="Rectangle 61">
            <a:extLst>
              <a:ext uri="{FF2B5EF4-FFF2-40B4-BE49-F238E27FC236}">
                <a16:creationId xmlns:a16="http://schemas.microsoft.com/office/drawing/2014/main" id="{F612601A-A1A1-4F2F-9152-EB6E5CA88709}"/>
              </a:ext>
            </a:extLst>
          </p:cNvPr>
          <p:cNvSpPr/>
          <p:nvPr/>
        </p:nvSpPr>
        <p:spPr>
          <a:xfrm>
            <a:off x="9092827" y="1018972"/>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63" name="Picture 2" descr="OpenShift — Wikipédia">
            <a:extLst>
              <a:ext uri="{FF2B5EF4-FFF2-40B4-BE49-F238E27FC236}">
                <a16:creationId xmlns:a16="http://schemas.microsoft.com/office/drawing/2014/main" id="{0D07EB71-5FC3-407A-8C40-33A1DE3B9F36}"/>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1" b="18596"/>
          <a:stretch/>
        </p:blipFill>
        <p:spPr bwMode="auto">
          <a:xfrm>
            <a:off x="9128431" y="1062750"/>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66" name="ZoneTexte 65">
            <a:extLst>
              <a:ext uri="{FF2B5EF4-FFF2-40B4-BE49-F238E27FC236}">
                <a16:creationId xmlns:a16="http://schemas.microsoft.com/office/drawing/2014/main" id="{1F3C727E-FD15-4871-86F2-7880DD9A5A09}"/>
              </a:ext>
            </a:extLst>
          </p:cNvPr>
          <p:cNvSpPr txBox="1"/>
          <p:nvPr/>
        </p:nvSpPr>
        <p:spPr>
          <a:xfrm>
            <a:off x="9443197" y="1035794"/>
            <a:ext cx="1403333"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dev</a:t>
            </a:r>
          </a:p>
        </p:txBody>
      </p:sp>
      <p:pic>
        <p:nvPicPr>
          <p:cNvPr id="67" name="Picture 8">
            <a:extLst>
              <a:ext uri="{FF2B5EF4-FFF2-40B4-BE49-F238E27FC236}">
                <a16:creationId xmlns:a16="http://schemas.microsoft.com/office/drawing/2014/main" id="{84BCBB4E-7A78-4D17-9A92-85EDC9D3BE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90261" y="1901280"/>
            <a:ext cx="974194" cy="407182"/>
          </a:xfrm>
          <a:prstGeom prst="rect">
            <a:avLst/>
          </a:prstGeom>
          <a:noFill/>
          <a:extLst>
            <a:ext uri="{909E8E84-426E-40DD-AFC4-6F175D3DCCD1}">
              <a14:hiddenFill xmlns:a14="http://schemas.microsoft.com/office/drawing/2010/main">
                <a:solidFill>
                  <a:srgbClr val="FFFFFF"/>
                </a:solidFill>
              </a14:hiddenFill>
            </a:ext>
          </a:extLst>
        </p:spPr>
      </p:pic>
      <p:pic>
        <p:nvPicPr>
          <p:cNvPr id="70" name="Image 69" descr="Une image contenant personne, homme, souriant, posant&#10;&#10;Description générée automatiquement">
            <a:extLst>
              <a:ext uri="{FF2B5EF4-FFF2-40B4-BE49-F238E27FC236}">
                <a16:creationId xmlns:a16="http://schemas.microsoft.com/office/drawing/2014/main" id="{6C535F34-0110-4996-A724-654530F65417}"/>
              </a:ext>
            </a:extLst>
          </p:cNvPr>
          <p:cNvPicPr>
            <a:picLocks noChangeAspect="1"/>
          </p:cNvPicPr>
          <p:nvPr/>
        </p:nvPicPr>
        <p:blipFill rotWithShape="1">
          <a:blip r:embed="rId5"/>
          <a:srcRect b="-2463"/>
          <a:stretch/>
        </p:blipFill>
        <p:spPr>
          <a:xfrm>
            <a:off x="6162592" y="797299"/>
            <a:ext cx="625853" cy="518437"/>
          </a:xfrm>
          <a:prstGeom prst="rect">
            <a:avLst/>
          </a:prstGeom>
        </p:spPr>
      </p:pic>
      <p:pic>
        <p:nvPicPr>
          <p:cNvPr id="3074" name="Picture 2" descr="Kubernetes hands on series: Pods. Pods are the smallest deployable units… |  by Rakesh Jain | Medium">
            <a:extLst>
              <a:ext uri="{FF2B5EF4-FFF2-40B4-BE49-F238E27FC236}">
                <a16:creationId xmlns:a16="http://schemas.microsoft.com/office/drawing/2014/main" id="{BE2DD8CC-BB1B-4FDD-A834-388C3CF67A4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514778" y="1433869"/>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2" descr="Kubernetes hands on series: Pods. Pods are the smallest deployable units… |  by Rakesh Jain | Medium">
            <a:extLst>
              <a:ext uri="{FF2B5EF4-FFF2-40B4-BE49-F238E27FC236}">
                <a16:creationId xmlns:a16="http://schemas.microsoft.com/office/drawing/2014/main" id="{E9BFCAAF-E143-45EA-96C3-5252950634D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034070" y="1433870"/>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2" descr="Kubernetes hands on series: Pods. Pods are the smallest deployable units… |  by Rakesh Jain | Medium">
            <a:extLst>
              <a:ext uri="{FF2B5EF4-FFF2-40B4-BE49-F238E27FC236}">
                <a16:creationId xmlns:a16="http://schemas.microsoft.com/office/drawing/2014/main" id="{5C5931A0-CEF9-4867-9C31-3E0E4A2FA6B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586014" y="1433869"/>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74" name="ZoneTexte 73">
            <a:extLst>
              <a:ext uri="{FF2B5EF4-FFF2-40B4-BE49-F238E27FC236}">
                <a16:creationId xmlns:a16="http://schemas.microsoft.com/office/drawing/2014/main" id="{AE0DDE34-5722-4CEB-B8BA-7770E609EA6D}"/>
              </a:ext>
            </a:extLst>
          </p:cNvPr>
          <p:cNvSpPr txBox="1"/>
          <p:nvPr/>
        </p:nvSpPr>
        <p:spPr>
          <a:xfrm>
            <a:off x="9450034" y="1733119"/>
            <a:ext cx="466794" cy="215444"/>
          </a:xfrm>
          <a:prstGeom prst="rect">
            <a:avLst/>
          </a:prstGeom>
          <a:noFill/>
        </p:spPr>
        <p:txBody>
          <a:bodyPr wrap="none" rtlCol="0">
            <a:spAutoFit/>
          </a:bodyPr>
          <a:lstStyle/>
          <a:p>
            <a:r>
              <a:rPr lang="fr-FR" sz="800" dirty="0">
                <a:solidFill>
                  <a:srgbClr val="326CE5"/>
                </a:solidFill>
              </a:rPr>
              <a:t>zoning</a:t>
            </a:r>
          </a:p>
        </p:txBody>
      </p:sp>
      <p:sp>
        <p:nvSpPr>
          <p:cNvPr id="75" name="ZoneTexte 74">
            <a:extLst>
              <a:ext uri="{FF2B5EF4-FFF2-40B4-BE49-F238E27FC236}">
                <a16:creationId xmlns:a16="http://schemas.microsoft.com/office/drawing/2014/main" id="{5707F3CB-7A38-4CF0-9DC8-8609DF44AC50}"/>
              </a:ext>
            </a:extLst>
          </p:cNvPr>
          <p:cNvSpPr txBox="1"/>
          <p:nvPr/>
        </p:nvSpPr>
        <p:spPr>
          <a:xfrm>
            <a:off x="10052058" y="1732635"/>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78" name="ZoneTexte 77">
            <a:extLst>
              <a:ext uri="{FF2B5EF4-FFF2-40B4-BE49-F238E27FC236}">
                <a16:creationId xmlns:a16="http://schemas.microsoft.com/office/drawing/2014/main" id="{CDEB7AB6-E132-476B-8B3F-34D824296FEE}"/>
              </a:ext>
            </a:extLst>
          </p:cNvPr>
          <p:cNvSpPr txBox="1"/>
          <p:nvPr/>
        </p:nvSpPr>
        <p:spPr>
          <a:xfrm>
            <a:off x="10394663" y="1732635"/>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cxnSp>
        <p:nvCxnSpPr>
          <p:cNvPr id="82" name="Connecteur droit avec flèche 81">
            <a:extLst>
              <a:ext uri="{FF2B5EF4-FFF2-40B4-BE49-F238E27FC236}">
                <a16:creationId xmlns:a16="http://schemas.microsoft.com/office/drawing/2014/main" id="{10D2AA67-E30D-4F88-B886-03D48D2CD9AC}"/>
              </a:ext>
            </a:extLst>
          </p:cNvPr>
          <p:cNvCxnSpPr>
            <a:cxnSpLocks/>
            <a:stCxn id="121" idx="1"/>
            <a:endCxn id="39" idx="3"/>
          </p:cNvCxnSpPr>
          <p:nvPr/>
        </p:nvCxnSpPr>
        <p:spPr>
          <a:xfrm flipH="1">
            <a:off x="7282865" y="2676702"/>
            <a:ext cx="1809962" cy="652528"/>
          </a:xfrm>
          <a:prstGeom prst="straightConnector1">
            <a:avLst/>
          </a:prstGeom>
          <a:ln w="44450">
            <a:solidFill>
              <a:srgbClr val="9D337F">
                <a:alpha val="8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1" name="Connecteur droit avec flèche 90">
            <a:extLst>
              <a:ext uri="{FF2B5EF4-FFF2-40B4-BE49-F238E27FC236}">
                <a16:creationId xmlns:a16="http://schemas.microsoft.com/office/drawing/2014/main" id="{5A2E732D-963A-4FAA-91EE-6189426105D9}"/>
              </a:ext>
            </a:extLst>
          </p:cNvPr>
          <p:cNvCxnSpPr>
            <a:cxnSpLocks/>
            <a:stCxn id="70" idx="2"/>
            <a:endCxn id="67" idx="0"/>
          </p:cNvCxnSpPr>
          <p:nvPr/>
        </p:nvCxnSpPr>
        <p:spPr>
          <a:xfrm>
            <a:off x="6475519" y="1315736"/>
            <a:ext cx="301839" cy="585544"/>
          </a:xfrm>
          <a:prstGeom prst="straightConnector1">
            <a:avLst/>
          </a:prstGeom>
          <a:ln w="44450">
            <a:solidFill>
              <a:srgbClr val="9D337F">
                <a:alpha val="80000"/>
              </a:srgbClr>
            </a:solidFill>
            <a:tailEnd type="triangle"/>
          </a:ln>
        </p:spPr>
        <p:style>
          <a:lnRef idx="1">
            <a:schemeClr val="accent1"/>
          </a:lnRef>
          <a:fillRef idx="0">
            <a:schemeClr val="accent1"/>
          </a:fillRef>
          <a:effectRef idx="0">
            <a:schemeClr val="accent1"/>
          </a:effectRef>
          <a:fontRef idx="minor">
            <a:schemeClr val="tx1"/>
          </a:fontRef>
        </p:style>
      </p:cxnSp>
      <p:sp>
        <p:nvSpPr>
          <p:cNvPr id="104" name="Cylindre 103">
            <a:extLst>
              <a:ext uri="{FF2B5EF4-FFF2-40B4-BE49-F238E27FC236}">
                <a16:creationId xmlns:a16="http://schemas.microsoft.com/office/drawing/2014/main" id="{FB8F0D81-38AE-4BA7-B6FC-070A66FA30C9}"/>
              </a:ext>
            </a:extLst>
          </p:cNvPr>
          <p:cNvSpPr/>
          <p:nvPr/>
        </p:nvSpPr>
        <p:spPr>
          <a:xfrm>
            <a:off x="4071623" y="1867809"/>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Registry</a:t>
            </a:r>
            <a:endParaRPr lang="fr-FR" sz="1000" dirty="0">
              <a:solidFill>
                <a:srgbClr val="000000"/>
              </a:solidFill>
            </a:endParaRPr>
          </a:p>
        </p:txBody>
      </p:sp>
      <p:cxnSp>
        <p:nvCxnSpPr>
          <p:cNvPr id="106" name="Connecteur droit avec flèche 105">
            <a:extLst>
              <a:ext uri="{FF2B5EF4-FFF2-40B4-BE49-F238E27FC236}">
                <a16:creationId xmlns:a16="http://schemas.microsoft.com/office/drawing/2014/main" id="{76E75ECF-C0CA-4F7A-896E-26DBAEE667B5}"/>
              </a:ext>
            </a:extLst>
          </p:cNvPr>
          <p:cNvCxnSpPr>
            <a:endCxn id="104" idx="2"/>
          </p:cNvCxnSpPr>
          <p:nvPr/>
        </p:nvCxnSpPr>
        <p:spPr>
          <a:xfrm flipV="1">
            <a:off x="3870854" y="2255227"/>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Connecteur droit avec flèche 106">
            <a:extLst>
              <a:ext uri="{FF2B5EF4-FFF2-40B4-BE49-F238E27FC236}">
                <a16:creationId xmlns:a16="http://schemas.microsoft.com/office/drawing/2014/main" id="{166F8678-BA67-456B-8D6E-DFE47F679FE3}"/>
              </a:ext>
            </a:extLst>
          </p:cNvPr>
          <p:cNvCxnSpPr>
            <a:cxnSpLocks/>
            <a:stCxn id="121" idx="1"/>
            <a:endCxn id="67" idx="3"/>
          </p:cNvCxnSpPr>
          <p:nvPr/>
        </p:nvCxnSpPr>
        <p:spPr>
          <a:xfrm flipH="1" flipV="1">
            <a:off x="7264455" y="2104871"/>
            <a:ext cx="1828372" cy="571831"/>
          </a:xfrm>
          <a:prstGeom prst="straightConnector1">
            <a:avLst/>
          </a:prstGeom>
          <a:ln w="44450">
            <a:solidFill>
              <a:srgbClr val="9D337F">
                <a:alpha val="8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09" name="Picture 2" descr="Salah CHADLI">
            <a:extLst>
              <a:ext uri="{FF2B5EF4-FFF2-40B4-BE49-F238E27FC236}">
                <a16:creationId xmlns:a16="http://schemas.microsoft.com/office/drawing/2014/main" id="{74862FAB-3827-4BC3-97AF-59F67229EE1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20945"/>
          <a:stretch/>
        </p:blipFill>
        <p:spPr bwMode="auto">
          <a:xfrm>
            <a:off x="6849696" y="784837"/>
            <a:ext cx="625853" cy="518437"/>
          </a:xfrm>
          <a:prstGeom prst="rect">
            <a:avLst/>
          </a:prstGeom>
          <a:noFill/>
          <a:extLst>
            <a:ext uri="{909E8E84-426E-40DD-AFC4-6F175D3DCCD1}">
              <a14:hiddenFill xmlns:a14="http://schemas.microsoft.com/office/drawing/2010/main">
                <a:solidFill>
                  <a:srgbClr val="FFFFFF"/>
                </a:solidFill>
              </a14:hiddenFill>
            </a:ext>
          </a:extLst>
        </p:spPr>
      </p:pic>
      <p:cxnSp>
        <p:nvCxnSpPr>
          <p:cNvPr id="112" name="Connecteur droit avec flèche 111">
            <a:extLst>
              <a:ext uri="{FF2B5EF4-FFF2-40B4-BE49-F238E27FC236}">
                <a16:creationId xmlns:a16="http://schemas.microsoft.com/office/drawing/2014/main" id="{A1B32948-4880-4910-B70B-FE850425D0CD}"/>
              </a:ext>
            </a:extLst>
          </p:cNvPr>
          <p:cNvCxnSpPr>
            <a:cxnSpLocks/>
            <a:stCxn id="109" idx="2"/>
            <a:endCxn id="67" idx="0"/>
          </p:cNvCxnSpPr>
          <p:nvPr/>
        </p:nvCxnSpPr>
        <p:spPr>
          <a:xfrm flipH="1">
            <a:off x="6777358" y="1303274"/>
            <a:ext cx="385265" cy="598006"/>
          </a:xfrm>
          <a:prstGeom prst="straightConnector1">
            <a:avLst/>
          </a:prstGeom>
          <a:ln w="44450">
            <a:solidFill>
              <a:srgbClr val="9D337F">
                <a:alpha val="80000"/>
              </a:srgbClr>
            </a:solidFill>
            <a:tailEnd type="triangle"/>
          </a:ln>
        </p:spPr>
        <p:style>
          <a:lnRef idx="1">
            <a:schemeClr val="accent1"/>
          </a:lnRef>
          <a:fillRef idx="0">
            <a:schemeClr val="accent1"/>
          </a:fillRef>
          <a:effectRef idx="0">
            <a:schemeClr val="accent1"/>
          </a:effectRef>
          <a:fontRef idx="minor">
            <a:schemeClr val="tx1"/>
          </a:fontRef>
        </p:style>
      </p:cxnSp>
      <p:sp>
        <p:nvSpPr>
          <p:cNvPr id="121" name="Rectangle 120">
            <a:extLst>
              <a:ext uri="{FF2B5EF4-FFF2-40B4-BE49-F238E27FC236}">
                <a16:creationId xmlns:a16="http://schemas.microsoft.com/office/drawing/2014/main" id="{0BFD7E3F-6E2D-4A93-AEAC-F109A06CCB62}"/>
              </a:ext>
            </a:extLst>
          </p:cNvPr>
          <p:cNvSpPr/>
          <p:nvPr/>
        </p:nvSpPr>
        <p:spPr>
          <a:xfrm>
            <a:off x="9092827" y="2204178"/>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123" name="Picture 2" descr="OpenShift — Wikipédia">
            <a:extLst>
              <a:ext uri="{FF2B5EF4-FFF2-40B4-BE49-F238E27FC236}">
                <a16:creationId xmlns:a16="http://schemas.microsoft.com/office/drawing/2014/main" id="{8FD841AB-3407-442F-84F1-0E8D10A55307}"/>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1" b="18596"/>
          <a:stretch/>
        </p:blipFill>
        <p:spPr bwMode="auto">
          <a:xfrm>
            <a:off x="9128431" y="2247956"/>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24" name="ZoneTexte 123">
            <a:extLst>
              <a:ext uri="{FF2B5EF4-FFF2-40B4-BE49-F238E27FC236}">
                <a16:creationId xmlns:a16="http://schemas.microsoft.com/office/drawing/2014/main" id="{DADD09F7-EBA2-4F32-9B1D-05A6E7524D47}"/>
              </a:ext>
            </a:extLst>
          </p:cNvPr>
          <p:cNvSpPr txBox="1"/>
          <p:nvPr/>
        </p:nvSpPr>
        <p:spPr>
          <a:xfrm>
            <a:off x="9443197" y="2221000"/>
            <a:ext cx="1366977"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a:t>
            </a:r>
            <a:r>
              <a:rPr lang="fr-FR" sz="1600" dirty="0" err="1">
                <a:solidFill>
                  <a:srgbClr val="DB212E"/>
                </a:solidFill>
              </a:rPr>
              <a:t>rec</a:t>
            </a:r>
            <a:endParaRPr lang="fr-FR" sz="1600" dirty="0">
              <a:solidFill>
                <a:srgbClr val="DB212E"/>
              </a:solidFill>
            </a:endParaRPr>
          </a:p>
        </p:txBody>
      </p:sp>
      <p:pic>
        <p:nvPicPr>
          <p:cNvPr id="125" name="Picture 2" descr="Kubernetes hands on series: Pods. Pods are the smallest deployable units… |  by Rakesh Jain | Medium">
            <a:extLst>
              <a:ext uri="{FF2B5EF4-FFF2-40B4-BE49-F238E27FC236}">
                <a16:creationId xmlns:a16="http://schemas.microsoft.com/office/drawing/2014/main" id="{2935B51C-8BD7-4D20-8072-098EABD71EB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514778" y="2619075"/>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26" name="Picture 2" descr="Kubernetes hands on series: Pods. Pods are the smallest deployable units… |  by Rakesh Jain | Medium">
            <a:extLst>
              <a:ext uri="{FF2B5EF4-FFF2-40B4-BE49-F238E27FC236}">
                <a16:creationId xmlns:a16="http://schemas.microsoft.com/office/drawing/2014/main" id="{9F9097AB-42FF-4062-BE66-C6098EB8CDC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034070" y="2619076"/>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27" name="Picture 2" descr="Kubernetes hands on series: Pods. Pods are the smallest deployable units… |  by Rakesh Jain | Medium">
            <a:extLst>
              <a:ext uri="{FF2B5EF4-FFF2-40B4-BE49-F238E27FC236}">
                <a16:creationId xmlns:a16="http://schemas.microsoft.com/office/drawing/2014/main" id="{712AFF66-B5FC-4F99-A7D6-CEF362C631D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586014" y="2619075"/>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28" name="ZoneTexte 127">
            <a:extLst>
              <a:ext uri="{FF2B5EF4-FFF2-40B4-BE49-F238E27FC236}">
                <a16:creationId xmlns:a16="http://schemas.microsoft.com/office/drawing/2014/main" id="{6ACC267C-4387-44DB-861A-26A294F8EF2E}"/>
              </a:ext>
            </a:extLst>
          </p:cNvPr>
          <p:cNvSpPr txBox="1"/>
          <p:nvPr/>
        </p:nvSpPr>
        <p:spPr>
          <a:xfrm>
            <a:off x="9450034" y="2907567"/>
            <a:ext cx="466794" cy="215444"/>
          </a:xfrm>
          <a:prstGeom prst="rect">
            <a:avLst/>
          </a:prstGeom>
          <a:noFill/>
        </p:spPr>
        <p:txBody>
          <a:bodyPr wrap="none" rtlCol="0">
            <a:spAutoFit/>
          </a:bodyPr>
          <a:lstStyle/>
          <a:p>
            <a:r>
              <a:rPr lang="fr-FR" sz="800" dirty="0">
                <a:solidFill>
                  <a:srgbClr val="326CE5"/>
                </a:solidFill>
              </a:rPr>
              <a:t>zoning</a:t>
            </a:r>
          </a:p>
        </p:txBody>
      </p:sp>
      <p:sp>
        <p:nvSpPr>
          <p:cNvPr id="129" name="ZoneTexte 128">
            <a:extLst>
              <a:ext uri="{FF2B5EF4-FFF2-40B4-BE49-F238E27FC236}">
                <a16:creationId xmlns:a16="http://schemas.microsoft.com/office/drawing/2014/main" id="{618DD696-E7C0-424F-8C3B-A95ACE051020}"/>
              </a:ext>
            </a:extLst>
          </p:cNvPr>
          <p:cNvSpPr txBox="1"/>
          <p:nvPr/>
        </p:nvSpPr>
        <p:spPr>
          <a:xfrm>
            <a:off x="10052058" y="2917841"/>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130" name="ZoneTexte 129">
            <a:extLst>
              <a:ext uri="{FF2B5EF4-FFF2-40B4-BE49-F238E27FC236}">
                <a16:creationId xmlns:a16="http://schemas.microsoft.com/office/drawing/2014/main" id="{D88E2EA0-BCFD-43B0-A09F-3E448B585494}"/>
              </a:ext>
            </a:extLst>
          </p:cNvPr>
          <p:cNvSpPr txBox="1"/>
          <p:nvPr/>
        </p:nvSpPr>
        <p:spPr>
          <a:xfrm>
            <a:off x="10394663" y="2917841"/>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sp>
        <p:nvSpPr>
          <p:cNvPr id="131" name="Rectangle 130">
            <a:extLst>
              <a:ext uri="{FF2B5EF4-FFF2-40B4-BE49-F238E27FC236}">
                <a16:creationId xmlns:a16="http://schemas.microsoft.com/office/drawing/2014/main" id="{56504CC2-A444-4320-8AC2-BECA20C96889}"/>
              </a:ext>
            </a:extLst>
          </p:cNvPr>
          <p:cNvSpPr/>
          <p:nvPr/>
        </p:nvSpPr>
        <p:spPr>
          <a:xfrm>
            <a:off x="9117412" y="3392211"/>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132" name="Picture 2" descr="OpenShift — Wikipédia">
            <a:extLst>
              <a:ext uri="{FF2B5EF4-FFF2-40B4-BE49-F238E27FC236}">
                <a16:creationId xmlns:a16="http://schemas.microsoft.com/office/drawing/2014/main" id="{C0E4F4B0-4B9F-41A7-9E43-6A8C81BB4623}"/>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1" b="18596"/>
          <a:stretch/>
        </p:blipFill>
        <p:spPr bwMode="auto">
          <a:xfrm>
            <a:off x="9153016" y="3435989"/>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33" name="ZoneTexte 132">
            <a:extLst>
              <a:ext uri="{FF2B5EF4-FFF2-40B4-BE49-F238E27FC236}">
                <a16:creationId xmlns:a16="http://schemas.microsoft.com/office/drawing/2014/main" id="{358C3FD6-C89A-479D-BA73-F70A9D979CAF}"/>
              </a:ext>
            </a:extLst>
          </p:cNvPr>
          <p:cNvSpPr txBox="1"/>
          <p:nvPr/>
        </p:nvSpPr>
        <p:spPr>
          <a:xfrm>
            <a:off x="9467782" y="3409033"/>
            <a:ext cx="1821717"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a:t>
            </a:r>
            <a:r>
              <a:rPr lang="fr-FR" sz="1600" dirty="0" err="1">
                <a:solidFill>
                  <a:srgbClr val="DB212E"/>
                </a:solidFill>
              </a:rPr>
              <a:t>pre</a:t>
            </a:r>
            <a:r>
              <a:rPr lang="fr-FR" sz="1600" dirty="0">
                <a:solidFill>
                  <a:srgbClr val="DB212E"/>
                </a:solidFill>
              </a:rPr>
              <a:t>-prod</a:t>
            </a:r>
          </a:p>
        </p:txBody>
      </p:sp>
      <p:pic>
        <p:nvPicPr>
          <p:cNvPr id="134" name="Picture 2" descr="Kubernetes hands on series: Pods. Pods are the smallest deployable units… |  by Rakesh Jain | Medium">
            <a:extLst>
              <a:ext uri="{FF2B5EF4-FFF2-40B4-BE49-F238E27FC236}">
                <a16:creationId xmlns:a16="http://schemas.microsoft.com/office/drawing/2014/main" id="{A443C2BD-CD08-47C0-9506-87060BED70C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539363" y="3807108"/>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35" name="Picture 2" descr="Kubernetes hands on series: Pods. Pods are the smallest deployable units… |  by Rakesh Jain | Medium">
            <a:extLst>
              <a:ext uri="{FF2B5EF4-FFF2-40B4-BE49-F238E27FC236}">
                <a16:creationId xmlns:a16="http://schemas.microsoft.com/office/drawing/2014/main" id="{4A47E679-7598-4B69-87F6-CDF64E862B6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058655" y="3807109"/>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36" name="Picture 2" descr="Kubernetes hands on series: Pods. Pods are the smallest deployable units… |  by Rakesh Jain | Medium">
            <a:extLst>
              <a:ext uri="{FF2B5EF4-FFF2-40B4-BE49-F238E27FC236}">
                <a16:creationId xmlns:a16="http://schemas.microsoft.com/office/drawing/2014/main" id="{F7EF8FBE-306F-4172-9F5A-6A9C36489DA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610599" y="3807108"/>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37" name="ZoneTexte 136">
            <a:extLst>
              <a:ext uri="{FF2B5EF4-FFF2-40B4-BE49-F238E27FC236}">
                <a16:creationId xmlns:a16="http://schemas.microsoft.com/office/drawing/2014/main" id="{922F2E2F-589C-4AA8-A348-93872C5AC831}"/>
              </a:ext>
            </a:extLst>
          </p:cNvPr>
          <p:cNvSpPr txBox="1"/>
          <p:nvPr/>
        </p:nvSpPr>
        <p:spPr>
          <a:xfrm>
            <a:off x="9474619" y="4106358"/>
            <a:ext cx="466794" cy="215444"/>
          </a:xfrm>
          <a:prstGeom prst="rect">
            <a:avLst/>
          </a:prstGeom>
          <a:noFill/>
        </p:spPr>
        <p:txBody>
          <a:bodyPr wrap="none" rtlCol="0">
            <a:spAutoFit/>
          </a:bodyPr>
          <a:lstStyle/>
          <a:p>
            <a:r>
              <a:rPr lang="fr-FR" sz="800" dirty="0">
                <a:solidFill>
                  <a:srgbClr val="326CE5"/>
                </a:solidFill>
              </a:rPr>
              <a:t>zoning</a:t>
            </a:r>
          </a:p>
        </p:txBody>
      </p:sp>
      <p:sp>
        <p:nvSpPr>
          <p:cNvPr id="138" name="ZoneTexte 137">
            <a:extLst>
              <a:ext uri="{FF2B5EF4-FFF2-40B4-BE49-F238E27FC236}">
                <a16:creationId xmlns:a16="http://schemas.microsoft.com/office/drawing/2014/main" id="{4E92AD28-2CCD-410F-9D4C-0F099288B473}"/>
              </a:ext>
            </a:extLst>
          </p:cNvPr>
          <p:cNvSpPr txBox="1"/>
          <p:nvPr/>
        </p:nvSpPr>
        <p:spPr>
          <a:xfrm>
            <a:off x="10076643" y="4105874"/>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139" name="ZoneTexte 138">
            <a:extLst>
              <a:ext uri="{FF2B5EF4-FFF2-40B4-BE49-F238E27FC236}">
                <a16:creationId xmlns:a16="http://schemas.microsoft.com/office/drawing/2014/main" id="{B5066EC8-0D79-45B0-B7FC-9C39EB6AB5AD}"/>
              </a:ext>
            </a:extLst>
          </p:cNvPr>
          <p:cNvSpPr txBox="1"/>
          <p:nvPr/>
        </p:nvSpPr>
        <p:spPr>
          <a:xfrm>
            <a:off x="10419248" y="4105874"/>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sp>
        <p:nvSpPr>
          <p:cNvPr id="140" name="Rectangle 139">
            <a:extLst>
              <a:ext uri="{FF2B5EF4-FFF2-40B4-BE49-F238E27FC236}">
                <a16:creationId xmlns:a16="http://schemas.microsoft.com/office/drawing/2014/main" id="{DF64E953-E769-4007-9076-A32A67D22A64}"/>
              </a:ext>
            </a:extLst>
          </p:cNvPr>
          <p:cNvSpPr/>
          <p:nvPr/>
        </p:nvSpPr>
        <p:spPr>
          <a:xfrm>
            <a:off x="9117412" y="4592987"/>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141" name="Picture 2" descr="OpenShift — Wikipédia">
            <a:extLst>
              <a:ext uri="{FF2B5EF4-FFF2-40B4-BE49-F238E27FC236}">
                <a16:creationId xmlns:a16="http://schemas.microsoft.com/office/drawing/2014/main" id="{E4321ED0-F094-4451-924D-D2116B434D53}"/>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1" b="18596"/>
          <a:stretch/>
        </p:blipFill>
        <p:spPr bwMode="auto">
          <a:xfrm>
            <a:off x="9153016" y="4636765"/>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42" name="ZoneTexte 141">
            <a:extLst>
              <a:ext uri="{FF2B5EF4-FFF2-40B4-BE49-F238E27FC236}">
                <a16:creationId xmlns:a16="http://schemas.microsoft.com/office/drawing/2014/main" id="{C3B1FC99-179E-4DE3-9C64-6E289256F7EA}"/>
              </a:ext>
            </a:extLst>
          </p:cNvPr>
          <p:cNvSpPr txBox="1"/>
          <p:nvPr/>
        </p:nvSpPr>
        <p:spPr>
          <a:xfrm>
            <a:off x="9467782" y="4609809"/>
            <a:ext cx="1486689"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prod</a:t>
            </a:r>
          </a:p>
        </p:txBody>
      </p:sp>
      <p:pic>
        <p:nvPicPr>
          <p:cNvPr id="143" name="Picture 2" descr="Kubernetes hands on series: Pods. Pods are the smallest deployable units… |  by Rakesh Jain | Medium">
            <a:extLst>
              <a:ext uri="{FF2B5EF4-FFF2-40B4-BE49-F238E27FC236}">
                <a16:creationId xmlns:a16="http://schemas.microsoft.com/office/drawing/2014/main" id="{65770948-480C-45FC-BFA5-B28C8EA9F27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539363" y="5007884"/>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44" name="Picture 2" descr="Kubernetes hands on series: Pods. Pods are the smallest deployable units… |  by Rakesh Jain | Medium">
            <a:extLst>
              <a:ext uri="{FF2B5EF4-FFF2-40B4-BE49-F238E27FC236}">
                <a16:creationId xmlns:a16="http://schemas.microsoft.com/office/drawing/2014/main" id="{905F4C06-871E-45F5-9E38-B9FBDF14489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058655" y="5007885"/>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45" name="Picture 2" descr="Kubernetes hands on series: Pods. Pods are the smallest deployable units… |  by Rakesh Jain | Medium">
            <a:extLst>
              <a:ext uri="{FF2B5EF4-FFF2-40B4-BE49-F238E27FC236}">
                <a16:creationId xmlns:a16="http://schemas.microsoft.com/office/drawing/2014/main" id="{B1C3ACCC-BBAF-42BA-90C1-339EAD97AE9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610599" y="5007884"/>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46" name="ZoneTexte 145">
            <a:extLst>
              <a:ext uri="{FF2B5EF4-FFF2-40B4-BE49-F238E27FC236}">
                <a16:creationId xmlns:a16="http://schemas.microsoft.com/office/drawing/2014/main" id="{3A750CFC-725E-406E-B613-1F4C89783F38}"/>
              </a:ext>
            </a:extLst>
          </p:cNvPr>
          <p:cNvSpPr txBox="1"/>
          <p:nvPr/>
        </p:nvSpPr>
        <p:spPr>
          <a:xfrm>
            <a:off x="9474619" y="5307134"/>
            <a:ext cx="466794" cy="215444"/>
          </a:xfrm>
          <a:prstGeom prst="rect">
            <a:avLst/>
          </a:prstGeom>
          <a:noFill/>
        </p:spPr>
        <p:txBody>
          <a:bodyPr wrap="none" rtlCol="0">
            <a:spAutoFit/>
          </a:bodyPr>
          <a:lstStyle/>
          <a:p>
            <a:r>
              <a:rPr lang="fr-FR" sz="800" dirty="0">
                <a:solidFill>
                  <a:srgbClr val="326CE5"/>
                </a:solidFill>
              </a:rPr>
              <a:t>zoning</a:t>
            </a:r>
          </a:p>
        </p:txBody>
      </p:sp>
      <p:sp>
        <p:nvSpPr>
          <p:cNvPr id="147" name="ZoneTexte 146">
            <a:extLst>
              <a:ext uri="{FF2B5EF4-FFF2-40B4-BE49-F238E27FC236}">
                <a16:creationId xmlns:a16="http://schemas.microsoft.com/office/drawing/2014/main" id="{ED8B2EC2-A38E-4F01-B670-0EA6DC00C449}"/>
              </a:ext>
            </a:extLst>
          </p:cNvPr>
          <p:cNvSpPr txBox="1"/>
          <p:nvPr/>
        </p:nvSpPr>
        <p:spPr>
          <a:xfrm>
            <a:off x="10076643" y="5306650"/>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148" name="ZoneTexte 147">
            <a:extLst>
              <a:ext uri="{FF2B5EF4-FFF2-40B4-BE49-F238E27FC236}">
                <a16:creationId xmlns:a16="http://schemas.microsoft.com/office/drawing/2014/main" id="{D49D3597-3B16-4312-BEA8-4BBADD7AF7D2}"/>
              </a:ext>
            </a:extLst>
          </p:cNvPr>
          <p:cNvSpPr txBox="1"/>
          <p:nvPr/>
        </p:nvSpPr>
        <p:spPr>
          <a:xfrm>
            <a:off x="10419248" y="5306650"/>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pic>
        <p:nvPicPr>
          <p:cNvPr id="84" name="Picture 4" descr="Azure Machine Learning">
            <a:extLst>
              <a:ext uri="{FF2B5EF4-FFF2-40B4-BE49-F238E27FC236}">
                <a16:creationId xmlns:a16="http://schemas.microsoft.com/office/drawing/2014/main" id="{9BFDA2D1-67E1-438B-A78A-43FA65FF512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396" t="27459" r="37476" b="30796"/>
          <a:stretch/>
        </p:blipFill>
        <p:spPr bwMode="auto">
          <a:xfrm>
            <a:off x="1711706" y="4146853"/>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85" name="Rectangle 84">
            <a:extLst>
              <a:ext uri="{FF2B5EF4-FFF2-40B4-BE49-F238E27FC236}">
                <a16:creationId xmlns:a16="http://schemas.microsoft.com/office/drawing/2014/main" id="{BB0A35BB-417F-489A-A273-31E9D0123AB7}"/>
              </a:ext>
            </a:extLst>
          </p:cNvPr>
          <p:cNvSpPr/>
          <p:nvPr/>
        </p:nvSpPr>
        <p:spPr>
          <a:xfrm>
            <a:off x="1582647" y="4086328"/>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062C4"/>
              </a:solidFill>
            </a:endParaRPr>
          </a:p>
        </p:txBody>
      </p:sp>
      <p:sp>
        <p:nvSpPr>
          <p:cNvPr id="86" name="ZoneTexte 85">
            <a:extLst>
              <a:ext uri="{FF2B5EF4-FFF2-40B4-BE49-F238E27FC236}">
                <a16:creationId xmlns:a16="http://schemas.microsoft.com/office/drawing/2014/main" id="{571EBCD3-A1EE-4410-A5B9-05D8D7B9CDFB}"/>
              </a:ext>
            </a:extLst>
          </p:cNvPr>
          <p:cNvSpPr txBox="1"/>
          <p:nvPr/>
        </p:nvSpPr>
        <p:spPr>
          <a:xfrm>
            <a:off x="1964922" y="4129537"/>
            <a:ext cx="1376787" cy="338554"/>
          </a:xfrm>
          <a:prstGeom prst="rect">
            <a:avLst/>
          </a:prstGeom>
          <a:noFill/>
        </p:spPr>
        <p:txBody>
          <a:bodyPr wrap="none" rtlCol="0">
            <a:spAutoFit/>
          </a:bodyPr>
          <a:lstStyle/>
          <a:p>
            <a:r>
              <a:rPr lang="fr-FR" sz="1600" dirty="0" err="1">
                <a:solidFill>
                  <a:srgbClr val="0062C4"/>
                </a:solidFill>
              </a:rPr>
              <a:t>AzureML</a:t>
            </a:r>
            <a:r>
              <a:rPr lang="fr-FR" sz="1600" dirty="0">
                <a:solidFill>
                  <a:srgbClr val="0062C4"/>
                </a:solidFill>
              </a:rPr>
              <a:t> prod</a:t>
            </a:r>
          </a:p>
        </p:txBody>
      </p:sp>
      <p:sp>
        <p:nvSpPr>
          <p:cNvPr id="87" name="Rectangle 86">
            <a:extLst>
              <a:ext uri="{FF2B5EF4-FFF2-40B4-BE49-F238E27FC236}">
                <a16:creationId xmlns:a16="http://schemas.microsoft.com/office/drawing/2014/main" id="{71BE1412-49F9-4983-B8F6-436D1DDF3522}"/>
              </a:ext>
            </a:extLst>
          </p:cNvPr>
          <p:cNvSpPr/>
          <p:nvPr/>
        </p:nvSpPr>
        <p:spPr>
          <a:xfrm>
            <a:off x="2496806" y="4580210"/>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sz="900" dirty="0" err="1">
                <a:solidFill>
                  <a:schemeClr val="bg1"/>
                </a:solidFill>
              </a:rPr>
              <a:t>Automated</a:t>
            </a:r>
            <a:r>
              <a:rPr lang="fr-FR" sz="900" dirty="0">
                <a:solidFill>
                  <a:schemeClr val="bg1"/>
                </a:solidFill>
              </a:rPr>
              <a:t> Training Pipeline</a:t>
            </a:r>
          </a:p>
        </p:txBody>
      </p:sp>
      <p:sp>
        <p:nvSpPr>
          <p:cNvPr id="88" name="Rectangle 87">
            <a:extLst>
              <a:ext uri="{FF2B5EF4-FFF2-40B4-BE49-F238E27FC236}">
                <a16:creationId xmlns:a16="http://schemas.microsoft.com/office/drawing/2014/main" id="{3DF4C30D-B708-4D54-BBC6-A18D19032A9F}"/>
              </a:ext>
            </a:extLst>
          </p:cNvPr>
          <p:cNvSpPr/>
          <p:nvPr/>
        </p:nvSpPr>
        <p:spPr>
          <a:xfrm>
            <a:off x="2657917" y="4836323"/>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Validation</a:t>
            </a:r>
          </a:p>
        </p:txBody>
      </p:sp>
      <p:sp>
        <p:nvSpPr>
          <p:cNvPr id="89" name="Rectangle 88">
            <a:extLst>
              <a:ext uri="{FF2B5EF4-FFF2-40B4-BE49-F238E27FC236}">
                <a16:creationId xmlns:a16="http://schemas.microsoft.com/office/drawing/2014/main" id="{BC6FA156-9DD5-4239-B6C8-CBB343A32D68}"/>
              </a:ext>
            </a:extLst>
          </p:cNvPr>
          <p:cNvSpPr/>
          <p:nvPr/>
        </p:nvSpPr>
        <p:spPr>
          <a:xfrm>
            <a:off x="2664795" y="5123145"/>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a:t>
            </a:r>
            <a:r>
              <a:rPr lang="fr-FR" sz="1000" dirty="0" err="1">
                <a:solidFill>
                  <a:srgbClr val="000000"/>
                </a:solidFill>
              </a:rPr>
              <a:t>Preparation</a:t>
            </a:r>
            <a:endParaRPr lang="fr-FR" sz="1000" dirty="0">
              <a:solidFill>
                <a:srgbClr val="000000"/>
              </a:solidFill>
            </a:endParaRPr>
          </a:p>
        </p:txBody>
      </p:sp>
      <p:sp>
        <p:nvSpPr>
          <p:cNvPr id="90" name="Rectangle 89">
            <a:extLst>
              <a:ext uri="{FF2B5EF4-FFF2-40B4-BE49-F238E27FC236}">
                <a16:creationId xmlns:a16="http://schemas.microsoft.com/office/drawing/2014/main" id="{C7AD0BB6-8796-4389-821C-EFC7534A1894}"/>
              </a:ext>
            </a:extLst>
          </p:cNvPr>
          <p:cNvSpPr/>
          <p:nvPr/>
        </p:nvSpPr>
        <p:spPr>
          <a:xfrm>
            <a:off x="2673590" y="5406145"/>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Training</a:t>
            </a:r>
          </a:p>
        </p:txBody>
      </p:sp>
      <p:sp>
        <p:nvSpPr>
          <p:cNvPr id="92" name="Rectangle 91">
            <a:extLst>
              <a:ext uri="{FF2B5EF4-FFF2-40B4-BE49-F238E27FC236}">
                <a16:creationId xmlns:a16="http://schemas.microsoft.com/office/drawing/2014/main" id="{18BD07E8-40F2-45B1-B06E-2DFAF0EB5EC2}"/>
              </a:ext>
            </a:extLst>
          </p:cNvPr>
          <p:cNvSpPr/>
          <p:nvPr/>
        </p:nvSpPr>
        <p:spPr>
          <a:xfrm>
            <a:off x="2673590" y="5696865"/>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Evaluation</a:t>
            </a:r>
          </a:p>
        </p:txBody>
      </p:sp>
      <p:sp>
        <p:nvSpPr>
          <p:cNvPr id="93" name="Rectangle 92">
            <a:extLst>
              <a:ext uri="{FF2B5EF4-FFF2-40B4-BE49-F238E27FC236}">
                <a16:creationId xmlns:a16="http://schemas.microsoft.com/office/drawing/2014/main" id="{2E66B189-5733-4EEE-95DC-160B9A007372}"/>
              </a:ext>
            </a:extLst>
          </p:cNvPr>
          <p:cNvSpPr/>
          <p:nvPr/>
        </p:nvSpPr>
        <p:spPr>
          <a:xfrm>
            <a:off x="2680442" y="5974813"/>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Register</a:t>
            </a:r>
            <a:endParaRPr lang="fr-FR" sz="1000" dirty="0">
              <a:solidFill>
                <a:srgbClr val="000000"/>
              </a:solidFill>
            </a:endParaRPr>
          </a:p>
        </p:txBody>
      </p:sp>
      <p:cxnSp>
        <p:nvCxnSpPr>
          <p:cNvPr id="95" name="Connecteur droit avec flèche 94">
            <a:extLst>
              <a:ext uri="{FF2B5EF4-FFF2-40B4-BE49-F238E27FC236}">
                <a16:creationId xmlns:a16="http://schemas.microsoft.com/office/drawing/2014/main" id="{B080A548-86EA-4C28-B298-1B76FF29F929}"/>
              </a:ext>
            </a:extLst>
          </p:cNvPr>
          <p:cNvCxnSpPr>
            <a:cxnSpLocks/>
          </p:cNvCxnSpPr>
          <p:nvPr/>
        </p:nvCxnSpPr>
        <p:spPr>
          <a:xfrm>
            <a:off x="3262988" y="5019410"/>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Connecteur droit avec flèche 95">
            <a:extLst>
              <a:ext uri="{FF2B5EF4-FFF2-40B4-BE49-F238E27FC236}">
                <a16:creationId xmlns:a16="http://schemas.microsoft.com/office/drawing/2014/main" id="{32E614EE-C23A-4AB6-AB24-3FDF874075B9}"/>
              </a:ext>
            </a:extLst>
          </p:cNvPr>
          <p:cNvCxnSpPr>
            <a:cxnSpLocks/>
          </p:cNvCxnSpPr>
          <p:nvPr/>
        </p:nvCxnSpPr>
        <p:spPr>
          <a:xfrm>
            <a:off x="3267745" y="529564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7" name="Connecteur droit avec flèche 96">
            <a:extLst>
              <a:ext uri="{FF2B5EF4-FFF2-40B4-BE49-F238E27FC236}">
                <a16:creationId xmlns:a16="http://schemas.microsoft.com/office/drawing/2014/main" id="{30964649-9F9F-496C-9F41-D453D109F869}"/>
              </a:ext>
            </a:extLst>
          </p:cNvPr>
          <p:cNvCxnSpPr>
            <a:cxnSpLocks/>
          </p:cNvCxnSpPr>
          <p:nvPr/>
        </p:nvCxnSpPr>
        <p:spPr>
          <a:xfrm>
            <a:off x="3272514" y="5565470"/>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Connecteur droit avec flèche 97">
            <a:extLst>
              <a:ext uri="{FF2B5EF4-FFF2-40B4-BE49-F238E27FC236}">
                <a16:creationId xmlns:a16="http://schemas.microsoft.com/office/drawing/2014/main" id="{9EB7D705-0ECD-43B7-8701-BA5D2DA762B2}"/>
              </a:ext>
            </a:extLst>
          </p:cNvPr>
          <p:cNvCxnSpPr>
            <a:cxnSpLocks/>
          </p:cNvCxnSpPr>
          <p:nvPr/>
        </p:nvCxnSpPr>
        <p:spPr>
          <a:xfrm>
            <a:off x="3282034" y="58512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11" name="Cylindre 110">
            <a:extLst>
              <a:ext uri="{FF2B5EF4-FFF2-40B4-BE49-F238E27FC236}">
                <a16:creationId xmlns:a16="http://schemas.microsoft.com/office/drawing/2014/main" id="{95D68641-7BD5-4C54-9FDB-CEE1EA968D9E}"/>
              </a:ext>
            </a:extLst>
          </p:cNvPr>
          <p:cNvSpPr/>
          <p:nvPr/>
        </p:nvSpPr>
        <p:spPr>
          <a:xfrm>
            <a:off x="4071623" y="5671957"/>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Registry</a:t>
            </a:r>
            <a:endParaRPr lang="fr-FR" sz="1000" dirty="0">
              <a:solidFill>
                <a:srgbClr val="000000"/>
              </a:solidFill>
            </a:endParaRPr>
          </a:p>
        </p:txBody>
      </p:sp>
      <p:cxnSp>
        <p:nvCxnSpPr>
          <p:cNvPr id="114" name="Connecteur droit avec flèche 113">
            <a:extLst>
              <a:ext uri="{FF2B5EF4-FFF2-40B4-BE49-F238E27FC236}">
                <a16:creationId xmlns:a16="http://schemas.microsoft.com/office/drawing/2014/main" id="{569F0339-49A0-4AB9-8B37-D308FE0A378A}"/>
              </a:ext>
            </a:extLst>
          </p:cNvPr>
          <p:cNvCxnSpPr>
            <a:endCxn id="111" idx="2"/>
          </p:cNvCxnSpPr>
          <p:nvPr/>
        </p:nvCxnSpPr>
        <p:spPr>
          <a:xfrm flipV="1">
            <a:off x="3870854" y="6059375"/>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15" name="Picture 2" descr="Azure DevOps Pipelines: Multi-Stage Pipelines">
            <a:extLst>
              <a:ext uri="{FF2B5EF4-FFF2-40B4-BE49-F238E27FC236}">
                <a16:creationId xmlns:a16="http://schemas.microsoft.com/office/drawing/2014/main" id="{5FD6D3BA-FD6B-469B-BFFD-853F283A4D3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076470" y="3505110"/>
            <a:ext cx="512308" cy="512308"/>
          </a:xfrm>
          <a:prstGeom prst="rect">
            <a:avLst/>
          </a:prstGeom>
          <a:noFill/>
          <a:extLst>
            <a:ext uri="{909E8E84-426E-40DD-AFC4-6F175D3DCCD1}">
              <a14:hiddenFill xmlns:a14="http://schemas.microsoft.com/office/drawing/2010/main">
                <a:solidFill>
                  <a:srgbClr val="FFFFFF"/>
                </a:solidFill>
              </a14:hiddenFill>
            </a:ext>
          </a:extLst>
        </p:spPr>
      </p:pic>
      <p:cxnSp>
        <p:nvCxnSpPr>
          <p:cNvPr id="117" name="Connecteur droit avec flèche 116">
            <a:extLst>
              <a:ext uri="{FF2B5EF4-FFF2-40B4-BE49-F238E27FC236}">
                <a16:creationId xmlns:a16="http://schemas.microsoft.com/office/drawing/2014/main" id="{5D434511-5BC7-40AB-96AB-DBBB0506E02F}"/>
              </a:ext>
            </a:extLst>
          </p:cNvPr>
          <p:cNvCxnSpPr>
            <a:cxnSpLocks/>
            <a:stCxn id="2056" idx="3"/>
            <a:endCxn id="115" idx="1"/>
          </p:cNvCxnSpPr>
          <p:nvPr/>
        </p:nvCxnSpPr>
        <p:spPr>
          <a:xfrm>
            <a:off x="2673590" y="3333323"/>
            <a:ext cx="402880" cy="427941"/>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Connecteur droit avec flèche 117">
            <a:extLst>
              <a:ext uri="{FF2B5EF4-FFF2-40B4-BE49-F238E27FC236}">
                <a16:creationId xmlns:a16="http://schemas.microsoft.com/office/drawing/2014/main" id="{A340ADAF-B438-4832-B366-8FE511E4EE3A}"/>
              </a:ext>
            </a:extLst>
          </p:cNvPr>
          <p:cNvCxnSpPr>
            <a:cxnSpLocks/>
            <a:stCxn id="115" idx="2"/>
            <a:endCxn id="87" idx="0"/>
          </p:cNvCxnSpPr>
          <p:nvPr/>
        </p:nvCxnSpPr>
        <p:spPr>
          <a:xfrm>
            <a:off x="3332624" y="4017418"/>
            <a:ext cx="1" cy="562792"/>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Connecteur droit avec flèche 118">
            <a:extLst>
              <a:ext uri="{FF2B5EF4-FFF2-40B4-BE49-F238E27FC236}">
                <a16:creationId xmlns:a16="http://schemas.microsoft.com/office/drawing/2014/main" id="{80A9FF18-83B1-42FF-BD9B-42DF94E41DF9}"/>
              </a:ext>
            </a:extLst>
          </p:cNvPr>
          <p:cNvCxnSpPr>
            <a:cxnSpLocks/>
            <a:stCxn id="115" idx="3"/>
            <a:endCxn id="39" idx="1"/>
          </p:cNvCxnSpPr>
          <p:nvPr/>
        </p:nvCxnSpPr>
        <p:spPr>
          <a:xfrm flipV="1">
            <a:off x="3588778" y="3329230"/>
            <a:ext cx="2789212" cy="432034"/>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Connecteur droit avec flèche 119">
            <a:extLst>
              <a:ext uri="{FF2B5EF4-FFF2-40B4-BE49-F238E27FC236}">
                <a16:creationId xmlns:a16="http://schemas.microsoft.com/office/drawing/2014/main" id="{EBC3CCE9-256E-43F4-AAF8-FA5B071B653F}"/>
              </a:ext>
            </a:extLst>
          </p:cNvPr>
          <p:cNvCxnSpPr>
            <a:cxnSpLocks/>
            <a:stCxn id="115" idx="2"/>
            <a:endCxn id="111" idx="1"/>
          </p:cNvCxnSpPr>
          <p:nvPr/>
        </p:nvCxnSpPr>
        <p:spPr>
          <a:xfrm>
            <a:off x="3332624" y="4017418"/>
            <a:ext cx="1064469" cy="1654539"/>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pic>
        <p:nvPicPr>
          <p:cNvPr id="99" name="Graphique 8">
            <a:extLst>
              <a:ext uri="{FF2B5EF4-FFF2-40B4-BE49-F238E27FC236}">
                <a16:creationId xmlns:a16="http://schemas.microsoft.com/office/drawing/2014/main" id="{22432969-F9C6-2D4B-92C4-3036E55B7E14}"/>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96850" y="6088895"/>
            <a:ext cx="520700" cy="520700"/>
          </a:xfrm>
          <a:prstGeom prst="rect">
            <a:avLst/>
          </a:prstGeom>
        </p:spPr>
      </p:pic>
    </p:spTree>
    <p:extLst>
      <p:ext uri="{BB962C8B-B14F-4D97-AF65-F5344CB8AC3E}">
        <p14:creationId xmlns:p14="http://schemas.microsoft.com/office/powerpoint/2010/main" val="39507734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llipse 5">
            <a:extLst>
              <a:ext uri="{FF2B5EF4-FFF2-40B4-BE49-F238E27FC236}">
                <a16:creationId xmlns:a16="http://schemas.microsoft.com/office/drawing/2014/main" id="{E2917D9B-21CE-4372-B96E-35EF0DDDE4DB}"/>
              </a:ext>
            </a:extLst>
          </p:cNvPr>
          <p:cNvSpPr/>
          <p:nvPr/>
        </p:nvSpPr>
        <p:spPr>
          <a:xfrm>
            <a:off x="504825" y="-1476608"/>
            <a:ext cx="11182350" cy="10315808"/>
          </a:xfrm>
          <a:prstGeom prst="ellipse">
            <a:avLst/>
          </a:prstGeom>
          <a:solidFill>
            <a:srgbClr val="7030A0">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3200" dirty="0"/>
          </a:p>
        </p:txBody>
      </p:sp>
      <p:sp>
        <p:nvSpPr>
          <p:cNvPr id="5" name="Ellipse 4">
            <a:extLst>
              <a:ext uri="{FF2B5EF4-FFF2-40B4-BE49-F238E27FC236}">
                <a16:creationId xmlns:a16="http://schemas.microsoft.com/office/drawing/2014/main" id="{0E8E363D-2206-4FDB-AA2A-2D73D82FCC61}"/>
              </a:ext>
            </a:extLst>
          </p:cNvPr>
          <p:cNvSpPr/>
          <p:nvPr/>
        </p:nvSpPr>
        <p:spPr>
          <a:xfrm>
            <a:off x="4073701" y="647237"/>
            <a:ext cx="7284489" cy="6592225"/>
          </a:xfrm>
          <a:prstGeom prst="ellipse">
            <a:avLst/>
          </a:prstGeom>
          <a:solidFill>
            <a:schemeClr val="accent2">
              <a:lumMod val="50000"/>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3200" dirty="0"/>
          </a:p>
        </p:txBody>
      </p:sp>
      <p:sp>
        <p:nvSpPr>
          <p:cNvPr id="4" name="Ellipse 3">
            <a:extLst>
              <a:ext uri="{FF2B5EF4-FFF2-40B4-BE49-F238E27FC236}">
                <a16:creationId xmlns:a16="http://schemas.microsoft.com/office/drawing/2014/main" id="{5119DFC2-30A9-4D5C-90CA-DAA6CD556EFC}"/>
              </a:ext>
            </a:extLst>
          </p:cNvPr>
          <p:cNvSpPr/>
          <p:nvPr/>
        </p:nvSpPr>
        <p:spPr>
          <a:xfrm>
            <a:off x="7175294" y="2511860"/>
            <a:ext cx="3672799" cy="3437733"/>
          </a:xfrm>
          <a:prstGeom prst="ellipse">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err="1"/>
              <a:t>Deep</a:t>
            </a:r>
            <a:r>
              <a:rPr lang="fr-FR" sz="3200" dirty="0"/>
              <a:t> Learning</a:t>
            </a:r>
          </a:p>
        </p:txBody>
      </p:sp>
      <p:sp>
        <p:nvSpPr>
          <p:cNvPr id="2" name="ZoneTexte 1">
            <a:extLst>
              <a:ext uri="{FF2B5EF4-FFF2-40B4-BE49-F238E27FC236}">
                <a16:creationId xmlns:a16="http://schemas.microsoft.com/office/drawing/2014/main" id="{0FA68BD3-2291-42EF-995D-918B725BBC99}"/>
              </a:ext>
            </a:extLst>
          </p:cNvPr>
          <p:cNvSpPr txBox="1"/>
          <p:nvPr/>
        </p:nvSpPr>
        <p:spPr>
          <a:xfrm>
            <a:off x="5879545" y="1649079"/>
            <a:ext cx="3672800" cy="646331"/>
          </a:xfrm>
          <a:prstGeom prst="rect">
            <a:avLst/>
          </a:prstGeom>
          <a:noFill/>
        </p:spPr>
        <p:txBody>
          <a:bodyPr wrap="none" rtlCol="0">
            <a:spAutoFit/>
          </a:bodyPr>
          <a:lstStyle/>
          <a:p>
            <a:r>
              <a:rPr lang="fr-FR" sz="3600" dirty="0">
                <a:solidFill>
                  <a:schemeClr val="bg2"/>
                </a:solidFill>
              </a:rPr>
              <a:t>Machine Learning</a:t>
            </a:r>
          </a:p>
        </p:txBody>
      </p:sp>
      <p:sp>
        <p:nvSpPr>
          <p:cNvPr id="9" name="ZoneTexte 8">
            <a:extLst>
              <a:ext uri="{FF2B5EF4-FFF2-40B4-BE49-F238E27FC236}">
                <a16:creationId xmlns:a16="http://schemas.microsoft.com/office/drawing/2014/main" id="{250360B7-0FA3-41E1-B706-4FC6EC080FEB}"/>
              </a:ext>
            </a:extLst>
          </p:cNvPr>
          <p:cNvSpPr txBox="1"/>
          <p:nvPr/>
        </p:nvSpPr>
        <p:spPr>
          <a:xfrm>
            <a:off x="2206745" y="430787"/>
            <a:ext cx="4003532" cy="646331"/>
          </a:xfrm>
          <a:prstGeom prst="rect">
            <a:avLst/>
          </a:prstGeom>
          <a:noFill/>
        </p:spPr>
        <p:txBody>
          <a:bodyPr wrap="none" rtlCol="0">
            <a:spAutoFit/>
          </a:bodyPr>
          <a:lstStyle/>
          <a:p>
            <a:r>
              <a:rPr lang="fr-FR" sz="3600" dirty="0">
                <a:solidFill>
                  <a:schemeClr val="bg2"/>
                </a:solidFill>
              </a:rPr>
              <a:t>Intelligence </a:t>
            </a:r>
            <a:r>
              <a:rPr lang="fr-FR" sz="3600" dirty="0" err="1">
                <a:solidFill>
                  <a:schemeClr val="bg2"/>
                </a:solidFill>
              </a:rPr>
              <a:t>Artifical</a:t>
            </a:r>
            <a:endParaRPr lang="fr-FR" sz="3600" dirty="0">
              <a:solidFill>
                <a:schemeClr val="bg2"/>
              </a:solidFill>
            </a:endParaRPr>
          </a:p>
        </p:txBody>
      </p:sp>
    </p:spTree>
    <p:extLst>
      <p:ext uri="{BB962C8B-B14F-4D97-AF65-F5344CB8AC3E}">
        <p14:creationId xmlns:p14="http://schemas.microsoft.com/office/powerpoint/2010/main" val="23957297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1964922" y="324400"/>
            <a:ext cx="1293431" cy="338554"/>
          </a:xfrm>
          <a:prstGeom prst="rect">
            <a:avLst/>
          </a:prstGeom>
          <a:noFill/>
        </p:spPr>
        <p:txBody>
          <a:bodyPr wrap="none" rtlCol="0">
            <a:spAutoFit/>
          </a:bodyPr>
          <a:lstStyle/>
          <a:p>
            <a:r>
              <a:rPr lang="fr-FR" sz="1600" dirty="0" err="1">
                <a:solidFill>
                  <a:srgbClr val="0062C4"/>
                </a:solidFill>
              </a:rPr>
              <a:t>AzureML</a:t>
            </a:r>
            <a:r>
              <a:rPr lang="fr-FR" sz="1600" dirty="0">
                <a:solidFill>
                  <a:srgbClr val="0062C4"/>
                </a:solidFill>
              </a:rPr>
              <a:t> dev</a:t>
            </a:r>
          </a:p>
        </p:txBody>
      </p:sp>
      <p:pic>
        <p:nvPicPr>
          <p:cNvPr id="2056" name="Picture 8">
            <a:extLst>
              <a:ext uri="{FF2B5EF4-FFF2-40B4-BE49-F238E27FC236}">
                <a16:creationId xmlns:a16="http://schemas.microsoft.com/office/drawing/2014/main" id="{4FDC0E39-0C4A-4CCF-A813-7E5AE84946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9396" y="3129732"/>
            <a:ext cx="974194" cy="407182"/>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2" descr="Salah CHADLI">
            <a:extLst>
              <a:ext uri="{FF2B5EF4-FFF2-40B4-BE49-F238E27FC236}">
                <a16:creationId xmlns:a16="http://schemas.microsoft.com/office/drawing/2014/main" id="{00FFCDA1-2CCC-45DE-8C66-4A8817D4175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20945"/>
          <a:stretch/>
        </p:blipFill>
        <p:spPr bwMode="auto">
          <a:xfrm>
            <a:off x="383197" y="1568496"/>
            <a:ext cx="625853" cy="518437"/>
          </a:xfrm>
          <a:prstGeom prst="rect">
            <a:avLst/>
          </a:prstGeom>
          <a:noFill/>
          <a:extLst>
            <a:ext uri="{909E8E84-426E-40DD-AFC4-6F175D3DCCD1}">
              <a14:hiddenFill xmlns:a14="http://schemas.microsoft.com/office/drawing/2010/main">
                <a:solidFill>
                  <a:srgbClr val="FFFFFF"/>
                </a:solidFill>
              </a14:hiddenFill>
            </a:ext>
          </a:extLst>
        </p:spPr>
      </p:pic>
      <p:pic>
        <p:nvPicPr>
          <p:cNvPr id="55" name="Image 54" descr="Une image contenant personne, homme, souriant, posant&#10;&#10;Description générée automatiquement">
            <a:extLst>
              <a:ext uri="{FF2B5EF4-FFF2-40B4-BE49-F238E27FC236}">
                <a16:creationId xmlns:a16="http://schemas.microsoft.com/office/drawing/2014/main" id="{99BE0749-A0DC-45DA-951B-AC92F42E7F65}"/>
              </a:ext>
            </a:extLst>
          </p:cNvPr>
          <p:cNvPicPr>
            <a:picLocks noChangeAspect="1"/>
          </p:cNvPicPr>
          <p:nvPr/>
        </p:nvPicPr>
        <p:blipFill>
          <a:blip r:embed="rId5"/>
          <a:stretch>
            <a:fillRect/>
          </a:stretch>
        </p:blipFill>
        <p:spPr>
          <a:xfrm>
            <a:off x="374561" y="2134966"/>
            <a:ext cx="625853" cy="518437"/>
          </a:xfrm>
          <a:prstGeom prst="rect">
            <a:avLst/>
          </a:prstGeom>
        </p:spPr>
      </p:pic>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5279D6C-247B-46B7-A83F-92AC13F3E05A}"/>
              </a:ext>
            </a:extLst>
          </p:cNvPr>
          <p:cNvSpPr/>
          <p:nvPr/>
        </p:nvSpPr>
        <p:spPr>
          <a:xfrm>
            <a:off x="2496806" y="776062"/>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sz="900" dirty="0" err="1">
                <a:solidFill>
                  <a:schemeClr val="bg1"/>
                </a:solidFill>
              </a:rPr>
              <a:t>Automated</a:t>
            </a:r>
            <a:r>
              <a:rPr lang="fr-FR" sz="900" dirty="0">
                <a:solidFill>
                  <a:schemeClr val="bg1"/>
                </a:solidFill>
              </a:rPr>
              <a:t> Training Pipeline</a:t>
            </a:r>
          </a:p>
        </p:txBody>
      </p:sp>
      <p:sp>
        <p:nvSpPr>
          <p:cNvPr id="44" name="Rectangle 43">
            <a:extLst>
              <a:ext uri="{FF2B5EF4-FFF2-40B4-BE49-F238E27FC236}">
                <a16:creationId xmlns:a16="http://schemas.microsoft.com/office/drawing/2014/main" id="{045120D6-D408-4ACD-A701-7B8B839BB846}"/>
              </a:ext>
            </a:extLst>
          </p:cNvPr>
          <p:cNvSpPr/>
          <p:nvPr/>
        </p:nvSpPr>
        <p:spPr>
          <a:xfrm>
            <a:off x="2657917" y="1032175"/>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Validation</a:t>
            </a:r>
          </a:p>
        </p:txBody>
      </p:sp>
      <p:sp>
        <p:nvSpPr>
          <p:cNvPr id="45" name="Rectangle 44">
            <a:extLst>
              <a:ext uri="{FF2B5EF4-FFF2-40B4-BE49-F238E27FC236}">
                <a16:creationId xmlns:a16="http://schemas.microsoft.com/office/drawing/2014/main" id="{42574815-B18E-48EE-B192-B22351E75EB7}"/>
              </a:ext>
            </a:extLst>
          </p:cNvPr>
          <p:cNvSpPr/>
          <p:nvPr/>
        </p:nvSpPr>
        <p:spPr>
          <a:xfrm>
            <a:off x="2664795" y="1318997"/>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a:t>
            </a:r>
            <a:r>
              <a:rPr lang="fr-FR" sz="1000" dirty="0" err="1">
                <a:solidFill>
                  <a:srgbClr val="000000"/>
                </a:solidFill>
              </a:rPr>
              <a:t>Preparation</a:t>
            </a:r>
            <a:endParaRPr lang="fr-FR" sz="1000" dirty="0">
              <a:solidFill>
                <a:srgbClr val="000000"/>
              </a:solidFill>
            </a:endParaRPr>
          </a:p>
        </p:txBody>
      </p:sp>
      <p:sp>
        <p:nvSpPr>
          <p:cNvPr id="47" name="Rectangle 46">
            <a:extLst>
              <a:ext uri="{FF2B5EF4-FFF2-40B4-BE49-F238E27FC236}">
                <a16:creationId xmlns:a16="http://schemas.microsoft.com/office/drawing/2014/main" id="{A4576EE7-5E71-43B0-A8FB-D25A13D5033B}"/>
              </a:ext>
            </a:extLst>
          </p:cNvPr>
          <p:cNvSpPr/>
          <p:nvPr/>
        </p:nvSpPr>
        <p:spPr>
          <a:xfrm>
            <a:off x="2673590" y="1601997"/>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Training</a:t>
            </a:r>
          </a:p>
        </p:txBody>
      </p:sp>
      <p:sp>
        <p:nvSpPr>
          <p:cNvPr id="48" name="Rectangle 47">
            <a:extLst>
              <a:ext uri="{FF2B5EF4-FFF2-40B4-BE49-F238E27FC236}">
                <a16:creationId xmlns:a16="http://schemas.microsoft.com/office/drawing/2014/main" id="{A5EEFA37-D774-4A2D-8E2F-1BE8E4187FD4}"/>
              </a:ext>
            </a:extLst>
          </p:cNvPr>
          <p:cNvSpPr/>
          <p:nvPr/>
        </p:nvSpPr>
        <p:spPr>
          <a:xfrm>
            <a:off x="2673590" y="1892717"/>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Evaluation</a:t>
            </a:r>
          </a:p>
        </p:txBody>
      </p:sp>
      <p:sp>
        <p:nvSpPr>
          <p:cNvPr id="49" name="Rectangle 48">
            <a:extLst>
              <a:ext uri="{FF2B5EF4-FFF2-40B4-BE49-F238E27FC236}">
                <a16:creationId xmlns:a16="http://schemas.microsoft.com/office/drawing/2014/main" id="{8E14127C-2B76-48FE-89D5-008347DE910C}"/>
              </a:ext>
            </a:extLst>
          </p:cNvPr>
          <p:cNvSpPr/>
          <p:nvPr/>
        </p:nvSpPr>
        <p:spPr>
          <a:xfrm>
            <a:off x="2680442" y="2170665"/>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Register</a:t>
            </a:r>
            <a:endParaRPr lang="fr-FR" sz="1000" dirty="0">
              <a:solidFill>
                <a:srgbClr val="000000"/>
              </a:solidFill>
            </a:endParaRPr>
          </a:p>
        </p:txBody>
      </p:sp>
      <p:cxnSp>
        <p:nvCxnSpPr>
          <p:cNvPr id="50" name="Connecteur droit avec flèche 49">
            <a:extLst>
              <a:ext uri="{FF2B5EF4-FFF2-40B4-BE49-F238E27FC236}">
                <a16:creationId xmlns:a16="http://schemas.microsoft.com/office/drawing/2014/main" id="{207D1F71-976E-4259-9DF6-060045414958}"/>
              </a:ext>
            </a:extLst>
          </p:cNvPr>
          <p:cNvCxnSpPr>
            <a:cxnSpLocks/>
          </p:cNvCxnSpPr>
          <p:nvPr/>
        </p:nvCxnSpPr>
        <p:spPr>
          <a:xfrm>
            <a:off x="3262988" y="121526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eur droit avec flèche 51">
            <a:extLst>
              <a:ext uri="{FF2B5EF4-FFF2-40B4-BE49-F238E27FC236}">
                <a16:creationId xmlns:a16="http://schemas.microsoft.com/office/drawing/2014/main" id="{24121BBE-2F3A-46C7-A6C8-0C4280298B4E}"/>
              </a:ext>
            </a:extLst>
          </p:cNvPr>
          <p:cNvCxnSpPr>
            <a:cxnSpLocks/>
          </p:cNvCxnSpPr>
          <p:nvPr/>
        </p:nvCxnSpPr>
        <p:spPr>
          <a:xfrm>
            <a:off x="3267745" y="1491496"/>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DA42DC71-1438-44E4-B467-2EDEB07EE0D6}"/>
              </a:ext>
            </a:extLst>
          </p:cNvPr>
          <p:cNvCxnSpPr>
            <a:cxnSpLocks/>
          </p:cNvCxnSpPr>
          <p:nvPr/>
        </p:nvCxnSpPr>
        <p:spPr>
          <a:xfrm>
            <a:off x="3272514" y="17613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avec flèche 56">
            <a:extLst>
              <a:ext uri="{FF2B5EF4-FFF2-40B4-BE49-F238E27FC236}">
                <a16:creationId xmlns:a16="http://schemas.microsoft.com/office/drawing/2014/main" id="{EDE4866D-65CA-4F7E-AD2D-F4D34A8B5DBD}"/>
              </a:ext>
            </a:extLst>
          </p:cNvPr>
          <p:cNvCxnSpPr>
            <a:cxnSpLocks/>
          </p:cNvCxnSpPr>
          <p:nvPr/>
        </p:nvCxnSpPr>
        <p:spPr>
          <a:xfrm>
            <a:off x="3282034" y="204707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VM symbol | Microsoft Azure Mono">
            <a:extLst>
              <a:ext uri="{FF2B5EF4-FFF2-40B4-BE49-F238E27FC236}">
                <a16:creationId xmlns:a16="http://schemas.microsoft.com/office/drawing/2014/main" id="{0D5C1D03-AD57-4904-A56F-E648CDF2A64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76683" y="1602995"/>
            <a:ext cx="478855" cy="451906"/>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VM symbol | Microsoft Azure Mono">
            <a:extLst>
              <a:ext uri="{FF2B5EF4-FFF2-40B4-BE49-F238E27FC236}">
                <a16:creationId xmlns:a16="http://schemas.microsoft.com/office/drawing/2014/main" id="{571D532E-2DEA-440F-82CD-49D1A713A14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91760" y="2168232"/>
            <a:ext cx="478855" cy="451906"/>
          </a:xfrm>
          <a:prstGeom prst="rect">
            <a:avLst/>
          </a:prstGeom>
          <a:noFill/>
          <a:extLst>
            <a:ext uri="{909E8E84-426E-40DD-AFC4-6F175D3DCCD1}">
              <a14:hiddenFill xmlns:a14="http://schemas.microsoft.com/office/drawing/2010/main">
                <a:solidFill>
                  <a:srgbClr val="FFFFFF"/>
                </a:solidFill>
              </a14:hiddenFill>
            </a:ext>
          </a:extLst>
        </p:spPr>
      </p:pic>
      <p:sp>
        <p:nvSpPr>
          <p:cNvPr id="94" name="Titre 1">
            <a:extLst>
              <a:ext uri="{FF2B5EF4-FFF2-40B4-BE49-F238E27FC236}">
                <a16:creationId xmlns:a16="http://schemas.microsoft.com/office/drawing/2014/main" id="{6615257C-5215-466F-8D44-CFE1A469F4A1}"/>
              </a:ext>
            </a:extLst>
          </p:cNvPr>
          <p:cNvSpPr>
            <a:spLocks noGrp="1"/>
          </p:cNvSpPr>
          <p:nvPr>
            <p:ph type="title"/>
          </p:nvPr>
        </p:nvSpPr>
        <p:spPr>
          <a:xfrm>
            <a:off x="9117412" y="6339563"/>
            <a:ext cx="3090439" cy="518437"/>
          </a:xfrm>
          <a:solidFill>
            <a:schemeClr val="tx1">
              <a:lumMod val="50000"/>
            </a:schemeClr>
          </a:solidFill>
        </p:spPr>
        <p:txBody>
          <a:bodyPr>
            <a:normAutofit/>
          </a:bodyPr>
          <a:lstStyle/>
          <a:p>
            <a:r>
              <a:rPr lang="fr-FR" sz="2800" dirty="0">
                <a:solidFill>
                  <a:schemeClr val="bg1"/>
                </a:solidFill>
              </a:rPr>
              <a:t>Production phase</a:t>
            </a:r>
          </a:p>
        </p:txBody>
      </p:sp>
      <p:cxnSp>
        <p:nvCxnSpPr>
          <p:cNvPr id="102" name="Connecteur droit avec flèche 101">
            <a:extLst>
              <a:ext uri="{FF2B5EF4-FFF2-40B4-BE49-F238E27FC236}">
                <a16:creationId xmlns:a16="http://schemas.microsoft.com/office/drawing/2014/main" id="{90AB71FF-96D3-45AF-8F43-429036334AE7}"/>
              </a:ext>
            </a:extLst>
          </p:cNvPr>
          <p:cNvCxnSpPr>
            <a:cxnSpLocks/>
            <a:stCxn id="55" idx="3"/>
            <a:endCxn id="2056" idx="1"/>
          </p:cNvCxnSpPr>
          <p:nvPr/>
        </p:nvCxnSpPr>
        <p:spPr>
          <a:xfrm>
            <a:off x="1000414" y="2394185"/>
            <a:ext cx="698982" cy="93913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Connecteur droit avec flèche 112">
            <a:extLst>
              <a:ext uri="{FF2B5EF4-FFF2-40B4-BE49-F238E27FC236}">
                <a16:creationId xmlns:a16="http://schemas.microsoft.com/office/drawing/2014/main" id="{25EB28E1-166E-4F66-AFE7-15CA63793B74}"/>
              </a:ext>
            </a:extLst>
          </p:cNvPr>
          <p:cNvCxnSpPr>
            <a:cxnSpLocks/>
            <a:stCxn id="54" idx="3"/>
            <a:endCxn id="2056" idx="1"/>
          </p:cNvCxnSpPr>
          <p:nvPr/>
        </p:nvCxnSpPr>
        <p:spPr>
          <a:xfrm>
            <a:off x="1009050" y="1827715"/>
            <a:ext cx="690346" cy="150560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9" name="Picture 10" descr="Deploy Your Private Docker Registry as a Pod in Kubernetes | by Varun Kumar  G | The Startup | Medium">
            <a:extLst>
              <a:ext uri="{FF2B5EF4-FFF2-40B4-BE49-F238E27FC236}">
                <a16:creationId xmlns:a16="http://schemas.microsoft.com/office/drawing/2014/main" id="{E3287EE5-2AD9-406E-9467-43E989EBB15C}"/>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8436" t="9286" r="3461" b="8062"/>
          <a:stretch/>
        </p:blipFill>
        <p:spPr bwMode="auto">
          <a:xfrm>
            <a:off x="6377990" y="3069221"/>
            <a:ext cx="904875" cy="520018"/>
          </a:xfrm>
          <a:prstGeom prst="rect">
            <a:avLst/>
          </a:prstGeom>
          <a:noFill/>
          <a:extLst>
            <a:ext uri="{909E8E84-426E-40DD-AFC4-6F175D3DCCD1}">
              <a14:hiddenFill xmlns:a14="http://schemas.microsoft.com/office/drawing/2010/main">
                <a:solidFill>
                  <a:srgbClr val="FFFFFF"/>
                </a:solidFill>
              </a14:hiddenFill>
            </a:ext>
          </a:extLst>
        </p:spPr>
      </p:pic>
      <p:sp>
        <p:nvSpPr>
          <p:cNvPr id="16" name="ZoneTexte 15">
            <a:extLst>
              <a:ext uri="{FF2B5EF4-FFF2-40B4-BE49-F238E27FC236}">
                <a16:creationId xmlns:a16="http://schemas.microsoft.com/office/drawing/2014/main" id="{7747F973-0E03-4C8B-B51A-376D5133E97A}"/>
              </a:ext>
            </a:extLst>
          </p:cNvPr>
          <p:cNvSpPr txBox="1"/>
          <p:nvPr/>
        </p:nvSpPr>
        <p:spPr>
          <a:xfrm>
            <a:off x="6278660" y="3554662"/>
            <a:ext cx="1077539" cy="261610"/>
          </a:xfrm>
          <a:prstGeom prst="rect">
            <a:avLst/>
          </a:prstGeom>
          <a:noFill/>
        </p:spPr>
        <p:txBody>
          <a:bodyPr wrap="none" rtlCol="0">
            <a:spAutoFit/>
          </a:bodyPr>
          <a:lstStyle/>
          <a:p>
            <a:r>
              <a:rPr lang="fr-FR" sz="1100" dirty="0"/>
              <a:t>Docker </a:t>
            </a:r>
            <a:r>
              <a:rPr lang="fr-FR" sz="1100" dirty="0" err="1"/>
              <a:t>registry</a:t>
            </a:r>
            <a:endParaRPr lang="fr-FR" sz="1100" dirty="0"/>
          </a:p>
        </p:txBody>
      </p:sp>
      <p:sp>
        <p:nvSpPr>
          <p:cNvPr id="62" name="Rectangle 61">
            <a:extLst>
              <a:ext uri="{FF2B5EF4-FFF2-40B4-BE49-F238E27FC236}">
                <a16:creationId xmlns:a16="http://schemas.microsoft.com/office/drawing/2014/main" id="{F612601A-A1A1-4F2F-9152-EB6E5CA88709}"/>
              </a:ext>
            </a:extLst>
          </p:cNvPr>
          <p:cNvSpPr/>
          <p:nvPr/>
        </p:nvSpPr>
        <p:spPr>
          <a:xfrm>
            <a:off x="9092827" y="1018972"/>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63" name="Picture 2" descr="OpenShift — Wikipédia">
            <a:extLst>
              <a:ext uri="{FF2B5EF4-FFF2-40B4-BE49-F238E27FC236}">
                <a16:creationId xmlns:a16="http://schemas.microsoft.com/office/drawing/2014/main" id="{0D07EB71-5FC3-407A-8C40-33A1DE3B9F36}"/>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1" b="18596"/>
          <a:stretch/>
        </p:blipFill>
        <p:spPr bwMode="auto">
          <a:xfrm>
            <a:off x="9128431" y="1062750"/>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66" name="ZoneTexte 65">
            <a:extLst>
              <a:ext uri="{FF2B5EF4-FFF2-40B4-BE49-F238E27FC236}">
                <a16:creationId xmlns:a16="http://schemas.microsoft.com/office/drawing/2014/main" id="{1F3C727E-FD15-4871-86F2-7880DD9A5A09}"/>
              </a:ext>
            </a:extLst>
          </p:cNvPr>
          <p:cNvSpPr txBox="1"/>
          <p:nvPr/>
        </p:nvSpPr>
        <p:spPr>
          <a:xfrm>
            <a:off x="9443197" y="1035794"/>
            <a:ext cx="1403333"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dev</a:t>
            </a:r>
          </a:p>
        </p:txBody>
      </p:sp>
      <p:pic>
        <p:nvPicPr>
          <p:cNvPr id="67" name="Picture 8">
            <a:extLst>
              <a:ext uri="{FF2B5EF4-FFF2-40B4-BE49-F238E27FC236}">
                <a16:creationId xmlns:a16="http://schemas.microsoft.com/office/drawing/2014/main" id="{84BCBB4E-7A78-4D17-9A92-85EDC9D3BE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90261" y="1901280"/>
            <a:ext cx="974194" cy="407182"/>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Kubernetes hands on series: Pods. Pods are the smallest deployable units… |  by Rakesh Jain | Medium">
            <a:extLst>
              <a:ext uri="{FF2B5EF4-FFF2-40B4-BE49-F238E27FC236}">
                <a16:creationId xmlns:a16="http://schemas.microsoft.com/office/drawing/2014/main" id="{BE2DD8CC-BB1B-4FDD-A834-388C3CF67A4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514778" y="1433869"/>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2" descr="Kubernetes hands on series: Pods. Pods are the smallest deployable units… |  by Rakesh Jain | Medium">
            <a:extLst>
              <a:ext uri="{FF2B5EF4-FFF2-40B4-BE49-F238E27FC236}">
                <a16:creationId xmlns:a16="http://schemas.microsoft.com/office/drawing/2014/main" id="{E9BFCAAF-E143-45EA-96C3-5252950634D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034070" y="1433870"/>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2" descr="Kubernetes hands on series: Pods. Pods are the smallest deployable units… |  by Rakesh Jain | Medium">
            <a:extLst>
              <a:ext uri="{FF2B5EF4-FFF2-40B4-BE49-F238E27FC236}">
                <a16:creationId xmlns:a16="http://schemas.microsoft.com/office/drawing/2014/main" id="{5C5931A0-CEF9-4867-9C31-3E0E4A2FA6B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586014" y="1433869"/>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74" name="ZoneTexte 73">
            <a:extLst>
              <a:ext uri="{FF2B5EF4-FFF2-40B4-BE49-F238E27FC236}">
                <a16:creationId xmlns:a16="http://schemas.microsoft.com/office/drawing/2014/main" id="{AE0DDE34-5722-4CEB-B8BA-7770E609EA6D}"/>
              </a:ext>
            </a:extLst>
          </p:cNvPr>
          <p:cNvSpPr txBox="1"/>
          <p:nvPr/>
        </p:nvSpPr>
        <p:spPr>
          <a:xfrm>
            <a:off x="9450034" y="1733119"/>
            <a:ext cx="466794" cy="215444"/>
          </a:xfrm>
          <a:prstGeom prst="rect">
            <a:avLst/>
          </a:prstGeom>
          <a:noFill/>
        </p:spPr>
        <p:txBody>
          <a:bodyPr wrap="none" rtlCol="0">
            <a:spAutoFit/>
          </a:bodyPr>
          <a:lstStyle/>
          <a:p>
            <a:r>
              <a:rPr lang="fr-FR" sz="800" dirty="0">
                <a:solidFill>
                  <a:srgbClr val="326CE5"/>
                </a:solidFill>
              </a:rPr>
              <a:t>zoning</a:t>
            </a:r>
          </a:p>
        </p:txBody>
      </p:sp>
      <p:sp>
        <p:nvSpPr>
          <p:cNvPr id="75" name="ZoneTexte 74">
            <a:extLst>
              <a:ext uri="{FF2B5EF4-FFF2-40B4-BE49-F238E27FC236}">
                <a16:creationId xmlns:a16="http://schemas.microsoft.com/office/drawing/2014/main" id="{5707F3CB-7A38-4CF0-9DC8-8609DF44AC50}"/>
              </a:ext>
            </a:extLst>
          </p:cNvPr>
          <p:cNvSpPr txBox="1"/>
          <p:nvPr/>
        </p:nvSpPr>
        <p:spPr>
          <a:xfrm>
            <a:off x="10052058" y="1732635"/>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78" name="ZoneTexte 77">
            <a:extLst>
              <a:ext uri="{FF2B5EF4-FFF2-40B4-BE49-F238E27FC236}">
                <a16:creationId xmlns:a16="http://schemas.microsoft.com/office/drawing/2014/main" id="{CDEB7AB6-E132-476B-8B3F-34D824296FEE}"/>
              </a:ext>
            </a:extLst>
          </p:cNvPr>
          <p:cNvSpPr txBox="1"/>
          <p:nvPr/>
        </p:nvSpPr>
        <p:spPr>
          <a:xfrm>
            <a:off x="10394663" y="1732635"/>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cxnSp>
        <p:nvCxnSpPr>
          <p:cNvPr id="82" name="Connecteur droit avec flèche 81">
            <a:extLst>
              <a:ext uri="{FF2B5EF4-FFF2-40B4-BE49-F238E27FC236}">
                <a16:creationId xmlns:a16="http://schemas.microsoft.com/office/drawing/2014/main" id="{10D2AA67-E30D-4F88-B886-03D48D2CD9AC}"/>
              </a:ext>
            </a:extLst>
          </p:cNvPr>
          <p:cNvCxnSpPr>
            <a:cxnSpLocks/>
            <a:stCxn id="131" idx="1"/>
            <a:endCxn id="39" idx="3"/>
          </p:cNvCxnSpPr>
          <p:nvPr/>
        </p:nvCxnSpPr>
        <p:spPr>
          <a:xfrm flipH="1" flipV="1">
            <a:off x="7282865" y="3329230"/>
            <a:ext cx="1834547" cy="535505"/>
          </a:xfrm>
          <a:prstGeom prst="straightConnector1">
            <a:avLst/>
          </a:prstGeom>
          <a:ln w="44450">
            <a:solidFill>
              <a:srgbClr val="9D337F">
                <a:alpha val="8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1" name="Connecteur droit avec flèche 90">
            <a:extLst>
              <a:ext uri="{FF2B5EF4-FFF2-40B4-BE49-F238E27FC236}">
                <a16:creationId xmlns:a16="http://schemas.microsoft.com/office/drawing/2014/main" id="{5A2E732D-963A-4FAA-91EE-6189426105D9}"/>
              </a:ext>
            </a:extLst>
          </p:cNvPr>
          <p:cNvCxnSpPr>
            <a:cxnSpLocks/>
            <a:stCxn id="99" idx="2"/>
            <a:endCxn id="67" idx="0"/>
          </p:cNvCxnSpPr>
          <p:nvPr/>
        </p:nvCxnSpPr>
        <p:spPr>
          <a:xfrm>
            <a:off x="6777358" y="1368068"/>
            <a:ext cx="0" cy="533212"/>
          </a:xfrm>
          <a:prstGeom prst="straightConnector1">
            <a:avLst/>
          </a:prstGeom>
          <a:ln w="44450">
            <a:solidFill>
              <a:srgbClr val="9D337F">
                <a:alpha val="80000"/>
              </a:srgbClr>
            </a:solidFill>
            <a:tailEnd type="triangle"/>
          </a:ln>
        </p:spPr>
        <p:style>
          <a:lnRef idx="1">
            <a:schemeClr val="accent1"/>
          </a:lnRef>
          <a:fillRef idx="0">
            <a:schemeClr val="accent1"/>
          </a:fillRef>
          <a:effectRef idx="0">
            <a:schemeClr val="accent1"/>
          </a:effectRef>
          <a:fontRef idx="minor">
            <a:schemeClr val="tx1"/>
          </a:fontRef>
        </p:style>
      </p:cxnSp>
      <p:sp>
        <p:nvSpPr>
          <p:cNvPr id="104" name="Cylindre 103">
            <a:extLst>
              <a:ext uri="{FF2B5EF4-FFF2-40B4-BE49-F238E27FC236}">
                <a16:creationId xmlns:a16="http://schemas.microsoft.com/office/drawing/2014/main" id="{FB8F0D81-38AE-4BA7-B6FC-070A66FA30C9}"/>
              </a:ext>
            </a:extLst>
          </p:cNvPr>
          <p:cNvSpPr/>
          <p:nvPr/>
        </p:nvSpPr>
        <p:spPr>
          <a:xfrm>
            <a:off x="4071623" y="1867809"/>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Registry</a:t>
            </a:r>
            <a:endParaRPr lang="fr-FR" sz="1000" dirty="0">
              <a:solidFill>
                <a:srgbClr val="000000"/>
              </a:solidFill>
            </a:endParaRPr>
          </a:p>
        </p:txBody>
      </p:sp>
      <p:cxnSp>
        <p:nvCxnSpPr>
          <p:cNvPr id="106" name="Connecteur droit avec flèche 105">
            <a:extLst>
              <a:ext uri="{FF2B5EF4-FFF2-40B4-BE49-F238E27FC236}">
                <a16:creationId xmlns:a16="http://schemas.microsoft.com/office/drawing/2014/main" id="{76E75ECF-C0CA-4F7A-896E-26DBAEE667B5}"/>
              </a:ext>
            </a:extLst>
          </p:cNvPr>
          <p:cNvCxnSpPr>
            <a:endCxn id="104" idx="2"/>
          </p:cNvCxnSpPr>
          <p:nvPr/>
        </p:nvCxnSpPr>
        <p:spPr>
          <a:xfrm flipV="1">
            <a:off x="3870854" y="2255227"/>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Connecteur droit avec flèche 106">
            <a:extLst>
              <a:ext uri="{FF2B5EF4-FFF2-40B4-BE49-F238E27FC236}">
                <a16:creationId xmlns:a16="http://schemas.microsoft.com/office/drawing/2014/main" id="{166F8678-BA67-456B-8D6E-DFE47F679FE3}"/>
              </a:ext>
            </a:extLst>
          </p:cNvPr>
          <p:cNvCxnSpPr>
            <a:cxnSpLocks/>
            <a:stCxn id="131" idx="1"/>
            <a:endCxn id="67" idx="3"/>
          </p:cNvCxnSpPr>
          <p:nvPr/>
        </p:nvCxnSpPr>
        <p:spPr>
          <a:xfrm flipH="1" flipV="1">
            <a:off x="7264455" y="2104871"/>
            <a:ext cx="1852957" cy="1759864"/>
          </a:xfrm>
          <a:prstGeom prst="straightConnector1">
            <a:avLst/>
          </a:prstGeom>
          <a:ln w="44450">
            <a:solidFill>
              <a:srgbClr val="9D337F">
                <a:alpha val="8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1" name="Rectangle 120">
            <a:extLst>
              <a:ext uri="{FF2B5EF4-FFF2-40B4-BE49-F238E27FC236}">
                <a16:creationId xmlns:a16="http://schemas.microsoft.com/office/drawing/2014/main" id="{0BFD7E3F-6E2D-4A93-AEAC-F109A06CCB62}"/>
              </a:ext>
            </a:extLst>
          </p:cNvPr>
          <p:cNvSpPr/>
          <p:nvPr/>
        </p:nvSpPr>
        <p:spPr>
          <a:xfrm>
            <a:off x="9092827" y="2204178"/>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123" name="Picture 2" descr="OpenShift — Wikipédia">
            <a:extLst>
              <a:ext uri="{FF2B5EF4-FFF2-40B4-BE49-F238E27FC236}">
                <a16:creationId xmlns:a16="http://schemas.microsoft.com/office/drawing/2014/main" id="{8FD841AB-3407-442F-84F1-0E8D10A55307}"/>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1" b="18596"/>
          <a:stretch/>
        </p:blipFill>
        <p:spPr bwMode="auto">
          <a:xfrm>
            <a:off x="9128431" y="2247956"/>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24" name="ZoneTexte 123">
            <a:extLst>
              <a:ext uri="{FF2B5EF4-FFF2-40B4-BE49-F238E27FC236}">
                <a16:creationId xmlns:a16="http://schemas.microsoft.com/office/drawing/2014/main" id="{DADD09F7-EBA2-4F32-9B1D-05A6E7524D47}"/>
              </a:ext>
            </a:extLst>
          </p:cNvPr>
          <p:cNvSpPr txBox="1"/>
          <p:nvPr/>
        </p:nvSpPr>
        <p:spPr>
          <a:xfrm>
            <a:off x="9443197" y="2221000"/>
            <a:ext cx="1366977"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a:t>
            </a:r>
            <a:r>
              <a:rPr lang="fr-FR" sz="1600" dirty="0" err="1">
                <a:solidFill>
                  <a:srgbClr val="DB212E"/>
                </a:solidFill>
              </a:rPr>
              <a:t>rec</a:t>
            </a:r>
            <a:endParaRPr lang="fr-FR" sz="1600" dirty="0">
              <a:solidFill>
                <a:srgbClr val="DB212E"/>
              </a:solidFill>
            </a:endParaRPr>
          </a:p>
        </p:txBody>
      </p:sp>
      <p:pic>
        <p:nvPicPr>
          <p:cNvPr id="125" name="Picture 2" descr="Kubernetes hands on series: Pods. Pods are the smallest deployable units… |  by Rakesh Jain | Medium">
            <a:extLst>
              <a:ext uri="{FF2B5EF4-FFF2-40B4-BE49-F238E27FC236}">
                <a16:creationId xmlns:a16="http://schemas.microsoft.com/office/drawing/2014/main" id="{2935B51C-8BD7-4D20-8072-098EABD71EB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514778" y="2619075"/>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26" name="Picture 2" descr="Kubernetes hands on series: Pods. Pods are the smallest deployable units… |  by Rakesh Jain | Medium">
            <a:extLst>
              <a:ext uri="{FF2B5EF4-FFF2-40B4-BE49-F238E27FC236}">
                <a16:creationId xmlns:a16="http://schemas.microsoft.com/office/drawing/2014/main" id="{9F9097AB-42FF-4062-BE66-C6098EB8CDC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034070" y="2619076"/>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27" name="Picture 2" descr="Kubernetes hands on series: Pods. Pods are the smallest deployable units… |  by Rakesh Jain | Medium">
            <a:extLst>
              <a:ext uri="{FF2B5EF4-FFF2-40B4-BE49-F238E27FC236}">
                <a16:creationId xmlns:a16="http://schemas.microsoft.com/office/drawing/2014/main" id="{712AFF66-B5FC-4F99-A7D6-CEF362C631D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586014" y="2619075"/>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28" name="ZoneTexte 127">
            <a:extLst>
              <a:ext uri="{FF2B5EF4-FFF2-40B4-BE49-F238E27FC236}">
                <a16:creationId xmlns:a16="http://schemas.microsoft.com/office/drawing/2014/main" id="{6ACC267C-4387-44DB-861A-26A294F8EF2E}"/>
              </a:ext>
            </a:extLst>
          </p:cNvPr>
          <p:cNvSpPr txBox="1"/>
          <p:nvPr/>
        </p:nvSpPr>
        <p:spPr>
          <a:xfrm>
            <a:off x="9450034" y="2907567"/>
            <a:ext cx="466794" cy="215444"/>
          </a:xfrm>
          <a:prstGeom prst="rect">
            <a:avLst/>
          </a:prstGeom>
          <a:noFill/>
        </p:spPr>
        <p:txBody>
          <a:bodyPr wrap="none" rtlCol="0">
            <a:spAutoFit/>
          </a:bodyPr>
          <a:lstStyle/>
          <a:p>
            <a:r>
              <a:rPr lang="fr-FR" sz="800" dirty="0">
                <a:solidFill>
                  <a:srgbClr val="326CE5"/>
                </a:solidFill>
              </a:rPr>
              <a:t>zoning</a:t>
            </a:r>
          </a:p>
        </p:txBody>
      </p:sp>
      <p:sp>
        <p:nvSpPr>
          <p:cNvPr id="129" name="ZoneTexte 128">
            <a:extLst>
              <a:ext uri="{FF2B5EF4-FFF2-40B4-BE49-F238E27FC236}">
                <a16:creationId xmlns:a16="http://schemas.microsoft.com/office/drawing/2014/main" id="{618DD696-E7C0-424F-8C3B-A95ACE051020}"/>
              </a:ext>
            </a:extLst>
          </p:cNvPr>
          <p:cNvSpPr txBox="1"/>
          <p:nvPr/>
        </p:nvSpPr>
        <p:spPr>
          <a:xfrm>
            <a:off x="10052058" y="2917841"/>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130" name="ZoneTexte 129">
            <a:extLst>
              <a:ext uri="{FF2B5EF4-FFF2-40B4-BE49-F238E27FC236}">
                <a16:creationId xmlns:a16="http://schemas.microsoft.com/office/drawing/2014/main" id="{D88E2EA0-BCFD-43B0-A09F-3E448B585494}"/>
              </a:ext>
            </a:extLst>
          </p:cNvPr>
          <p:cNvSpPr txBox="1"/>
          <p:nvPr/>
        </p:nvSpPr>
        <p:spPr>
          <a:xfrm>
            <a:off x="10394663" y="2917841"/>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sp>
        <p:nvSpPr>
          <p:cNvPr id="131" name="Rectangle 130">
            <a:extLst>
              <a:ext uri="{FF2B5EF4-FFF2-40B4-BE49-F238E27FC236}">
                <a16:creationId xmlns:a16="http://schemas.microsoft.com/office/drawing/2014/main" id="{56504CC2-A444-4320-8AC2-BECA20C96889}"/>
              </a:ext>
            </a:extLst>
          </p:cNvPr>
          <p:cNvSpPr/>
          <p:nvPr/>
        </p:nvSpPr>
        <p:spPr>
          <a:xfrm>
            <a:off x="9117412" y="3392211"/>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132" name="Picture 2" descr="OpenShift — Wikipédia">
            <a:extLst>
              <a:ext uri="{FF2B5EF4-FFF2-40B4-BE49-F238E27FC236}">
                <a16:creationId xmlns:a16="http://schemas.microsoft.com/office/drawing/2014/main" id="{C0E4F4B0-4B9F-41A7-9E43-6A8C81BB4623}"/>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1" b="18596"/>
          <a:stretch/>
        </p:blipFill>
        <p:spPr bwMode="auto">
          <a:xfrm>
            <a:off x="9153016" y="3435989"/>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33" name="ZoneTexte 132">
            <a:extLst>
              <a:ext uri="{FF2B5EF4-FFF2-40B4-BE49-F238E27FC236}">
                <a16:creationId xmlns:a16="http://schemas.microsoft.com/office/drawing/2014/main" id="{358C3FD6-C89A-479D-BA73-F70A9D979CAF}"/>
              </a:ext>
            </a:extLst>
          </p:cNvPr>
          <p:cNvSpPr txBox="1"/>
          <p:nvPr/>
        </p:nvSpPr>
        <p:spPr>
          <a:xfrm>
            <a:off x="9467782" y="3409033"/>
            <a:ext cx="1821717"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a:t>
            </a:r>
            <a:r>
              <a:rPr lang="fr-FR" sz="1600" dirty="0" err="1">
                <a:solidFill>
                  <a:srgbClr val="DB212E"/>
                </a:solidFill>
              </a:rPr>
              <a:t>pre</a:t>
            </a:r>
            <a:r>
              <a:rPr lang="fr-FR" sz="1600" dirty="0">
                <a:solidFill>
                  <a:srgbClr val="DB212E"/>
                </a:solidFill>
              </a:rPr>
              <a:t>-prod</a:t>
            </a:r>
          </a:p>
        </p:txBody>
      </p:sp>
      <p:pic>
        <p:nvPicPr>
          <p:cNvPr id="134" name="Picture 2" descr="Kubernetes hands on series: Pods. Pods are the smallest deployable units… |  by Rakesh Jain | Medium">
            <a:extLst>
              <a:ext uri="{FF2B5EF4-FFF2-40B4-BE49-F238E27FC236}">
                <a16:creationId xmlns:a16="http://schemas.microsoft.com/office/drawing/2014/main" id="{A443C2BD-CD08-47C0-9506-87060BED70C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539363" y="3807108"/>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35" name="Picture 2" descr="Kubernetes hands on series: Pods. Pods are the smallest deployable units… |  by Rakesh Jain | Medium">
            <a:extLst>
              <a:ext uri="{FF2B5EF4-FFF2-40B4-BE49-F238E27FC236}">
                <a16:creationId xmlns:a16="http://schemas.microsoft.com/office/drawing/2014/main" id="{4A47E679-7598-4B69-87F6-CDF64E862B6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058655" y="3807109"/>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36" name="Picture 2" descr="Kubernetes hands on series: Pods. Pods are the smallest deployable units… |  by Rakesh Jain | Medium">
            <a:extLst>
              <a:ext uri="{FF2B5EF4-FFF2-40B4-BE49-F238E27FC236}">
                <a16:creationId xmlns:a16="http://schemas.microsoft.com/office/drawing/2014/main" id="{F7EF8FBE-306F-4172-9F5A-6A9C36489DA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610599" y="3807108"/>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37" name="ZoneTexte 136">
            <a:extLst>
              <a:ext uri="{FF2B5EF4-FFF2-40B4-BE49-F238E27FC236}">
                <a16:creationId xmlns:a16="http://schemas.microsoft.com/office/drawing/2014/main" id="{922F2E2F-589C-4AA8-A348-93872C5AC831}"/>
              </a:ext>
            </a:extLst>
          </p:cNvPr>
          <p:cNvSpPr txBox="1"/>
          <p:nvPr/>
        </p:nvSpPr>
        <p:spPr>
          <a:xfrm>
            <a:off x="9474619" y="4106358"/>
            <a:ext cx="466794" cy="215444"/>
          </a:xfrm>
          <a:prstGeom prst="rect">
            <a:avLst/>
          </a:prstGeom>
          <a:noFill/>
        </p:spPr>
        <p:txBody>
          <a:bodyPr wrap="none" rtlCol="0">
            <a:spAutoFit/>
          </a:bodyPr>
          <a:lstStyle/>
          <a:p>
            <a:r>
              <a:rPr lang="fr-FR" sz="800" dirty="0">
                <a:solidFill>
                  <a:srgbClr val="326CE5"/>
                </a:solidFill>
              </a:rPr>
              <a:t>zoning</a:t>
            </a:r>
          </a:p>
        </p:txBody>
      </p:sp>
      <p:sp>
        <p:nvSpPr>
          <p:cNvPr id="138" name="ZoneTexte 137">
            <a:extLst>
              <a:ext uri="{FF2B5EF4-FFF2-40B4-BE49-F238E27FC236}">
                <a16:creationId xmlns:a16="http://schemas.microsoft.com/office/drawing/2014/main" id="{4E92AD28-2CCD-410F-9D4C-0F099288B473}"/>
              </a:ext>
            </a:extLst>
          </p:cNvPr>
          <p:cNvSpPr txBox="1"/>
          <p:nvPr/>
        </p:nvSpPr>
        <p:spPr>
          <a:xfrm>
            <a:off x="10076643" y="4105874"/>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139" name="ZoneTexte 138">
            <a:extLst>
              <a:ext uri="{FF2B5EF4-FFF2-40B4-BE49-F238E27FC236}">
                <a16:creationId xmlns:a16="http://schemas.microsoft.com/office/drawing/2014/main" id="{B5066EC8-0D79-45B0-B7FC-9C39EB6AB5AD}"/>
              </a:ext>
            </a:extLst>
          </p:cNvPr>
          <p:cNvSpPr txBox="1"/>
          <p:nvPr/>
        </p:nvSpPr>
        <p:spPr>
          <a:xfrm>
            <a:off x="10419248" y="4105874"/>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sp>
        <p:nvSpPr>
          <p:cNvPr id="140" name="Rectangle 139">
            <a:extLst>
              <a:ext uri="{FF2B5EF4-FFF2-40B4-BE49-F238E27FC236}">
                <a16:creationId xmlns:a16="http://schemas.microsoft.com/office/drawing/2014/main" id="{DF64E953-E769-4007-9076-A32A67D22A64}"/>
              </a:ext>
            </a:extLst>
          </p:cNvPr>
          <p:cNvSpPr/>
          <p:nvPr/>
        </p:nvSpPr>
        <p:spPr>
          <a:xfrm>
            <a:off x="9117412" y="4592987"/>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141" name="Picture 2" descr="OpenShift — Wikipédia">
            <a:extLst>
              <a:ext uri="{FF2B5EF4-FFF2-40B4-BE49-F238E27FC236}">
                <a16:creationId xmlns:a16="http://schemas.microsoft.com/office/drawing/2014/main" id="{E4321ED0-F094-4451-924D-D2116B434D53}"/>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1" b="18596"/>
          <a:stretch/>
        </p:blipFill>
        <p:spPr bwMode="auto">
          <a:xfrm>
            <a:off x="9153016" y="4636765"/>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42" name="ZoneTexte 141">
            <a:extLst>
              <a:ext uri="{FF2B5EF4-FFF2-40B4-BE49-F238E27FC236}">
                <a16:creationId xmlns:a16="http://schemas.microsoft.com/office/drawing/2014/main" id="{C3B1FC99-179E-4DE3-9C64-6E289256F7EA}"/>
              </a:ext>
            </a:extLst>
          </p:cNvPr>
          <p:cNvSpPr txBox="1"/>
          <p:nvPr/>
        </p:nvSpPr>
        <p:spPr>
          <a:xfrm>
            <a:off x="9467782" y="4609809"/>
            <a:ext cx="1486689"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prod</a:t>
            </a:r>
          </a:p>
        </p:txBody>
      </p:sp>
      <p:pic>
        <p:nvPicPr>
          <p:cNvPr id="143" name="Picture 2" descr="Kubernetes hands on series: Pods. Pods are the smallest deployable units… |  by Rakesh Jain | Medium">
            <a:extLst>
              <a:ext uri="{FF2B5EF4-FFF2-40B4-BE49-F238E27FC236}">
                <a16:creationId xmlns:a16="http://schemas.microsoft.com/office/drawing/2014/main" id="{65770948-480C-45FC-BFA5-B28C8EA9F27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539363" y="5007884"/>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44" name="Picture 2" descr="Kubernetes hands on series: Pods. Pods are the smallest deployable units… |  by Rakesh Jain | Medium">
            <a:extLst>
              <a:ext uri="{FF2B5EF4-FFF2-40B4-BE49-F238E27FC236}">
                <a16:creationId xmlns:a16="http://schemas.microsoft.com/office/drawing/2014/main" id="{905F4C06-871E-45F5-9E38-B9FBDF14489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058655" y="5007885"/>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45" name="Picture 2" descr="Kubernetes hands on series: Pods. Pods are the smallest deployable units… |  by Rakesh Jain | Medium">
            <a:extLst>
              <a:ext uri="{FF2B5EF4-FFF2-40B4-BE49-F238E27FC236}">
                <a16:creationId xmlns:a16="http://schemas.microsoft.com/office/drawing/2014/main" id="{B1C3ACCC-BBAF-42BA-90C1-339EAD97AE9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610599" y="5007884"/>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46" name="ZoneTexte 145">
            <a:extLst>
              <a:ext uri="{FF2B5EF4-FFF2-40B4-BE49-F238E27FC236}">
                <a16:creationId xmlns:a16="http://schemas.microsoft.com/office/drawing/2014/main" id="{3A750CFC-725E-406E-B613-1F4C89783F38}"/>
              </a:ext>
            </a:extLst>
          </p:cNvPr>
          <p:cNvSpPr txBox="1"/>
          <p:nvPr/>
        </p:nvSpPr>
        <p:spPr>
          <a:xfrm>
            <a:off x="9474619" y="5307134"/>
            <a:ext cx="466794" cy="215444"/>
          </a:xfrm>
          <a:prstGeom prst="rect">
            <a:avLst/>
          </a:prstGeom>
          <a:noFill/>
        </p:spPr>
        <p:txBody>
          <a:bodyPr wrap="none" rtlCol="0">
            <a:spAutoFit/>
          </a:bodyPr>
          <a:lstStyle/>
          <a:p>
            <a:r>
              <a:rPr lang="fr-FR" sz="800" dirty="0">
                <a:solidFill>
                  <a:srgbClr val="326CE5"/>
                </a:solidFill>
              </a:rPr>
              <a:t>zoning</a:t>
            </a:r>
          </a:p>
        </p:txBody>
      </p:sp>
      <p:sp>
        <p:nvSpPr>
          <p:cNvPr id="147" name="ZoneTexte 146">
            <a:extLst>
              <a:ext uri="{FF2B5EF4-FFF2-40B4-BE49-F238E27FC236}">
                <a16:creationId xmlns:a16="http://schemas.microsoft.com/office/drawing/2014/main" id="{ED8B2EC2-A38E-4F01-B670-0EA6DC00C449}"/>
              </a:ext>
            </a:extLst>
          </p:cNvPr>
          <p:cNvSpPr txBox="1"/>
          <p:nvPr/>
        </p:nvSpPr>
        <p:spPr>
          <a:xfrm>
            <a:off x="10076643" y="5306650"/>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148" name="ZoneTexte 147">
            <a:extLst>
              <a:ext uri="{FF2B5EF4-FFF2-40B4-BE49-F238E27FC236}">
                <a16:creationId xmlns:a16="http://schemas.microsoft.com/office/drawing/2014/main" id="{D49D3597-3B16-4312-BEA8-4BBADD7AF7D2}"/>
              </a:ext>
            </a:extLst>
          </p:cNvPr>
          <p:cNvSpPr txBox="1"/>
          <p:nvPr/>
        </p:nvSpPr>
        <p:spPr>
          <a:xfrm>
            <a:off x="10419248" y="5306650"/>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pic>
        <p:nvPicPr>
          <p:cNvPr id="84" name="Picture 4" descr="Azure Machine Learning">
            <a:extLst>
              <a:ext uri="{FF2B5EF4-FFF2-40B4-BE49-F238E27FC236}">
                <a16:creationId xmlns:a16="http://schemas.microsoft.com/office/drawing/2014/main" id="{9BFDA2D1-67E1-438B-A78A-43FA65FF512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396" t="27459" r="37476" b="30796"/>
          <a:stretch/>
        </p:blipFill>
        <p:spPr bwMode="auto">
          <a:xfrm>
            <a:off x="1711706" y="4146853"/>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85" name="Rectangle 84">
            <a:extLst>
              <a:ext uri="{FF2B5EF4-FFF2-40B4-BE49-F238E27FC236}">
                <a16:creationId xmlns:a16="http://schemas.microsoft.com/office/drawing/2014/main" id="{BB0A35BB-417F-489A-A273-31E9D0123AB7}"/>
              </a:ext>
            </a:extLst>
          </p:cNvPr>
          <p:cNvSpPr/>
          <p:nvPr/>
        </p:nvSpPr>
        <p:spPr>
          <a:xfrm>
            <a:off x="1582647" y="4086328"/>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062C4"/>
              </a:solidFill>
            </a:endParaRPr>
          </a:p>
        </p:txBody>
      </p:sp>
      <p:sp>
        <p:nvSpPr>
          <p:cNvPr id="86" name="ZoneTexte 85">
            <a:extLst>
              <a:ext uri="{FF2B5EF4-FFF2-40B4-BE49-F238E27FC236}">
                <a16:creationId xmlns:a16="http://schemas.microsoft.com/office/drawing/2014/main" id="{571EBCD3-A1EE-4410-A5B9-05D8D7B9CDFB}"/>
              </a:ext>
            </a:extLst>
          </p:cNvPr>
          <p:cNvSpPr txBox="1"/>
          <p:nvPr/>
        </p:nvSpPr>
        <p:spPr>
          <a:xfrm>
            <a:off x="1964922" y="4129537"/>
            <a:ext cx="1376787" cy="338554"/>
          </a:xfrm>
          <a:prstGeom prst="rect">
            <a:avLst/>
          </a:prstGeom>
          <a:noFill/>
        </p:spPr>
        <p:txBody>
          <a:bodyPr wrap="none" rtlCol="0">
            <a:spAutoFit/>
          </a:bodyPr>
          <a:lstStyle/>
          <a:p>
            <a:r>
              <a:rPr lang="fr-FR" sz="1600" dirty="0" err="1">
                <a:solidFill>
                  <a:srgbClr val="0062C4"/>
                </a:solidFill>
              </a:rPr>
              <a:t>AzureML</a:t>
            </a:r>
            <a:r>
              <a:rPr lang="fr-FR" sz="1600" dirty="0">
                <a:solidFill>
                  <a:srgbClr val="0062C4"/>
                </a:solidFill>
              </a:rPr>
              <a:t> prod</a:t>
            </a:r>
          </a:p>
        </p:txBody>
      </p:sp>
      <p:sp>
        <p:nvSpPr>
          <p:cNvPr id="87" name="Rectangle 86">
            <a:extLst>
              <a:ext uri="{FF2B5EF4-FFF2-40B4-BE49-F238E27FC236}">
                <a16:creationId xmlns:a16="http://schemas.microsoft.com/office/drawing/2014/main" id="{71BE1412-49F9-4983-B8F6-436D1DDF3522}"/>
              </a:ext>
            </a:extLst>
          </p:cNvPr>
          <p:cNvSpPr/>
          <p:nvPr/>
        </p:nvSpPr>
        <p:spPr>
          <a:xfrm>
            <a:off x="2496806" y="4580210"/>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sz="900" dirty="0" err="1">
                <a:solidFill>
                  <a:schemeClr val="bg1"/>
                </a:solidFill>
              </a:rPr>
              <a:t>Automated</a:t>
            </a:r>
            <a:r>
              <a:rPr lang="fr-FR" sz="900" dirty="0">
                <a:solidFill>
                  <a:schemeClr val="bg1"/>
                </a:solidFill>
              </a:rPr>
              <a:t> Training Pipeline</a:t>
            </a:r>
          </a:p>
        </p:txBody>
      </p:sp>
      <p:sp>
        <p:nvSpPr>
          <p:cNvPr id="88" name="Rectangle 87">
            <a:extLst>
              <a:ext uri="{FF2B5EF4-FFF2-40B4-BE49-F238E27FC236}">
                <a16:creationId xmlns:a16="http://schemas.microsoft.com/office/drawing/2014/main" id="{3DF4C30D-B708-4D54-BBC6-A18D19032A9F}"/>
              </a:ext>
            </a:extLst>
          </p:cNvPr>
          <p:cNvSpPr/>
          <p:nvPr/>
        </p:nvSpPr>
        <p:spPr>
          <a:xfrm>
            <a:off x="2657917" y="4836323"/>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Validation</a:t>
            </a:r>
          </a:p>
        </p:txBody>
      </p:sp>
      <p:sp>
        <p:nvSpPr>
          <p:cNvPr id="89" name="Rectangle 88">
            <a:extLst>
              <a:ext uri="{FF2B5EF4-FFF2-40B4-BE49-F238E27FC236}">
                <a16:creationId xmlns:a16="http://schemas.microsoft.com/office/drawing/2014/main" id="{BC6FA156-9DD5-4239-B6C8-CBB343A32D68}"/>
              </a:ext>
            </a:extLst>
          </p:cNvPr>
          <p:cNvSpPr/>
          <p:nvPr/>
        </p:nvSpPr>
        <p:spPr>
          <a:xfrm>
            <a:off x="2664795" y="5123145"/>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a:t>
            </a:r>
            <a:r>
              <a:rPr lang="fr-FR" sz="1000" dirty="0" err="1">
                <a:solidFill>
                  <a:srgbClr val="000000"/>
                </a:solidFill>
              </a:rPr>
              <a:t>Preparation</a:t>
            </a:r>
            <a:endParaRPr lang="fr-FR" sz="1000" dirty="0">
              <a:solidFill>
                <a:srgbClr val="000000"/>
              </a:solidFill>
            </a:endParaRPr>
          </a:p>
        </p:txBody>
      </p:sp>
      <p:sp>
        <p:nvSpPr>
          <p:cNvPr id="90" name="Rectangle 89">
            <a:extLst>
              <a:ext uri="{FF2B5EF4-FFF2-40B4-BE49-F238E27FC236}">
                <a16:creationId xmlns:a16="http://schemas.microsoft.com/office/drawing/2014/main" id="{C7AD0BB6-8796-4389-821C-EFC7534A1894}"/>
              </a:ext>
            </a:extLst>
          </p:cNvPr>
          <p:cNvSpPr/>
          <p:nvPr/>
        </p:nvSpPr>
        <p:spPr>
          <a:xfrm>
            <a:off x="2673590" y="5406145"/>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Training</a:t>
            </a:r>
          </a:p>
        </p:txBody>
      </p:sp>
      <p:sp>
        <p:nvSpPr>
          <p:cNvPr id="92" name="Rectangle 91">
            <a:extLst>
              <a:ext uri="{FF2B5EF4-FFF2-40B4-BE49-F238E27FC236}">
                <a16:creationId xmlns:a16="http://schemas.microsoft.com/office/drawing/2014/main" id="{18BD07E8-40F2-45B1-B06E-2DFAF0EB5EC2}"/>
              </a:ext>
            </a:extLst>
          </p:cNvPr>
          <p:cNvSpPr/>
          <p:nvPr/>
        </p:nvSpPr>
        <p:spPr>
          <a:xfrm>
            <a:off x="2673590" y="5696865"/>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Evaluation</a:t>
            </a:r>
          </a:p>
        </p:txBody>
      </p:sp>
      <p:sp>
        <p:nvSpPr>
          <p:cNvPr id="93" name="Rectangle 92">
            <a:extLst>
              <a:ext uri="{FF2B5EF4-FFF2-40B4-BE49-F238E27FC236}">
                <a16:creationId xmlns:a16="http://schemas.microsoft.com/office/drawing/2014/main" id="{2E66B189-5733-4EEE-95DC-160B9A007372}"/>
              </a:ext>
            </a:extLst>
          </p:cNvPr>
          <p:cNvSpPr/>
          <p:nvPr/>
        </p:nvSpPr>
        <p:spPr>
          <a:xfrm>
            <a:off x="2680442" y="5974813"/>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Register</a:t>
            </a:r>
            <a:endParaRPr lang="fr-FR" sz="1000" dirty="0">
              <a:solidFill>
                <a:srgbClr val="000000"/>
              </a:solidFill>
            </a:endParaRPr>
          </a:p>
        </p:txBody>
      </p:sp>
      <p:cxnSp>
        <p:nvCxnSpPr>
          <p:cNvPr id="95" name="Connecteur droit avec flèche 94">
            <a:extLst>
              <a:ext uri="{FF2B5EF4-FFF2-40B4-BE49-F238E27FC236}">
                <a16:creationId xmlns:a16="http://schemas.microsoft.com/office/drawing/2014/main" id="{B080A548-86EA-4C28-B298-1B76FF29F929}"/>
              </a:ext>
            </a:extLst>
          </p:cNvPr>
          <p:cNvCxnSpPr>
            <a:cxnSpLocks/>
          </p:cNvCxnSpPr>
          <p:nvPr/>
        </p:nvCxnSpPr>
        <p:spPr>
          <a:xfrm>
            <a:off x="3262988" y="5019410"/>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Connecteur droit avec flèche 95">
            <a:extLst>
              <a:ext uri="{FF2B5EF4-FFF2-40B4-BE49-F238E27FC236}">
                <a16:creationId xmlns:a16="http://schemas.microsoft.com/office/drawing/2014/main" id="{32E614EE-C23A-4AB6-AB24-3FDF874075B9}"/>
              </a:ext>
            </a:extLst>
          </p:cNvPr>
          <p:cNvCxnSpPr>
            <a:cxnSpLocks/>
          </p:cNvCxnSpPr>
          <p:nvPr/>
        </p:nvCxnSpPr>
        <p:spPr>
          <a:xfrm>
            <a:off x="3267745" y="529564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7" name="Connecteur droit avec flèche 96">
            <a:extLst>
              <a:ext uri="{FF2B5EF4-FFF2-40B4-BE49-F238E27FC236}">
                <a16:creationId xmlns:a16="http://schemas.microsoft.com/office/drawing/2014/main" id="{30964649-9F9F-496C-9F41-D453D109F869}"/>
              </a:ext>
            </a:extLst>
          </p:cNvPr>
          <p:cNvCxnSpPr>
            <a:cxnSpLocks/>
          </p:cNvCxnSpPr>
          <p:nvPr/>
        </p:nvCxnSpPr>
        <p:spPr>
          <a:xfrm>
            <a:off x="3272514" y="5565470"/>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Connecteur droit avec flèche 97">
            <a:extLst>
              <a:ext uri="{FF2B5EF4-FFF2-40B4-BE49-F238E27FC236}">
                <a16:creationId xmlns:a16="http://schemas.microsoft.com/office/drawing/2014/main" id="{9EB7D705-0ECD-43B7-8701-BA5D2DA762B2}"/>
              </a:ext>
            </a:extLst>
          </p:cNvPr>
          <p:cNvCxnSpPr>
            <a:cxnSpLocks/>
          </p:cNvCxnSpPr>
          <p:nvPr/>
        </p:nvCxnSpPr>
        <p:spPr>
          <a:xfrm>
            <a:off x="3282034" y="58512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11" name="Cylindre 110">
            <a:extLst>
              <a:ext uri="{FF2B5EF4-FFF2-40B4-BE49-F238E27FC236}">
                <a16:creationId xmlns:a16="http://schemas.microsoft.com/office/drawing/2014/main" id="{95D68641-7BD5-4C54-9FDB-CEE1EA968D9E}"/>
              </a:ext>
            </a:extLst>
          </p:cNvPr>
          <p:cNvSpPr/>
          <p:nvPr/>
        </p:nvSpPr>
        <p:spPr>
          <a:xfrm>
            <a:off x="4071623" y="5671957"/>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Registry</a:t>
            </a:r>
            <a:endParaRPr lang="fr-FR" sz="1000" dirty="0">
              <a:solidFill>
                <a:srgbClr val="000000"/>
              </a:solidFill>
            </a:endParaRPr>
          </a:p>
        </p:txBody>
      </p:sp>
      <p:cxnSp>
        <p:nvCxnSpPr>
          <p:cNvPr id="114" name="Connecteur droit avec flèche 113">
            <a:extLst>
              <a:ext uri="{FF2B5EF4-FFF2-40B4-BE49-F238E27FC236}">
                <a16:creationId xmlns:a16="http://schemas.microsoft.com/office/drawing/2014/main" id="{569F0339-49A0-4AB9-8B37-D308FE0A378A}"/>
              </a:ext>
            </a:extLst>
          </p:cNvPr>
          <p:cNvCxnSpPr>
            <a:endCxn id="111" idx="2"/>
          </p:cNvCxnSpPr>
          <p:nvPr/>
        </p:nvCxnSpPr>
        <p:spPr>
          <a:xfrm flipV="1">
            <a:off x="3870854" y="6059375"/>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15" name="Picture 2" descr="Azure DevOps Pipelines: Multi-Stage Pipelines">
            <a:extLst>
              <a:ext uri="{FF2B5EF4-FFF2-40B4-BE49-F238E27FC236}">
                <a16:creationId xmlns:a16="http://schemas.microsoft.com/office/drawing/2014/main" id="{5FD6D3BA-FD6B-469B-BFFD-853F283A4D3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076470" y="3505110"/>
            <a:ext cx="512308" cy="512308"/>
          </a:xfrm>
          <a:prstGeom prst="rect">
            <a:avLst/>
          </a:prstGeom>
          <a:noFill/>
          <a:extLst>
            <a:ext uri="{909E8E84-426E-40DD-AFC4-6F175D3DCCD1}">
              <a14:hiddenFill xmlns:a14="http://schemas.microsoft.com/office/drawing/2010/main">
                <a:solidFill>
                  <a:srgbClr val="FFFFFF"/>
                </a:solidFill>
              </a14:hiddenFill>
            </a:ext>
          </a:extLst>
        </p:spPr>
      </p:pic>
      <p:cxnSp>
        <p:nvCxnSpPr>
          <p:cNvPr id="117" name="Connecteur droit avec flèche 116">
            <a:extLst>
              <a:ext uri="{FF2B5EF4-FFF2-40B4-BE49-F238E27FC236}">
                <a16:creationId xmlns:a16="http://schemas.microsoft.com/office/drawing/2014/main" id="{5D434511-5BC7-40AB-96AB-DBBB0506E02F}"/>
              </a:ext>
            </a:extLst>
          </p:cNvPr>
          <p:cNvCxnSpPr>
            <a:cxnSpLocks/>
            <a:stCxn id="2056" idx="3"/>
            <a:endCxn id="115" idx="1"/>
          </p:cNvCxnSpPr>
          <p:nvPr/>
        </p:nvCxnSpPr>
        <p:spPr>
          <a:xfrm>
            <a:off x="2673590" y="3333323"/>
            <a:ext cx="402880" cy="427941"/>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Connecteur droit avec flèche 117">
            <a:extLst>
              <a:ext uri="{FF2B5EF4-FFF2-40B4-BE49-F238E27FC236}">
                <a16:creationId xmlns:a16="http://schemas.microsoft.com/office/drawing/2014/main" id="{A340ADAF-B438-4832-B366-8FE511E4EE3A}"/>
              </a:ext>
            </a:extLst>
          </p:cNvPr>
          <p:cNvCxnSpPr>
            <a:cxnSpLocks/>
            <a:stCxn id="115" idx="2"/>
            <a:endCxn id="87" idx="0"/>
          </p:cNvCxnSpPr>
          <p:nvPr/>
        </p:nvCxnSpPr>
        <p:spPr>
          <a:xfrm>
            <a:off x="3332624" y="4017418"/>
            <a:ext cx="1" cy="562792"/>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Connecteur droit avec flèche 118">
            <a:extLst>
              <a:ext uri="{FF2B5EF4-FFF2-40B4-BE49-F238E27FC236}">
                <a16:creationId xmlns:a16="http://schemas.microsoft.com/office/drawing/2014/main" id="{80A9FF18-83B1-42FF-BD9B-42DF94E41DF9}"/>
              </a:ext>
            </a:extLst>
          </p:cNvPr>
          <p:cNvCxnSpPr>
            <a:cxnSpLocks/>
            <a:stCxn id="115" idx="3"/>
            <a:endCxn id="39" idx="1"/>
          </p:cNvCxnSpPr>
          <p:nvPr/>
        </p:nvCxnSpPr>
        <p:spPr>
          <a:xfrm flipV="1">
            <a:off x="3588778" y="3329230"/>
            <a:ext cx="2789212" cy="432034"/>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Connecteur droit avec flèche 119">
            <a:extLst>
              <a:ext uri="{FF2B5EF4-FFF2-40B4-BE49-F238E27FC236}">
                <a16:creationId xmlns:a16="http://schemas.microsoft.com/office/drawing/2014/main" id="{EBC3CCE9-256E-43F4-AAF8-FA5B071B653F}"/>
              </a:ext>
            </a:extLst>
          </p:cNvPr>
          <p:cNvCxnSpPr>
            <a:cxnSpLocks/>
            <a:stCxn id="115" idx="2"/>
            <a:endCxn id="111" idx="1"/>
          </p:cNvCxnSpPr>
          <p:nvPr/>
        </p:nvCxnSpPr>
        <p:spPr>
          <a:xfrm>
            <a:off x="3332624" y="4017418"/>
            <a:ext cx="1064469" cy="1654539"/>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pic>
        <p:nvPicPr>
          <p:cNvPr id="99" name="Picture 2" descr="Clément Mesureux (@clementmesureux) | Twitter">
            <a:extLst>
              <a:ext uri="{FF2B5EF4-FFF2-40B4-BE49-F238E27FC236}">
                <a16:creationId xmlns:a16="http://schemas.microsoft.com/office/drawing/2014/main" id="{1207F0FB-3842-415B-AF72-F09747948AC5}"/>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32683" t="23572" r="50012" b="65824"/>
          <a:stretch/>
        </p:blipFill>
        <p:spPr bwMode="auto">
          <a:xfrm>
            <a:off x="6403105" y="849631"/>
            <a:ext cx="748506" cy="518437"/>
          </a:xfrm>
          <a:prstGeom prst="rect">
            <a:avLst/>
          </a:prstGeom>
          <a:noFill/>
          <a:extLst>
            <a:ext uri="{909E8E84-426E-40DD-AFC4-6F175D3DCCD1}">
              <a14:hiddenFill xmlns:a14="http://schemas.microsoft.com/office/drawing/2010/main">
                <a:solidFill>
                  <a:srgbClr val="FFFFFF"/>
                </a:solidFill>
              </a14:hiddenFill>
            </a:ext>
          </a:extLst>
        </p:spPr>
      </p:pic>
      <p:pic>
        <p:nvPicPr>
          <p:cNvPr id="100" name="Graphique 8">
            <a:extLst>
              <a:ext uri="{FF2B5EF4-FFF2-40B4-BE49-F238E27FC236}">
                <a16:creationId xmlns:a16="http://schemas.microsoft.com/office/drawing/2014/main" id="{47DC5AAA-E395-9A43-9068-E08BF667742C}"/>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96850" y="6088895"/>
            <a:ext cx="520700" cy="520700"/>
          </a:xfrm>
          <a:prstGeom prst="rect">
            <a:avLst/>
          </a:prstGeom>
        </p:spPr>
      </p:pic>
    </p:spTree>
    <p:extLst>
      <p:ext uri="{BB962C8B-B14F-4D97-AF65-F5344CB8AC3E}">
        <p14:creationId xmlns:p14="http://schemas.microsoft.com/office/powerpoint/2010/main" val="419197583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1964922" y="324400"/>
            <a:ext cx="1293431" cy="338554"/>
          </a:xfrm>
          <a:prstGeom prst="rect">
            <a:avLst/>
          </a:prstGeom>
          <a:noFill/>
        </p:spPr>
        <p:txBody>
          <a:bodyPr wrap="none" rtlCol="0">
            <a:spAutoFit/>
          </a:bodyPr>
          <a:lstStyle/>
          <a:p>
            <a:r>
              <a:rPr lang="fr-FR" sz="1600" dirty="0" err="1">
                <a:solidFill>
                  <a:srgbClr val="0062C4"/>
                </a:solidFill>
              </a:rPr>
              <a:t>AzureML</a:t>
            </a:r>
            <a:r>
              <a:rPr lang="fr-FR" sz="1600" dirty="0">
                <a:solidFill>
                  <a:srgbClr val="0062C4"/>
                </a:solidFill>
              </a:rPr>
              <a:t> dev</a:t>
            </a:r>
          </a:p>
        </p:txBody>
      </p:sp>
      <p:pic>
        <p:nvPicPr>
          <p:cNvPr id="2056" name="Picture 8">
            <a:extLst>
              <a:ext uri="{FF2B5EF4-FFF2-40B4-BE49-F238E27FC236}">
                <a16:creationId xmlns:a16="http://schemas.microsoft.com/office/drawing/2014/main" id="{4FDC0E39-0C4A-4CCF-A813-7E5AE84946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9396" y="3129732"/>
            <a:ext cx="974194" cy="407182"/>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2" descr="Salah CHADLI">
            <a:extLst>
              <a:ext uri="{FF2B5EF4-FFF2-40B4-BE49-F238E27FC236}">
                <a16:creationId xmlns:a16="http://schemas.microsoft.com/office/drawing/2014/main" id="{00FFCDA1-2CCC-45DE-8C66-4A8817D4175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20945"/>
          <a:stretch/>
        </p:blipFill>
        <p:spPr bwMode="auto">
          <a:xfrm>
            <a:off x="383197" y="1568496"/>
            <a:ext cx="625853" cy="518437"/>
          </a:xfrm>
          <a:prstGeom prst="rect">
            <a:avLst/>
          </a:prstGeom>
          <a:noFill/>
          <a:extLst>
            <a:ext uri="{909E8E84-426E-40DD-AFC4-6F175D3DCCD1}">
              <a14:hiddenFill xmlns:a14="http://schemas.microsoft.com/office/drawing/2010/main">
                <a:solidFill>
                  <a:srgbClr val="FFFFFF"/>
                </a:solidFill>
              </a14:hiddenFill>
            </a:ext>
          </a:extLst>
        </p:spPr>
      </p:pic>
      <p:pic>
        <p:nvPicPr>
          <p:cNvPr id="55" name="Image 54" descr="Une image contenant personne, homme, souriant, posant&#10;&#10;Description générée automatiquement">
            <a:extLst>
              <a:ext uri="{FF2B5EF4-FFF2-40B4-BE49-F238E27FC236}">
                <a16:creationId xmlns:a16="http://schemas.microsoft.com/office/drawing/2014/main" id="{99BE0749-A0DC-45DA-951B-AC92F42E7F65}"/>
              </a:ext>
            </a:extLst>
          </p:cNvPr>
          <p:cNvPicPr>
            <a:picLocks noChangeAspect="1"/>
          </p:cNvPicPr>
          <p:nvPr/>
        </p:nvPicPr>
        <p:blipFill>
          <a:blip r:embed="rId5"/>
          <a:stretch>
            <a:fillRect/>
          </a:stretch>
        </p:blipFill>
        <p:spPr>
          <a:xfrm>
            <a:off x="374561" y="2134966"/>
            <a:ext cx="625853" cy="518437"/>
          </a:xfrm>
          <a:prstGeom prst="rect">
            <a:avLst/>
          </a:prstGeom>
        </p:spPr>
      </p:pic>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5279D6C-247B-46B7-A83F-92AC13F3E05A}"/>
              </a:ext>
            </a:extLst>
          </p:cNvPr>
          <p:cNvSpPr/>
          <p:nvPr/>
        </p:nvSpPr>
        <p:spPr>
          <a:xfrm>
            <a:off x="2496806" y="776062"/>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sz="900" dirty="0" err="1">
                <a:solidFill>
                  <a:schemeClr val="bg1"/>
                </a:solidFill>
              </a:rPr>
              <a:t>Automated</a:t>
            </a:r>
            <a:r>
              <a:rPr lang="fr-FR" sz="900" dirty="0">
                <a:solidFill>
                  <a:schemeClr val="bg1"/>
                </a:solidFill>
              </a:rPr>
              <a:t> Training Pipeline</a:t>
            </a:r>
          </a:p>
        </p:txBody>
      </p:sp>
      <p:sp>
        <p:nvSpPr>
          <p:cNvPr id="44" name="Rectangle 43">
            <a:extLst>
              <a:ext uri="{FF2B5EF4-FFF2-40B4-BE49-F238E27FC236}">
                <a16:creationId xmlns:a16="http://schemas.microsoft.com/office/drawing/2014/main" id="{045120D6-D408-4ACD-A701-7B8B839BB846}"/>
              </a:ext>
            </a:extLst>
          </p:cNvPr>
          <p:cNvSpPr/>
          <p:nvPr/>
        </p:nvSpPr>
        <p:spPr>
          <a:xfrm>
            <a:off x="2657917" y="1032175"/>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Validation</a:t>
            </a:r>
          </a:p>
        </p:txBody>
      </p:sp>
      <p:sp>
        <p:nvSpPr>
          <p:cNvPr id="45" name="Rectangle 44">
            <a:extLst>
              <a:ext uri="{FF2B5EF4-FFF2-40B4-BE49-F238E27FC236}">
                <a16:creationId xmlns:a16="http://schemas.microsoft.com/office/drawing/2014/main" id="{42574815-B18E-48EE-B192-B22351E75EB7}"/>
              </a:ext>
            </a:extLst>
          </p:cNvPr>
          <p:cNvSpPr/>
          <p:nvPr/>
        </p:nvSpPr>
        <p:spPr>
          <a:xfrm>
            <a:off x="2664795" y="1318997"/>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a:t>
            </a:r>
            <a:r>
              <a:rPr lang="fr-FR" sz="1000" dirty="0" err="1">
                <a:solidFill>
                  <a:srgbClr val="000000"/>
                </a:solidFill>
              </a:rPr>
              <a:t>Preparation</a:t>
            </a:r>
            <a:endParaRPr lang="fr-FR" sz="1000" dirty="0">
              <a:solidFill>
                <a:srgbClr val="000000"/>
              </a:solidFill>
            </a:endParaRPr>
          </a:p>
        </p:txBody>
      </p:sp>
      <p:sp>
        <p:nvSpPr>
          <p:cNvPr id="47" name="Rectangle 46">
            <a:extLst>
              <a:ext uri="{FF2B5EF4-FFF2-40B4-BE49-F238E27FC236}">
                <a16:creationId xmlns:a16="http://schemas.microsoft.com/office/drawing/2014/main" id="{A4576EE7-5E71-43B0-A8FB-D25A13D5033B}"/>
              </a:ext>
            </a:extLst>
          </p:cNvPr>
          <p:cNvSpPr/>
          <p:nvPr/>
        </p:nvSpPr>
        <p:spPr>
          <a:xfrm>
            <a:off x="2673590" y="1601997"/>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Training</a:t>
            </a:r>
          </a:p>
        </p:txBody>
      </p:sp>
      <p:sp>
        <p:nvSpPr>
          <p:cNvPr id="48" name="Rectangle 47">
            <a:extLst>
              <a:ext uri="{FF2B5EF4-FFF2-40B4-BE49-F238E27FC236}">
                <a16:creationId xmlns:a16="http://schemas.microsoft.com/office/drawing/2014/main" id="{A5EEFA37-D774-4A2D-8E2F-1BE8E4187FD4}"/>
              </a:ext>
            </a:extLst>
          </p:cNvPr>
          <p:cNvSpPr/>
          <p:nvPr/>
        </p:nvSpPr>
        <p:spPr>
          <a:xfrm>
            <a:off x="2673590" y="1892717"/>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Evaluation</a:t>
            </a:r>
          </a:p>
        </p:txBody>
      </p:sp>
      <p:sp>
        <p:nvSpPr>
          <p:cNvPr id="49" name="Rectangle 48">
            <a:extLst>
              <a:ext uri="{FF2B5EF4-FFF2-40B4-BE49-F238E27FC236}">
                <a16:creationId xmlns:a16="http://schemas.microsoft.com/office/drawing/2014/main" id="{8E14127C-2B76-48FE-89D5-008347DE910C}"/>
              </a:ext>
            </a:extLst>
          </p:cNvPr>
          <p:cNvSpPr/>
          <p:nvPr/>
        </p:nvSpPr>
        <p:spPr>
          <a:xfrm>
            <a:off x="2680442" y="2170665"/>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Register</a:t>
            </a:r>
            <a:endParaRPr lang="fr-FR" sz="1000" dirty="0">
              <a:solidFill>
                <a:srgbClr val="000000"/>
              </a:solidFill>
            </a:endParaRPr>
          </a:p>
        </p:txBody>
      </p:sp>
      <p:cxnSp>
        <p:nvCxnSpPr>
          <p:cNvPr id="50" name="Connecteur droit avec flèche 49">
            <a:extLst>
              <a:ext uri="{FF2B5EF4-FFF2-40B4-BE49-F238E27FC236}">
                <a16:creationId xmlns:a16="http://schemas.microsoft.com/office/drawing/2014/main" id="{207D1F71-976E-4259-9DF6-060045414958}"/>
              </a:ext>
            </a:extLst>
          </p:cNvPr>
          <p:cNvCxnSpPr>
            <a:cxnSpLocks/>
          </p:cNvCxnSpPr>
          <p:nvPr/>
        </p:nvCxnSpPr>
        <p:spPr>
          <a:xfrm>
            <a:off x="3262988" y="121526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eur droit avec flèche 51">
            <a:extLst>
              <a:ext uri="{FF2B5EF4-FFF2-40B4-BE49-F238E27FC236}">
                <a16:creationId xmlns:a16="http://schemas.microsoft.com/office/drawing/2014/main" id="{24121BBE-2F3A-46C7-A6C8-0C4280298B4E}"/>
              </a:ext>
            </a:extLst>
          </p:cNvPr>
          <p:cNvCxnSpPr>
            <a:cxnSpLocks/>
          </p:cNvCxnSpPr>
          <p:nvPr/>
        </p:nvCxnSpPr>
        <p:spPr>
          <a:xfrm>
            <a:off x="3267745" y="1491496"/>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DA42DC71-1438-44E4-B467-2EDEB07EE0D6}"/>
              </a:ext>
            </a:extLst>
          </p:cNvPr>
          <p:cNvCxnSpPr>
            <a:cxnSpLocks/>
          </p:cNvCxnSpPr>
          <p:nvPr/>
        </p:nvCxnSpPr>
        <p:spPr>
          <a:xfrm>
            <a:off x="3272514" y="17613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avec flèche 56">
            <a:extLst>
              <a:ext uri="{FF2B5EF4-FFF2-40B4-BE49-F238E27FC236}">
                <a16:creationId xmlns:a16="http://schemas.microsoft.com/office/drawing/2014/main" id="{EDE4866D-65CA-4F7E-AD2D-F4D34A8B5DBD}"/>
              </a:ext>
            </a:extLst>
          </p:cNvPr>
          <p:cNvCxnSpPr>
            <a:cxnSpLocks/>
          </p:cNvCxnSpPr>
          <p:nvPr/>
        </p:nvCxnSpPr>
        <p:spPr>
          <a:xfrm>
            <a:off x="3282034" y="204707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VM symbol | Microsoft Azure Mono">
            <a:extLst>
              <a:ext uri="{FF2B5EF4-FFF2-40B4-BE49-F238E27FC236}">
                <a16:creationId xmlns:a16="http://schemas.microsoft.com/office/drawing/2014/main" id="{0D5C1D03-AD57-4904-A56F-E648CDF2A64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76683" y="1602995"/>
            <a:ext cx="478855" cy="451906"/>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VM symbol | Microsoft Azure Mono">
            <a:extLst>
              <a:ext uri="{FF2B5EF4-FFF2-40B4-BE49-F238E27FC236}">
                <a16:creationId xmlns:a16="http://schemas.microsoft.com/office/drawing/2014/main" id="{571D532E-2DEA-440F-82CD-49D1A713A14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91760" y="2168232"/>
            <a:ext cx="478855" cy="451906"/>
          </a:xfrm>
          <a:prstGeom prst="rect">
            <a:avLst/>
          </a:prstGeom>
          <a:noFill/>
          <a:extLst>
            <a:ext uri="{909E8E84-426E-40DD-AFC4-6F175D3DCCD1}">
              <a14:hiddenFill xmlns:a14="http://schemas.microsoft.com/office/drawing/2010/main">
                <a:solidFill>
                  <a:srgbClr val="FFFFFF"/>
                </a:solidFill>
              </a14:hiddenFill>
            </a:ext>
          </a:extLst>
        </p:spPr>
      </p:pic>
      <p:sp>
        <p:nvSpPr>
          <p:cNvPr id="94" name="Titre 1">
            <a:extLst>
              <a:ext uri="{FF2B5EF4-FFF2-40B4-BE49-F238E27FC236}">
                <a16:creationId xmlns:a16="http://schemas.microsoft.com/office/drawing/2014/main" id="{6615257C-5215-466F-8D44-CFE1A469F4A1}"/>
              </a:ext>
            </a:extLst>
          </p:cNvPr>
          <p:cNvSpPr>
            <a:spLocks noGrp="1"/>
          </p:cNvSpPr>
          <p:nvPr>
            <p:ph type="title"/>
          </p:nvPr>
        </p:nvSpPr>
        <p:spPr>
          <a:xfrm>
            <a:off x="9117412" y="6339563"/>
            <a:ext cx="3090439" cy="518437"/>
          </a:xfrm>
          <a:solidFill>
            <a:schemeClr val="tx1">
              <a:lumMod val="50000"/>
            </a:schemeClr>
          </a:solidFill>
        </p:spPr>
        <p:txBody>
          <a:bodyPr>
            <a:normAutofit/>
          </a:bodyPr>
          <a:lstStyle/>
          <a:p>
            <a:r>
              <a:rPr lang="fr-FR" sz="2800" dirty="0">
                <a:solidFill>
                  <a:schemeClr val="bg1"/>
                </a:solidFill>
              </a:rPr>
              <a:t>Production phase</a:t>
            </a:r>
          </a:p>
        </p:txBody>
      </p:sp>
      <p:cxnSp>
        <p:nvCxnSpPr>
          <p:cNvPr id="102" name="Connecteur droit avec flèche 101">
            <a:extLst>
              <a:ext uri="{FF2B5EF4-FFF2-40B4-BE49-F238E27FC236}">
                <a16:creationId xmlns:a16="http://schemas.microsoft.com/office/drawing/2014/main" id="{90AB71FF-96D3-45AF-8F43-429036334AE7}"/>
              </a:ext>
            </a:extLst>
          </p:cNvPr>
          <p:cNvCxnSpPr>
            <a:cxnSpLocks/>
            <a:stCxn id="55" idx="3"/>
            <a:endCxn id="2056" idx="1"/>
          </p:cNvCxnSpPr>
          <p:nvPr/>
        </p:nvCxnSpPr>
        <p:spPr>
          <a:xfrm>
            <a:off x="1000414" y="2394185"/>
            <a:ext cx="698982" cy="93913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Connecteur droit avec flèche 112">
            <a:extLst>
              <a:ext uri="{FF2B5EF4-FFF2-40B4-BE49-F238E27FC236}">
                <a16:creationId xmlns:a16="http://schemas.microsoft.com/office/drawing/2014/main" id="{25EB28E1-166E-4F66-AFE7-15CA63793B74}"/>
              </a:ext>
            </a:extLst>
          </p:cNvPr>
          <p:cNvCxnSpPr>
            <a:cxnSpLocks/>
            <a:stCxn id="54" idx="3"/>
            <a:endCxn id="2056" idx="1"/>
          </p:cNvCxnSpPr>
          <p:nvPr/>
        </p:nvCxnSpPr>
        <p:spPr>
          <a:xfrm>
            <a:off x="1009050" y="1827715"/>
            <a:ext cx="690346" cy="150560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9" name="Picture 10" descr="Deploy Your Private Docker Registry as a Pod in Kubernetes | by Varun Kumar  G | The Startup | Medium">
            <a:extLst>
              <a:ext uri="{FF2B5EF4-FFF2-40B4-BE49-F238E27FC236}">
                <a16:creationId xmlns:a16="http://schemas.microsoft.com/office/drawing/2014/main" id="{E3287EE5-2AD9-406E-9467-43E989EBB15C}"/>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8436" t="9286" r="3461" b="8062"/>
          <a:stretch/>
        </p:blipFill>
        <p:spPr bwMode="auto">
          <a:xfrm>
            <a:off x="6377990" y="3069221"/>
            <a:ext cx="904875" cy="520018"/>
          </a:xfrm>
          <a:prstGeom prst="rect">
            <a:avLst/>
          </a:prstGeom>
          <a:noFill/>
          <a:extLst>
            <a:ext uri="{909E8E84-426E-40DD-AFC4-6F175D3DCCD1}">
              <a14:hiddenFill xmlns:a14="http://schemas.microsoft.com/office/drawing/2010/main">
                <a:solidFill>
                  <a:srgbClr val="FFFFFF"/>
                </a:solidFill>
              </a14:hiddenFill>
            </a:ext>
          </a:extLst>
        </p:spPr>
      </p:pic>
      <p:sp>
        <p:nvSpPr>
          <p:cNvPr id="16" name="ZoneTexte 15">
            <a:extLst>
              <a:ext uri="{FF2B5EF4-FFF2-40B4-BE49-F238E27FC236}">
                <a16:creationId xmlns:a16="http://schemas.microsoft.com/office/drawing/2014/main" id="{7747F973-0E03-4C8B-B51A-376D5133E97A}"/>
              </a:ext>
            </a:extLst>
          </p:cNvPr>
          <p:cNvSpPr txBox="1"/>
          <p:nvPr/>
        </p:nvSpPr>
        <p:spPr>
          <a:xfrm>
            <a:off x="6278660" y="3554662"/>
            <a:ext cx="1077539" cy="261610"/>
          </a:xfrm>
          <a:prstGeom prst="rect">
            <a:avLst/>
          </a:prstGeom>
          <a:noFill/>
        </p:spPr>
        <p:txBody>
          <a:bodyPr wrap="none" rtlCol="0">
            <a:spAutoFit/>
          </a:bodyPr>
          <a:lstStyle/>
          <a:p>
            <a:r>
              <a:rPr lang="fr-FR" sz="1100" dirty="0"/>
              <a:t>Docker </a:t>
            </a:r>
            <a:r>
              <a:rPr lang="fr-FR" sz="1100" dirty="0" err="1"/>
              <a:t>registry</a:t>
            </a:r>
            <a:endParaRPr lang="fr-FR" sz="1100" dirty="0"/>
          </a:p>
        </p:txBody>
      </p:sp>
      <p:sp>
        <p:nvSpPr>
          <p:cNvPr id="62" name="Rectangle 61">
            <a:extLst>
              <a:ext uri="{FF2B5EF4-FFF2-40B4-BE49-F238E27FC236}">
                <a16:creationId xmlns:a16="http://schemas.microsoft.com/office/drawing/2014/main" id="{F612601A-A1A1-4F2F-9152-EB6E5CA88709}"/>
              </a:ext>
            </a:extLst>
          </p:cNvPr>
          <p:cNvSpPr/>
          <p:nvPr/>
        </p:nvSpPr>
        <p:spPr>
          <a:xfrm>
            <a:off x="9092827" y="1018972"/>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63" name="Picture 2" descr="OpenShift — Wikipédia">
            <a:extLst>
              <a:ext uri="{FF2B5EF4-FFF2-40B4-BE49-F238E27FC236}">
                <a16:creationId xmlns:a16="http://schemas.microsoft.com/office/drawing/2014/main" id="{0D07EB71-5FC3-407A-8C40-33A1DE3B9F36}"/>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1" b="18596"/>
          <a:stretch/>
        </p:blipFill>
        <p:spPr bwMode="auto">
          <a:xfrm>
            <a:off x="9128431" y="1062750"/>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66" name="ZoneTexte 65">
            <a:extLst>
              <a:ext uri="{FF2B5EF4-FFF2-40B4-BE49-F238E27FC236}">
                <a16:creationId xmlns:a16="http://schemas.microsoft.com/office/drawing/2014/main" id="{1F3C727E-FD15-4871-86F2-7880DD9A5A09}"/>
              </a:ext>
            </a:extLst>
          </p:cNvPr>
          <p:cNvSpPr txBox="1"/>
          <p:nvPr/>
        </p:nvSpPr>
        <p:spPr>
          <a:xfrm>
            <a:off x="9443197" y="1035794"/>
            <a:ext cx="1403333"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dev</a:t>
            </a:r>
          </a:p>
        </p:txBody>
      </p:sp>
      <p:pic>
        <p:nvPicPr>
          <p:cNvPr id="67" name="Picture 8">
            <a:extLst>
              <a:ext uri="{FF2B5EF4-FFF2-40B4-BE49-F238E27FC236}">
                <a16:creationId xmlns:a16="http://schemas.microsoft.com/office/drawing/2014/main" id="{84BCBB4E-7A78-4D17-9A92-85EDC9D3BE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90261" y="1901280"/>
            <a:ext cx="974194" cy="407182"/>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Kubernetes hands on series: Pods. Pods are the smallest deployable units… |  by Rakesh Jain | Medium">
            <a:extLst>
              <a:ext uri="{FF2B5EF4-FFF2-40B4-BE49-F238E27FC236}">
                <a16:creationId xmlns:a16="http://schemas.microsoft.com/office/drawing/2014/main" id="{BE2DD8CC-BB1B-4FDD-A834-388C3CF67A4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514778" y="1433869"/>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2" descr="Kubernetes hands on series: Pods. Pods are the smallest deployable units… |  by Rakesh Jain | Medium">
            <a:extLst>
              <a:ext uri="{FF2B5EF4-FFF2-40B4-BE49-F238E27FC236}">
                <a16:creationId xmlns:a16="http://schemas.microsoft.com/office/drawing/2014/main" id="{E9BFCAAF-E143-45EA-96C3-5252950634D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034070" y="1433870"/>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2" descr="Kubernetes hands on series: Pods. Pods are the smallest deployable units… |  by Rakesh Jain | Medium">
            <a:extLst>
              <a:ext uri="{FF2B5EF4-FFF2-40B4-BE49-F238E27FC236}">
                <a16:creationId xmlns:a16="http://schemas.microsoft.com/office/drawing/2014/main" id="{5C5931A0-CEF9-4867-9C31-3E0E4A2FA6B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586014" y="1433869"/>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74" name="ZoneTexte 73">
            <a:extLst>
              <a:ext uri="{FF2B5EF4-FFF2-40B4-BE49-F238E27FC236}">
                <a16:creationId xmlns:a16="http://schemas.microsoft.com/office/drawing/2014/main" id="{AE0DDE34-5722-4CEB-B8BA-7770E609EA6D}"/>
              </a:ext>
            </a:extLst>
          </p:cNvPr>
          <p:cNvSpPr txBox="1"/>
          <p:nvPr/>
        </p:nvSpPr>
        <p:spPr>
          <a:xfrm>
            <a:off x="9450034" y="1733119"/>
            <a:ext cx="466794" cy="215444"/>
          </a:xfrm>
          <a:prstGeom prst="rect">
            <a:avLst/>
          </a:prstGeom>
          <a:noFill/>
        </p:spPr>
        <p:txBody>
          <a:bodyPr wrap="none" rtlCol="0">
            <a:spAutoFit/>
          </a:bodyPr>
          <a:lstStyle/>
          <a:p>
            <a:r>
              <a:rPr lang="fr-FR" sz="800" dirty="0">
                <a:solidFill>
                  <a:srgbClr val="326CE5"/>
                </a:solidFill>
              </a:rPr>
              <a:t>zoning</a:t>
            </a:r>
          </a:p>
        </p:txBody>
      </p:sp>
      <p:sp>
        <p:nvSpPr>
          <p:cNvPr id="75" name="ZoneTexte 74">
            <a:extLst>
              <a:ext uri="{FF2B5EF4-FFF2-40B4-BE49-F238E27FC236}">
                <a16:creationId xmlns:a16="http://schemas.microsoft.com/office/drawing/2014/main" id="{5707F3CB-7A38-4CF0-9DC8-8609DF44AC50}"/>
              </a:ext>
            </a:extLst>
          </p:cNvPr>
          <p:cNvSpPr txBox="1"/>
          <p:nvPr/>
        </p:nvSpPr>
        <p:spPr>
          <a:xfrm>
            <a:off x="10052058" y="1732635"/>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78" name="ZoneTexte 77">
            <a:extLst>
              <a:ext uri="{FF2B5EF4-FFF2-40B4-BE49-F238E27FC236}">
                <a16:creationId xmlns:a16="http://schemas.microsoft.com/office/drawing/2014/main" id="{CDEB7AB6-E132-476B-8B3F-34D824296FEE}"/>
              </a:ext>
            </a:extLst>
          </p:cNvPr>
          <p:cNvSpPr txBox="1"/>
          <p:nvPr/>
        </p:nvSpPr>
        <p:spPr>
          <a:xfrm>
            <a:off x="10394663" y="1732635"/>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cxnSp>
        <p:nvCxnSpPr>
          <p:cNvPr id="82" name="Connecteur droit avec flèche 81">
            <a:extLst>
              <a:ext uri="{FF2B5EF4-FFF2-40B4-BE49-F238E27FC236}">
                <a16:creationId xmlns:a16="http://schemas.microsoft.com/office/drawing/2014/main" id="{10D2AA67-E30D-4F88-B886-03D48D2CD9AC}"/>
              </a:ext>
            </a:extLst>
          </p:cNvPr>
          <p:cNvCxnSpPr>
            <a:cxnSpLocks/>
            <a:stCxn id="140" idx="1"/>
            <a:endCxn id="39" idx="3"/>
          </p:cNvCxnSpPr>
          <p:nvPr/>
        </p:nvCxnSpPr>
        <p:spPr>
          <a:xfrm flipH="1" flipV="1">
            <a:off x="7282865" y="3329230"/>
            <a:ext cx="1834547" cy="1736281"/>
          </a:xfrm>
          <a:prstGeom prst="straightConnector1">
            <a:avLst/>
          </a:prstGeom>
          <a:ln w="44450">
            <a:solidFill>
              <a:srgbClr val="9D337F">
                <a:alpha val="8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4" name="Cylindre 103">
            <a:extLst>
              <a:ext uri="{FF2B5EF4-FFF2-40B4-BE49-F238E27FC236}">
                <a16:creationId xmlns:a16="http://schemas.microsoft.com/office/drawing/2014/main" id="{FB8F0D81-38AE-4BA7-B6FC-070A66FA30C9}"/>
              </a:ext>
            </a:extLst>
          </p:cNvPr>
          <p:cNvSpPr/>
          <p:nvPr/>
        </p:nvSpPr>
        <p:spPr>
          <a:xfrm>
            <a:off x="4071623" y="1867809"/>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Registry</a:t>
            </a:r>
            <a:endParaRPr lang="fr-FR" sz="1000" dirty="0">
              <a:solidFill>
                <a:srgbClr val="000000"/>
              </a:solidFill>
            </a:endParaRPr>
          </a:p>
        </p:txBody>
      </p:sp>
      <p:cxnSp>
        <p:nvCxnSpPr>
          <p:cNvPr id="106" name="Connecteur droit avec flèche 105">
            <a:extLst>
              <a:ext uri="{FF2B5EF4-FFF2-40B4-BE49-F238E27FC236}">
                <a16:creationId xmlns:a16="http://schemas.microsoft.com/office/drawing/2014/main" id="{76E75ECF-C0CA-4F7A-896E-26DBAEE667B5}"/>
              </a:ext>
            </a:extLst>
          </p:cNvPr>
          <p:cNvCxnSpPr>
            <a:endCxn id="104" idx="2"/>
          </p:cNvCxnSpPr>
          <p:nvPr/>
        </p:nvCxnSpPr>
        <p:spPr>
          <a:xfrm flipV="1">
            <a:off x="3870854" y="2255227"/>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Connecteur droit avec flèche 106">
            <a:extLst>
              <a:ext uri="{FF2B5EF4-FFF2-40B4-BE49-F238E27FC236}">
                <a16:creationId xmlns:a16="http://schemas.microsoft.com/office/drawing/2014/main" id="{166F8678-BA67-456B-8D6E-DFE47F679FE3}"/>
              </a:ext>
            </a:extLst>
          </p:cNvPr>
          <p:cNvCxnSpPr>
            <a:cxnSpLocks/>
            <a:stCxn id="140" idx="1"/>
            <a:endCxn id="67" idx="3"/>
          </p:cNvCxnSpPr>
          <p:nvPr/>
        </p:nvCxnSpPr>
        <p:spPr>
          <a:xfrm flipH="1" flipV="1">
            <a:off x="7264455" y="2104871"/>
            <a:ext cx="1852957" cy="2960640"/>
          </a:xfrm>
          <a:prstGeom prst="straightConnector1">
            <a:avLst/>
          </a:prstGeom>
          <a:ln w="44450">
            <a:solidFill>
              <a:srgbClr val="9D337F">
                <a:alpha val="8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1" name="Rectangle 120">
            <a:extLst>
              <a:ext uri="{FF2B5EF4-FFF2-40B4-BE49-F238E27FC236}">
                <a16:creationId xmlns:a16="http://schemas.microsoft.com/office/drawing/2014/main" id="{0BFD7E3F-6E2D-4A93-AEAC-F109A06CCB62}"/>
              </a:ext>
            </a:extLst>
          </p:cNvPr>
          <p:cNvSpPr/>
          <p:nvPr/>
        </p:nvSpPr>
        <p:spPr>
          <a:xfrm>
            <a:off x="9092827" y="2204178"/>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123" name="Picture 2" descr="OpenShift — Wikipédia">
            <a:extLst>
              <a:ext uri="{FF2B5EF4-FFF2-40B4-BE49-F238E27FC236}">
                <a16:creationId xmlns:a16="http://schemas.microsoft.com/office/drawing/2014/main" id="{8FD841AB-3407-442F-84F1-0E8D10A55307}"/>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1" b="18596"/>
          <a:stretch/>
        </p:blipFill>
        <p:spPr bwMode="auto">
          <a:xfrm>
            <a:off x="9128431" y="2247956"/>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24" name="ZoneTexte 123">
            <a:extLst>
              <a:ext uri="{FF2B5EF4-FFF2-40B4-BE49-F238E27FC236}">
                <a16:creationId xmlns:a16="http://schemas.microsoft.com/office/drawing/2014/main" id="{DADD09F7-EBA2-4F32-9B1D-05A6E7524D47}"/>
              </a:ext>
            </a:extLst>
          </p:cNvPr>
          <p:cNvSpPr txBox="1"/>
          <p:nvPr/>
        </p:nvSpPr>
        <p:spPr>
          <a:xfrm>
            <a:off x="9443197" y="2221000"/>
            <a:ext cx="1366977"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a:t>
            </a:r>
            <a:r>
              <a:rPr lang="fr-FR" sz="1600" dirty="0" err="1">
                <a:solidFill>
                  <a:srgbClr val="DB212E"/>
                </a:solidFill>
              </a:rPr>
              <a:t>rec</a:t>
            </a:r>
            <a:endParaRPr lang="fr-FR" sz="1600" dirty="0">
              <a:solidFill>
                <a:srgbClr val="DB212E"/>
              </a:solidFill>
            </a:endParaRPr>
          </a:p>
        </p:txBody>
      </p:sp>
      <p:pic>
        <p:nvPicPr>
          <p:cNvPr id="125" name="Picture 2" descr="Kubernetes hands on series: Pods. Pods are the smallest deployable units… |  by Rakesh Jain | Medium">
            <a:extLst>
              <a:ext uri="{FF2B5EF4-FFF2-40B4-BE49-F238E27FC236}">
                <a16:creationId xmlns:a16="http://schemas.microsoft.com/office/drawing/2014/main" id="{2935B51C-8BD7-4D20-8072-098EABD71EB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514778" y="2619075"/>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26" name="Picture 2" descr="Kubernetes hands on series: Pods. Pods are the smallest deployable units… |  by Rakesh Jain | Medium">
            <a:extLst>
              <a:ext uri="{FF2B5EF4-FFF2-40B4-BE49-F238E27FC236}">
                <a16:creationId xmlns:a16="http://schemas.microsoft.com/office/drawing/2014/main" id="{9F9097AB-42FF-4062-BE66-C6098EB8CDC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034070" y="2619076"/>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27" name="Picture 2" descr="Kubernetes hands on series: Pods. Pods are the smallest deployable units… |  by Rakesh Jain | Medium">
            <a:extLst>
              <a:ext uri="{FF2B5EF4-FFF2-40B4-BE49-F238E27FC236}">
                <a16:creationId xmlns:a16="http://schemas.microsoft.com/office/drawing/2014/main" id="{712AFF66-B5FC-4F99-A7D6-CEF362C631D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586014" y="2619075"/>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28" name="ZoneTexte 127">
            <a:extLst>
              <a:ext uri="{FF2B5EF4-FFF2-40B4-BE49-F238E27FC236}">
                <a16:creationId xmlns:a16="http://schemas.microsoft.com/office/drawing/2014/main" id="{6ACC267C-4387-44DB-861A-26A294F8EF2E}"/>
              </a:ext>
            </a:extLst>
          </p:cNvPr>
          <p:cNvSpPr txBox="1"/>
          <p:nvPr/>
        </p:nvSpPr>
        <p:spPr>
          <a:xfrm>
            <a:off x="9450034" y="2907567"/>
            <a:ext cx="466794" cy="215444"/>
          </a:xfrm>
          <a:prstGeom prst="rect">
            <a:avLst/>
          </a:prstGeom>
          <a:noFill/>
        </p:spPr>
        <p:txBody>
          <a:bodyPr wrap="none" rtlCol="0">
            <a:spAutoFit/>
          </a:bodyPr>
          <a:lstStyle/>
          <a:p>
            <a:r>
              <a:rPr lang="fr-FR" sz="800" dirty="0">
                <a:solidFill>
                  <a:srgbClr val="326CE5"/>
                </a:solidFill>
              </a:rPr>
              <a:t>zoning</a:t>
            </a:r>
          </a:p>
        </p:txBody>
      </p:sp>
      <p:sp>
        <p:nvSpPr>
          <p:cNvPr id="129" name="ZoneTexte 128">
            <a:extLst>
              <a:ext uri="{FF2B5EF4-FFF2-40B4-BE49-F238E27FC236}">
                <a16:creationId xmlns:a16="http://schemas.microsoft.com/office/drawing/2014/main" id="{618DD696-E7C0-424F-8C3B-A95ACE051020}"/>
              </a:ext>
            </a:extLst>
          </p:cNvPr>
          <p:cNvSpPr txBox="1"/>
          <p:nvPr/>
        </p:nvSpPr>
        <p:spPr>
          <a:xfrm>
            <a:off x="10052058" y="2917841"/>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130" name="ZoneTexte 129">
            <a:extLst>
              <a:ext uri="{FF2B5EF4-FFF2-40B4-BE49-F238E27FC236}">
                <a16:creationId xmlns:a16="http://schemas.microsoft.com/office/drawing/2014/main" id="{D88E2EA0-BCFD-43B0-A09F-3E448B585494}"/>
              </a:ext>
            </a:extLst>
          </p:cNvPr>
          <p:cNvSpPr txBox="1"/>
          <p:nvPr/>
        </p:nvSpPr>
        <p:spPr>
          <a:xfrm>
            <a:off x="10394663" y="2917841"/>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sp>
        <p:nvSpPr>
          <p:cNvPr id="131" name="Rectangle 130">
            <a:extLst>
              <a:ext uri="{FF2B5EF4-FFF2-40B4-BE49-F238E27FC236}">
                <a16:creationId xmlns:a16="http://schemas.microsoft.com/office/drawing/2014/main" id="{56504CC2-A444-4320-8AC2-BECA20C96889}"/>
              </a:ext>
            </a:extLst>
          </p:cNvPr>
          <p:cNvSpPr/>
          <p:nvPr/>
        </p:nvSpPr>
        <p:spPr>
          <a:xfrm>
            <a:off x="9117412" y="3392211"/>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132" name="Picture 2" descr="OpenShift — Wikipédia">
            <a:extLst>
              <a:ext uri="{FF2B5EF4-FFF2-40B4-BE49-F238E27FC236}">
                <a16:creationId xmlns:a16="http://schemas.microsoft.com/office/drawing/2014/main" id="{C0E4F4B0-4B9F-41A7-9E43-6A8C81BB4623}"/>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1" b="18596"/>
          <a:stretch/>
        </p:blipFill>
        <p:spPr bwMode="auto">
          <a:xfrm>
            <a:off x="9153016" y="3435989"/>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33" name="ZoneTexte 132">
            <a:extLst>
              <a:ext uri="{FF2B5EF4-FFF2-40B4-BE49-F238E27FC236}">
                <a16:creationId xmlns:a16="http://schemas.microsoft.com/office/drawing/2014/main" id="{358C3FD6-C89A-479D-BA73-F70A9D979CAF}"/>
              </a:ext>
            </a:extLst>
          </p:cNvPr>
          <p:cNvSpPr txBox="1"/>
          <p:nvPr/>
        </p:nvSpPr>
        <p:spPr>
          <a:xfrm>
            <a:off x="9467782" y="3409033"/>
            <a:ext cx="1821717"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a:t>
            </a:r>
            <a:r>
              <a:rPr lang="fr-FR" sz="1600" dirty="0" err="1">
                <a:solidFill>
                  <a:srgbClr val="DB212E"/>
                </a:solidFill>
              </a:rPr>
              <a:t>pre</a:t>
            </a:r>
            <a:r>
              <a:rPr lang="fr-FR" sz="1600" dirty="0">
                <a:solidFill>
                  <a:srgbClr val="DB212E"/>
                </a:solidFill>
              </a:rPr>
              <a:t>-prod</a:t>
            </a:r>
          </a:p>
        </p:txBody>
      </p:sp>
      <p:pic>
        <p:nvPicPr>
          <p:cNvPr id="134" name="Picture 2" descr="Kubernetes hands on series: Pods. Pods are the smallest deployable units… |  by Rakesh Jain | Medium">
            <a:extLst>
              <a:ext uri="{FF2B5EF4-FFF2-40B4-BE49-F238E27FC236}">
                <a16:creationId xmlns:a16="http://schemas.microsoft.com/office/drawing/2014/main" id="{A443C2BD-CD08-47C0-9506-87060BED70C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539363" y="3807108"/>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35" name="Picture 2" descr="Kubernetes hands on series: Pods. Pods are the smallest deployable units… |  by Rakesh Jain | Medium">
            <a:extLst>
              <a:ext uri="{FF2B5EF4-FFF2-40B4-BE49-F238E27FC236}">
                <a16:creationId xmlns:a16="http://schemas.microsoft.com/office/drawing/2014/main" id="{4A47E679-7598-4B69-87F6-CDF64E862B6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058655" y="3807109"/>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36" name="Picture 2" descr="Kubernetes hands on series: Pods. Pods are the smallest deployable units… |  by Rakesh Jain | Medium">
            <a:extLst>
              <a:ext uri="{FF2B5EF4-FFF2-40B4-BE49-F238E27FC236}">
                <a16:creationId xmlns:a16="http://schemas.microsoft.com/office/drawing/2014/main" id="{F7EF8FBE-306F-4172-9F5A-6A9C36489DA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610599" y="3807108"/>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37" name="ZoneTexte 136">
            <a:extLst>
              <a:ext uri="{FF2B5EF4-FFF2-40B4-BE49-F238E27FC236}">
                <a16:creationId xmlns:a16="http://schemas.microsoft.com/office/drawing/2014/main" id="{922F2E2F-589C-4AA8-A348-93872C5AC831}"/>
              </a:ext>
            </a:extLst>
          </p:cNvPr>
          <p:cNvSpPr txBox="1"/>
          <p:nvPr/>
        </p:nvSpPr>
        <p:spPr>
          <a:xfrm>
            <a:off x="9474619" y="4106358"/>
            <a:ext cx="466794" cy="215444"/>
          </a:xfrm>
          <a:prstGeom prst="rect">
            <a:avLst/>
          </a:prstGeom>
          <a:noFill/>
        </p:spPr>
        <p:txBody>
          <a:bodyPr wrap="none" rtlCol="0">
            <a:spAutoFit/>
          </a:bodyPr>
          <a:lstStyle/>
          <a:p>
            <a:r>
              <a:rPr lang="fr-FR" sz="800" dirty="0">
                <a:solidFill>
                  <a:srgbClr val="326CE5"/>
                </a:solidFill>
              </a:rPr>
              <a:t>zoning</a:t>
            </a:r>
          </a:p>
        </p:txBody>
      </p:sp>
      <p:sp>
        <p:nvSpPr>
          <p:cNvPr id="138" name="ZoneTexte 137">
            <a:extLst>
              <a:ext uri="{FF2B5EF4-FFF2-40B4-BE49-F238E27FC236}">
                <a16:creationId xmlns:a16="http://schemas.microsoft.com/office/drawing/2014/main" id="{4E92AD28-2CCD-410F-9D4C-0F099288B473}"/>
              </a:ext>
            </a:extLst>
          </p:cNvPr>
          <p:cNvSpPr txBox="1"/>
          <p:nvPr/>
        </p:nvSpPr>
        <p:spPr>
          <a:xfrm>
            <a:off x="10076643" y="4105874"/>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139" name="ZoneTexte 138">
            <a:extLst>
              <a:ext uri="{FF2B5EF4-FFF2-40B4-BE49-F238E27FC236}">
                <a16:creationId xmlns:a16="http://schemas.microsoft.com/office/drawing/2014/main" id="{B5066EC8-0D79-45B0-B7FC-9C39EB6AB5AD}"/>
              </a:ext>
            </a:extLst>
          </p:cNvPr>
          <p:cNvSpPr txBox="1"/>
          <p:nvPr/>
        </p:nvSpPr>
        <p:spPr>
          <a:xfrm>
            <a:off x="10419248" y="4105874"/>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sp>
        <p:nvSpPr>
          <p:cNvPr id="140" name="Rectangle 139">
            <a:extLst>
              <a:ext uri="{FF2B5EF4-FFF2-40B4-BE49-F238E27FC236}">
                <a16:creationId xmlns:a16="http://schemas.microsoft.com/office/drawing/2014/main" id="{DF64E953-E769-4007-9076-A32A67D22A64}"/>
              </a:ext>
            </a:extLst>
          </p:cNvPr>
          <p:cNvSpPr/>
          <p:nvPr/>
        </p:nvSpPr>
        <p:spPr>
          <a:xfrm>
            <a:off x="9117412" y="4592987"/>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141" name="Picture 2" descr="OpenShift — Wikipédia">
            <a:extLst>
              <a:ext uri="{FF2B5EF4-FFF2-40B4-BE49-F238E27FC236}">
                <a16:creationId xmlns:a16="http://schemas.microsoft.com/office/drawing/2014/main" id="{E4321ED0-F094-4451-924D-D2116B434D53}"/>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1" b="18596"/>
          <a:stretch/>
        </p:blipFill>
        <p:spPr bwMode="auto">
          <a:xfrm>
            <a:off x="9153016" y="4636765"/>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42" name="ZoneTexte 141">
            <a:extLst>
              <a:ext uri="{FF2B5EF4-FFF2-40B4-BE49-F238E27FC236}">
                <a16:creationId xmlns:a16="http://schemas.microsoft.com/office/drawing/2014/main" id="{C3B1FC99-179E-4DE3-9C64-6E289256F7EA}"/>
              </a:ext>
            </a:extLst>
          </p:cNvPr>
          <p:cNvSpPr txBox="1"/>
          <p:nvPr/>
        </p:nvSpPr>
        <p:spPr>
          <a:xfrm>
            <a:off x="9467782" y="4609809"/>
            <a:ext cx="1486689"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prod</a:t>
            </a:r>
          </a:p>
        </p:txBody>
      </p:sp>
      <p:pic>
        <p:nvPicPr>
          <p:cNvPr id="143" name="Picture 2" descr="Kubernetes hands on series: Pods. Pods are the smallest deployable units… |  by Rakesh Jain | Medium">
            <a:extLst>
              <a:ext uri="{FF2B5EF4-FFF2-40B4-BE49-F238E27FC236}">
                <a16:creationId xmlns:a16="http://schemas.microsoft.com/office/drawing/2014/main" id="{65770948-480C-45FC-BFA5-B28C8EA9F27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539363" y="5007884"/>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44" name="Picture 2" descr="Kubernetes hands on series: Pods. Pods are the smallest deployable units… |  by Rakesh Jain | Medium">
            <a:extLst>
              <a:ext uri="{FF2B5EF4-FFF2-40B4-BE49-F238E27FC236}">
                <a16:creationId xmlns:a16="http://schemas.microsoft.com/office/drawing/2014/main" id="{905F4C06-871E-45F5-9E38-B9FBDF14489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058655" y="5007885"/>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45" name="Picture 2" descr="Kubernetes hands on series: Pods. Pods are the smallest deployable units… |  by Rakesh Jain | Medium">
            <a:extLst>
              <a:ext uri="{FF2B5EF4-FFF2-40B4-BE49-F238E27FC236}">
                <a16:creationId xmlns:a16="http://schemas.microsoft.com/office/drawing/2014/main" id="{B1C3ACCC-BBAF-42BA-90C1-339EAD97AE9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610599" y="5007884"/>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46" name="ZoneTexte 145">
            <a:extLst>
              <a:ext uri="{FF2B5EF4-FFF2-40B4-BE49-F238E27FC236}">
                <a16:creationId xmlns:a16="http://schemas.microsoft.com/office/drawing/2014/main" id="{3A750CFC-725E-406E-B613-1F4C89783F38}"/>
              </a:ext>
            </a:extLst>
          </p:cNvPr>
          <p:cNvSpPr txBox="1"/>
          <p:nvPr/>
        </p:nvSpPr>
        <p:spPr>
          <a:xfrm>
            <a:off x="9474619" y="5307134"/>
            <a:ext cx="466794" cy="215444"/>
          </a:xfrm>
          <a:prstGeom prst="rect">
            <a:avLst/>
          </a:prstGeom>
          <a:noFill/>
        </p:spPr>
        <p:txBody>
          <a:bodyPr wrap="none" rtlCol="0">
            <a:spAutoFit/>
          </a:bodyPr>
          <a:lstStyle/>
          <a:p>
            <a:r>
              <a:rPr lang="fr-FR" sz="800" dirty="0">
                <a:solidFill>
                  <a:srgbClr val="326CE5"/>
                </a:solidFill>
              </a:rPr>
              <a:t>zoning</a:t>
            </a:r>
          </a:p>
        </p:txBody>
      </p:sp>
      <p:sp>
        <p:nvSpPr>
          <p:cNvPr id="147" name="ZoneTexte 146">
            <a:extLst>
              <a:ext uri="{FF2B5EF4-FFF2-40B4-BE49-F238E27FC236}">
                <a16:creationId xmlns:a16="http://schemas.microsoft.com/office/drawing/2014/main" id="{ED8B2EC2-A38E-4F01-B670-0EA6DC00C449}"/>
              </a:ext>
            </a:extLst>
          </p:cNvPr>
          <p:cNvSpPr txBox="1"/>
          <p:nvPr/>
        </p:nvSpPr>
        <p:spPr>
          <a:xfrm>
            <a:off x="10076643" y="5306650"/>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148" name="ZoneTexte 147">
            <a:extLst>
              <a:ext uri="{FF2B5EF4-FFF2-40B4-BE49-F238E27FC236}">
                <a16:creationId xmlns:a16="http://schemas.microsoft.com/office/drawing/2014/main" id="{D49D3597-3B16-4312-BEA8-4BBADD7AF7D2}"/>
              </a:ext>
            </a:extLst>
          </p:cNvPr>
          <p:cNvSpPr txBox="1"/>
          <p:nvPr/>
        </p:nvSpPr>
        <p:spPr>
          <a:xfrm>
            <a:off x="10419248" y="5306650"/>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pic>
        <p:nvPicPr>
          <p:cNvPr id="84" name="Picture 4" descr="Azure Machine Learning">
            <a:extLst>
              <a:ext uri="{FF2B5EF4-FFF2-40B4-BE49-F238E27FC236}">
                <a16:creationId xmlns:a16="http://schemas.microsoft.com/office/drawing/2014/main" id="{9BFDA2D1-67E1-438B-A78A-43FA65FF512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396" t="27459" r="37476" b="30796"/>
          <a:stretch/>
        </p:blipFill>
        <p:spPr bwMode="auto">
          <a:xfrm>
            <a:off x="1711706" y="4146853"/>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85" name="Rectangle 84">
            <a:extLst>
              <a:ext uri="{FF2B5EF4-FFF2-40B4-BE49-F238E27FC236}">
                <a16:creationId xmlns:a16="http://schemas.microsoft.com/office/drawing/2014/main" id="{BB0A35BB-417F-489A-A273-31E9D0123AB7}"/>
              </a:ext>
            </a:extLst>
          </p:cNvPr>
          <p:cNvSpPr/>
          <p:nvPr/>
        </p:nvSpPr>
        <p:spPr>
          <a:xfrm>
            <a:off x="1582647" y="4086328"/>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062C4"/>
              </a:solidFill>
            </a:endParaRPr>
          </a:p>
        </p:txBody>
      </p:sp>
      <p:sp>
        <p:nvSpPr>
          <p:cNvPr id="86" name="ZoneTexte 85">
            <a:extLst>
              <a:ext uri="{FF2B5EF4-FFF2-40B4-BE49-F238E27FC236}">
                <a16:creationId xmlns:a16="http://schemas.microsoft.com/office/drawing/2014/main" id="{571EBCD3-A1EE-4410-A5B9-05D8D7B9CDFB}"/>
              </a:ext>
            </a:extLst>
          </p:cNvPr>
          <p:cNvSpPr txBox="1"/>
          <p:nvPr/>
        </p:nvSpPr>
        <p:spPr>
          <a:xfrm>
            <a:off x="1964922" y="4129537"/>
            <a:ext cx="1376787" cy="338554"/>
          </a:xfrm>
          <a:prstGeom prst="rect">
            <a:avLst/>
          </a:prstGeom>
          <a:noFill/>
        </p:spPr>
        <p:txBody>
          <a:bodyPr wrap="none" rtlCol="0">
            <a:spAutoFit/>
          </a:bodyPr>
          <a:lstStyle/>
          <a:p>
            <a:r>
              <a:rPr lang="fr-FR" sz="1600" dirty="0" err="1">
                <a:solidFill>
                  <a:srgbClr val="0062C4"/>
                </a:solidFill>
              </a:rPr>
              <a:t>AzureML</a:t>
            </a:r>
            <a:r>
              <a:rPr lang="fr-FR" sz="1600" dirty="0">
                <a:solidFill>
                  <a:srgbClr val="0062C4"/>
                </a:solidFill>
              </a:rPr>
              <a:t> prod</a:t>
            </a:r>
          </a:p>
        </p:txBody>
      </p:sp>
      <p:sp>
        <p:nvSpPr>
          <p:cNvPr id="87" name="Rectangle 86">
            <a:extLst>
              <a:ext uri="{FF2B5EF4-FFF2-40B4-BE49-F238E27FC236}">
                <a16:creationId xmlns:a16="http://schemas.microsoft.com/office/drawing/2014/main" id="{71BE1412-49F9-4983-B8F6-436D1DDF3522}"/>
              </a:ext>
            </a:extLst>
          </p:cNvPr>
          <p:cNvSpPr/>
          <p:nvPr/>
        </p:nvSpPr>
        <p:spPr>
          <a:xfrm>
            <a:off x="2496806" y="4580210"/>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sz="900" dirty="0" err="1">
                <a:solidFill>
                  <a:schemeClr val="bg1"/>
                </a:solidFill>
              </a:rPr>
              <a:t>Automated</a:t>
            </a:r>
            <a:r>
              <a:rPr lang="fr-FR" sz="900" dirty="0">
                <a:solidFill>
                  <a:schemeClr val="bg1"/>
                </a:solidFill>
              </a:rPr>
              <a:t> Training Pipeline</a:t>
            </a:r>
          </a:p>
        </p:txBody>
      </p:sp>
      <p:sp>
        <p:nvSpPr>
          <p:cNvPr id="88" name="Rectangle 87">
            <a:extLst>
              <a:ext uri="{FF2B5EF4-FFF2-40B4-BE49-F238E27FC236}">
                <a16:creationId xmlns:a16="http://schemas.microsoft.com/office/drawing/2014/main" id="{3DF4C30D-B708-4D54-BBC6-A18D19032A9F}"/>
              </a:ext>
            </a:extLst>
          </p:cNvPr>
          <p:cNvSpPr/>
          <p:nvPr/>
        </p:nvSpPr>
        <p:spPr>
          <a:xfrm>
            <a:off x="2657917" y="4836323"/>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Validation</a:t>
            </a:r>
          </a:p>
        </p:txBody>
      </p:sp>
      <p:sp>
        <p:nvSpPr>
          <p:cNvPr id="89" name="Rectangle 88">
            <a:extLst>
              <a:ext uri="{FF2B5EF4-FFF2-40B4-BE49-F238E27FC236}">
                <a16:creationId xmlns:a16="http://schemas.microsoft.com/office/drawing/2014/main" id="{BC6FA156-9DD5-4239-B6C8-CBB343A32D68}"/>
              </a:ext>
            </a:extLst>
          </p:cNvPr>
          <p:cNvSpPr/>
          <p:nvPr/>
        </p:nvSpPr>
        <p:spPr>
          <a:xfrm>
            <a:off x="2664795" y="5123145"/>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a:t>
            </a:r>
            <a:r>
              <a:rPr lang="fr-FR" sz="1000" dirty="0" err="1">
                <a:solidFill>
                  <a:srgbClr val="000000"/>
                </a:solidFill>
              </a:rPr>
              <a:t>Preparation</a:t>
            </a:r>
            <a:endParaRPr lang="fr-FR" sz="1000" dirty="0">
              <a:solidFill>
                <a:srgbClr val="000000"/>
              </a:solidFill>
            </a:endParaRPr>
          </a:p>
        </p:txBody>
      </p:sp>
      <p:sp>
        <p:nvSpPr>
          <p:cNvPr id="90" name="Rectangle 89">
            <a:extLst>
              <a:ext uri="{FF2B5EF4-FFF2-40B4-BE49-F238E27FC236}">
                <a16:creationId xmlns:a16="http://schemas.microsoft.com/office/drawing/2014/main" id="{C7AD0BB6-8796-4389-821C-EFC7534A1894}"/>
              </a:ext>
            </a:extLst>
          </p:cNvPr>
          <p:cNvSpPr/>
          <p:nvPr/>
        </p:nvSpPr>
        <p:spPr>
          <a:xfrm>
            <a:off x="2673590" y="5406145"/>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Training</a:t>
            </a:r>
          </a:p>
        </p:txBody>
      </p:sp>
      <p:sp>
        <p:nvSpPr>
          <p:cNvPr id="92" name="Rectangle 91">
            <a:extLst>
              <a:ext uri="{FF2B5EF4-FFF2-40B4-BE49-F238E27FC236}">
                <a16:creationId xmlns:a16="http://schemas.microsoft.com/office/drawing/2014/main" id="{18BD07E8-40F2-45B1-B06E-2DFAF0EB5EC2}"/>
              </a:ext>
            </a:extLst>
          </p:cNvPr>
          <p:cNvSpPr/>
          <p:nvPr/>
        </p:nvSpPr>
        <p:spPr>
          <a:xfrm>
            <a:off x="2673590" y="5696865"/>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Evaluation</a:t>
            </a:r>
          </a:p>
        </p:txBody>
      </p:sp>
      <p:sp>
        <p:nvSpPr>
          <p:cNvPr id="93" name="Rectangle 92">
            <a:extLst>
              <a:ext uri="{FF2B5EF4-FFF2-40B4-BE49-F238E27FC236}">
                <a16:creationId xmlns:a16="http://schemas.microsoft.com/office/drawing/2014/main" id="{2E66B189-5733-4EEE-95DC-160B9A007372}"/>
              </a:ext>
            </a:extLst>
          </p:cNvPr>
          <p:cNvSpPr/>
          <p:nvPr/>
        </p:nvSpPr>
        <p:spPr>
          <a:xfrm>
            <a:off x="2680442" y="5974813"/>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Register</a:t>
            </a:r>
            <a:endParaRPr lang="fr-FR" sz="1000" dirty="0">
              <a:solidFill>
                <a:srgbClr val="000000"/>
              </a:solidFill>
            </a:endParaRPr>
          </a:p>
        </p:txBody>
      </p:sp>
      <p:cxnSp>
        <p:nvCxnSpPr>
          <p:cNvPr id="95" name="Connecteur droit avec flèche 94">
            <a:extLst>
              <a:ext uri="{FF2B5EF4-FFF2-40B4-BE49-F238E27FC236}">
                <a16:creationId xmlns:a16="http://schemas.microsoft.com/office/drawing/2014/main" id="{B080A548-86EA-4C28-B298-1B76FF29F929}"/>
              </a:ext>
            </a:extLst>
          </p:cNvPr>
          <p:cNvCxnSpPr>
            <a:cxnSpLocks/>
          </p:cNvCxnSpPr>
          <p:nvPr/>
        </p:nvCxnSpPr>
        <p:spPr>
          <a:xfrm>
            <a:off x="3262988" y="5019410"/>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Connecteur droit avec flèche 95">
            <a:extLst>
              <a:ext uri="{FF2B5EF4-FFF2-40B4-BE49-F238E27FC236}">
                <a16:creationId xmlns:a16="http://schemas.microsoft.com/office/drawing/2014/main" id="{32E614EE-C23A-4AB6-AB24-3FDF874075B9}"/>
              </a:ext>
            </a:extLst>
          </p:cNvPr>
          <p:cNvCxnSpPr>
            <a:cxnSpLocks/>
          </p:cNvCxnSpPr>
          <p:nvPr/>
        </p:nvCxnSpPr>
        <p:spPr>
          <a:xfrm>
            <a:off x="3267745" y="529564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7" name="Connecteur droit avec flèche 96">
            <a:extLst>
              <a:ext uri="{FF2B5EF4-FFF2-40B4-BE49-F238E27FC236}">
                <a16:creationId xmlns:a16="http://schemas.microsoft.com/office/drawing/2014/main" id="{30964649-9F9F-496C-9F41-D453D109F869}"/>
              </a:ext>
            </a:extLst>
          </p:cNvPr>
          <p:cNvCxnSpPr>
            <a:cxnSpLocks/>
          </p:cNvCxnSpPr>
          <p:nvPr/>
        </p:nvCxnSpPr>
        <p:spPr>
          <a:xfrm>
            <a:off x="3272514" y="5565470"/>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Connecteur droit avec flèche 97">
            <a:extLst>
              <a:ext uri="{FF2B5EF4-FFF2-40B4-BE49-F238E27FC236}">
                <a16:creationId xmlns:a16="http://schemas.microsoft.com/office/drawing/2014/main" id="{9EB7D705-0ECD-43B7-8701-BA5D2DA762B2}"/>
              </a:ext>
            </a:extLst>
          </p:cNvPr>
          <p:cNvCxnSpPr>
            <a:cxnSpLocks/>
          </p:cNvCxnSpPr>
          <p:nvPr/>
        </p:nvCxnSpPr>
        <p:spPr>
          <a:xfrm>
            <a:off x="3282034" y="58512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11" name="Cylindre 110">
            <a:extLst>
              <a:ext uri="{FF2B5EF4-FFF2-40B4-BE49-F238E27FC236}">
                <a16:creationId xmlns:a16="http://schemas.microsoft.com/office/drawing/2014/main" id="{95D68641-7BD5-4C54-9FDB-CEE1EA968D9E}"/>
              </a:ext>
            </a:extLst>
          </p:cNvPr>
          <p:cNvSpPr/>
          <p:nvPr/>
        </p:nvSpPr>
        <p:spPr>
          <a:xfrm>
            <a:off x="4071623" y="5671957"/>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Registry</a:t>
            </a:r>
            <a:endParaRPr lang="fr-FR" sz="1000" dirty="0">
              <a:solidFill>
                <a:srgbClr val="000000"/>
              </a:solidFill>
            </a:endParaRPr>
          </a:p>
        </p:txBody>
      </p:sp>
      <p:cxnSp>
        <p:nvCxnSpPr>
          <p:cNvPr id="114" name="Connecteur droit avec flèche 113">
            <a:extLst>
              <a:ext uri="{FF2B5EF4-FFF2-40B4-BE49-F238E27FC236}">
                <a16:creationId xmlns:a16="http://schemas.microsoft.com/office/drawing/2014/main" id="{569F0339-49A0-4AB9-8B37-D308FE0A378A}"/>
              </a:ext>
            </a:extLst>
          </p:cNvPr>
          <p:cNvCxnSpPr>
            <a:endCxn id="111" idx="2"/>
          </p:cNvCxnSpPr>
          <p:nvPr/>
        </p:nvCxnSpPr>
        <p:spPr>
          <a:xfrm flipV="1">
            <a:off x="3870854" y="6059375"/>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15" name="Picture 2" descr="Azure DevOps Pipelines: Multi-Stage Pipelines">
            <a:extLst>
              <a:ext uri="{FF2B5EF4-FFF2-40B4-BE49-F238E27FC236}">
                <a16:creationId xmlns:a16="http://schemas.microsoft.com/office/drawing/2014/main" id="{5FD6D3BA-FD6B-469B-BFFD-853F283A4D3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076470" y="3505110"/>
            <a:ext cx="512308" cy="512308"/>
          </a:xfrm>
          <a:prstGeom prst="rect">
            <a:avLst/>
          </a:prstGeom>
          <a:noFill/>
          <a:extLst>
            <a:ext uri="{909E8E84-426E-40DD-AFC4-6F175D3DCCD1}">
              <a14:hiddenFill xmlns:a14="http://schemas.microsoft.com/office/drawing/2010/main">
                <a:solidFill>
                  <a:srgbClr val="FFFFFF"/>
                </a:solidFill>
              </a14:hiddenFill>
            </a:ext>
          </a:extLst>
        </p:spPr>
      </p:pic>
      <p:cxnSp>
        <p:nvCxnSpPr>
          <p:cNvPr id="117" name="Connecteur droit avec flèche 116">
            <a:extLst>
              <a:ext uri="{FF2B5EF4-FFF2-40B4-BE49-F238E27FC236}">
                <a16:creationId xmlns:a16="http://schemas.microsoft.com/office/drawing/2014/main" id="{5D434511-5BC7-40AB-96AB-DBBB0506E02F}"/>
              </a:ext>
            </a:extLst>
          </p:cNvPr>
          <p:cNvCxnSpPr>
            <a:cxnSpLocks/>
            <a:stCxn id="2056" idx="3"/>
            <a:endCxn id="115" idx="1"/>
          </p:cNvCxnSpPr>
          <p:nvPr/>
        </p:nvCxnSpPr>
        <p:spPr>
          <a:xfrm>
            <a:off x="2673590" y="3333323"/>
            <a:ext cx="402880" cy="427941"/>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Connecteur droit avec flèche 117">
            <a:extLst>
              <a:ext uri="{FF2B5EF4-FFF2-40B4-BE49-F238E27FC236}">
                <a16:creationId xmlns:a16="http://schemas.microsoft.com/office/drawing/2014/main" id="{A340ADAF-B438-4832-B366-8FE511E4EE3A}"/>
              </a:ext>
            </a:extLst>
          </p:cNvPr>
          <p:cNvCxnSpPr>
            <a:cxnSpLocks/>
            <a:stCxn id="115" idx="2"/>
            <a:endCxn id="87" idx="0"/>
          </p:cNvCxnSpPr>
          <p:nvPr/>
        </p:nvCxnSpPr>
        <p:spPr>
          <a:xfrm>
            <a:off x="3332624" y="4017418"/>
            <a:ext cx="1" cy="562792"/>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Connecteur droit avec flèche 118">
            <a:extLst>
              <a:ext uri="{FF2B5EF4-FFF2-40B4-BE49-F238E27FC236}">
                <a16:creationId xmlns:a16="http://schemas.microsoft.com/office/drawing/2014/main" id="{80A9FF18-83B1-42FF-BD9B-42DF94E41DF9}"/>
              </a:ext>
            </a:extLst>
          </p:cNvPr>
          <p:cNvCxnSpPr>
            <a:cxnSpLocks/>
            <a:stCxn id="115" idx="3"/>
            <a:endCxn id="39" idx="1"/>
          </p:cNvCxnSpPr>
          <p:nvPr/>
        </p:nvCxnSpPr>
        <p:spPr>
          <a:xfrm flipV="1">
            <a:off x="3588778" y="3329230"/>
            <a:ext cx="2789212" cy="432034"/>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Connecteur droit avec flèche 119">
            <a:extLst>
              <a:ext uri="{FF2B5EF4-FFF2-40B4-BE49-F238E27FC236}">
                <a16:creationId xmlns:a16="http://schemas.microsoft.com/office/drawing/2014/main" id="{EBC3CCE9-256E-43F4-AAF8-FA5B071B653F}"/>
              </a:ext>
            </a:extLst>
          </p:cNvPr>
          <p:cNvCxnSpPr>
            <a:cxnSpLocks/>
            <a:stCxn id="115" idx="2"/>
            <a:endCxn id="111" idx="1"/>
          </p:cNvCxnSpPr>
          <p:nvPr/>
        </p:nvCxnSpPr>
        <p:spPr>
          <a:xfrm>
            <a:off x="3332624" y="4017418"/>
            <a:ext cx="1064469" cy="1654539"/>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99" name="Connecteur droit avec flèche 98">
            <a:extLst>
              <a:ext uri="{FF2B5EF4-FFF2-40B4-BE49-F238E27FC236}">
                <a16:creationId xmlns:a16="http://schemas.microsoft.com/office/drawing/2014/main" id="{60A26145-85C4-49D3-B06D-C40BD21DE5EF}"/>
              </a:ext>
            </a:extLst>
          </p:cNvPr>
          <p:cNvCxnSpPr>
            <a:cxnSpLocks/>
            <a:stCxn id="100" idx="2"/>
          </p:cNvCxnSpPr>
          <p:nvPr/>
        </p:nvCxnSpPr>
        <p:spPr>
          <a:xfrm>
            <a:off x="6777358" y="1368068"/>
            <a:ext cx="0" cy="533212"/>
          </a:xfrm>
          <a:prstGeom prst="straightConnector1">
            <a:avLst/>
          </a:prstGeom>
          <a:ln w="44450">
            <a:solidFill>
              <a:srgbClr val="9D337F">
                <a:alpha val="80000"/>
              </a:srgbClr>
            </a:solidFill>
            <a:tailEnd type="triangle"/>
          </a:ln>
        </p:spPr>
        <p:style>
          <a:lnRef idx="1">
            <a:schemeClr val="accent1"/>
          </a:lnRef>
          <a:fillRef idx="0">
            <a:schemeClr val="accent1"/>
          </a:fillRef>
          <a:effectRef idx="0">
            <a:schemeClr val="accent1"/>
          </a:effectRef>
          <a:fontRef idx="minor">
            <a:schemeClr val="tx1"/>
          </a:fontRef>
        </p:style>
      </p:cxnSp>
      <p:pic>
        <p:nvPicPr>
          <p:cNvPr id="100" name="Picture 2" descr="Clément Mesureux (@clementmesureux) | Twitter">
            <a:extLst>
              <a:ext uri="{FF2B5EF4-FFF2-40B4-BE49-F238E27FC236}">
                <a16:creationId xmlns:a16="http://schemas.microsoft.com/office/drawing/2014/main" id="{D07F4D9A-4705-4940-BB7B-61AD918EEC4F}"/>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32683" t="23572" r="50012" b="65824"/>
          <a:stretch/>
        </p:blipFill>
        <p:spPr bwMode="auto">
          <a:xfrm>
            <a:off x="6403105" y="849631"/>
            <a:ext cx="748506" cy="518437"/>
          </a:xfrm>
          <a:prstGeom prst="rect">
            <a:avLst/>
          </a:prstGeom>
          <a:noFill/>
          <a:extLst>
            <a:ext uri="{909E8E84-426E-40DD-AFC4-6F175D3DCCD1}">
              <a14:hiddenFill xmlns:a14="http://schemas.microsoft.com/office/drawing/2010/main">
                <a:solidFill>
                  <a:srgbClr val="FFFFFF"/>
                </a:solidFill>
              </a14:hiddenFill>
            </a:ext>
          </a:extLst>
        </p:spPr>
      </p:pic>
      <p:pic>
        <p:nvPicPr>
          <p:cNvPr id="91" name="Graphique 8">
            <a:extLst>
              <a:ext uri="{FF2B5EF4-FFF2-40B4-BE49-F238E27FC236}">
                <a16:creationId xmlns:a16="http://schemas.microsoft.com/office/drawing/2014/main" id="{791D7ED3-EB7B-2944-BDA5-BA0FC0BEAA21}"/>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96850" y="6088895"/>
            <a:ext cx="520700" cy="520700"/>
          </a:xfrm>
          <a:prstGeom prst="rect">
            <a:avLst/>
          </a:prstGeom>
        </p:spPr>
      </p:pic>
    </p:spTree>
    <p:extLst>
      <p:ext uri="{BB962C8B-B14F-4D97-AF65-F5344CB8AC3E}">
        <p14:creationId xmlns:p14="http://schemas.microsoft.com/office/powerpoint/2010/main" val="396278203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25C25E6-8FFB-4298-ABC1-4A52580C8570}"/>
              </a:ext>
            </a:extLst>
          </p:cNvPr>
          <p:cNvSpPr>
            <a:spLocks noGrp="1"/>
          </p:cNvSpPr>
          <p:nvPr>
            <p:ph type="title"/>
          </p:nvPr>
        </p:nvSpPr>
        <p:spPr/>
        <p:txBody>
          <a:bodyPr/>
          <a:lstStyle/>
          <a:p>
            <a:r>
              <a:rPr lang="fr-FR"/>
              <a:t>Conclusion</a:t>
            </a:r>
            <a:endParaRPr lang="fr-FR" dirty="0"/>
          </a:p>
        </p:txBody>
      </p:sp>
      <p:sp>
        <p:nvSpPr>
          <p:cNvPr id="3" name="Espace réservé du contenu 2">
            <a:extLst>
              <a:ext uri="{FF2B5EF4-FFF2-40B4-BE49-F238E27FC236}">
                <a16:creationId xmlns:a16="http://schemas.microsoft.com/office/drawing/2014/main" id="{B49A2721-968C-45B2-8636-37B54F4790A1}"/>
              </a:ext>
            </a:extLst>
          </p:cNvPr>
          <p:cNvSpPr>
            <a:spLocks noGrp="1"/>
          </p:cNvSpPr>
          <p:nvPr>
            <p:ph idx="1"/>
          </p:nvPr>
        </p:nvSpPr>
        <p:spPr/>
        <p:txBody>
          <a:bodyPr/>
          <a:lstStyle/>
          <a:p>
            <a:endParaRPr lang="fr-FR"/>
          </a:p>
        </p:txBody>
      </p:sp>
    </p:spTree>
    <p:extLst>
      <p:ext uri="{BB962C8B-B14F-4D97-AF65-F5344CB8AC3E}">
        <p14:creationId xmlns:p14="http://schemas.microsoft.com/office/powerpoint/2010/main" val="188435721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01F0C36-4A6C-4D55-9CE3-A168317AE7F8}"/>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B644C309-575F-4458-BA29-7097758A99F3}"/>
              </a:ext>
            </a:extLst>
          </p:cNvPr>
          <p:cNvSpPr>
            <a:spLocks noGrp="1"/>
          </p:cNvSpPr>
          <p:nvPr>
            <p:ph idx="1"/>
          </p:nvPr>
        </p:nvSpPr>
        <p:spPr/>
        <p:txBody>
          <a:bodyPr/>
          <a:lstStyle/>
          <a:p>
            <a:endParaRPr lang="fr-FR"/>
          </a:p>
        </p:txBody>
      </p:sp>
    </p:spTree>
    <p:extLst>
      <p:ext uri="{BB962C8B-B14F-4D97-AF65-F5344CB8AC3E}">
        <p14:creationId xmlns:p14="http://schemas.microsoft.com/office/powerpoint/2010/main" val="55069131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71BD72B-2701-41F6-B7D3-4735604262F0}"/>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66AFD898-B663-4018-AA93-9F3A5B23FED5}"/>
              </a:ext>
            </a:extLst>
          </p:cNvPr>
          <p:cNvSpPr>
            <a:spLocks noGrp="1"/>
          </p:cNvSpPr>
          <p:nvPr>
            <p:ph idx="1"/>
          </p:nvPr>
        </p:nvSpPr>
        <p:spPr/>
        <p:txBody>
          <a:bodyPr/>
          <a:lstStyle/>
          <a:p>
            <a:endParaRPr lang="fr-FR"/>
          </a:p>
        </p:txBody>
      </p:sp>
    </p:spTree>
    <p:extLst>
      <p:ext uri="{BB962C8B-B14F-4D97-AF65-F5344CB8AC3E}">
        <p14:creationId xmlns:p14="http://schemas.microsoft.com/office/powerpoint/2010/main" val="306306486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5" name="Picture 6">
            <a:extLst>
              <a:ext uri="{FF2B5EF4-FFF2-40B4-BE49-F238E27FC236}">
                <a16:creationId xmlns:a16="http://schemas.microsoft.com/office/drawing/2014/main" id="{F1C53DC4-33F8-4E59-9FB1-D120935F2E85}"/>
              </a:ext>
            </a:extLst>
          </p:cNvPr>
          <p:cNvPicPr>
            <a:picLocks noChangeAspect="1"/>
          </p:cNvPicPr>
          <p:nvPr/>
        </p:nvPicPr>
        <p:blipFill>
          <a:blip r:embed="rId3"/>
          <a:stretch>
            <a:fillRect/>
          </a:stretch>
        </p:blipFill>
        <p:spPr>
          <a:xfrm>
            <a:off x="9078311" y="90707"/>
            <a:ext cx="878541" cy="795618"/>
          </a:xfrm>
          <a:prstGeom prst="rect">
            <a:avLst/>
          </a:prstGeom>
        </p:spPr>
      </p:pic>
      <p:pic>
        <p:nvPicPr>
          <p:cNvPr id="90" name="Picture 5">
            <a:extLst>
              <a:ext uri="{FF2B5EF4-FFF2-40B4-BE49-F238E27FC236}">
                <a16:creationId xmlns:a16="http://schemas.microsoft.com/office/drawing/2014/main" id="{465360AC-01AD-4126-9807-0968EDCF6B1E}"/>
              </a:ext>
            </a:extLst>
          </p:cNvPr>
          <p:cNvPicPr>
            <a:picLocks noChangeAspect="1"/>
          </p:cNvPicPr>
          <p:nvPr/>
        </p:nvPicPr>
        <p:blipFill>
          <a:blip r:embed="rId4"/>
          <a:stretch>
            <a:fillRect/>
          </a:stretch>
        </p:blipFill>
        <p:spPr>
          <a:xfrm>
            <a:off x="9042720" y="1196288"/>
            <a:ext cx="1380564" cy="1236152"/>
          </a:xfrm>
          <a:prstGeom prst="rect">
            <a:avLst/>
          </a:prstGeom>
        </p:spPr>
      </p:pic>
      <p:pic>
        <p:nvPicPr>
          <p:cNvPr id="5" name="Picture 5">
            <a:extLst>
              <a:ext uri="{FF2B5EF4-FFF2-40B4-BE49-F238E27FC236}">
                <a16:creationId xmlns:a16="http://schemas.microsoft.com/office/drawing/2014/main" id="{B328AB8B-7A2B-4D5C-8158-8AD90E161278}"/>
              </a:ext>
            </a:extLst>
          </p:cNvPr>
          <p:cNvPicPr>
            <a:picLocks noChangeAspect="1"/>
          </p:cNvPicPr>
          <p:nvPr/>
        </p:nvPicPr>
        <p:blipFill>
          <a:blip r:embed="rId5"/>
          <a:stretch>
            <a:fillRect/>
          </a:stretch>
        </p:blipFill>
        <p:spPr>
          <a:xfrm>
            <a:off x="3947176" y="4099193"/>
            <a:ext cx="1390650" cy="199352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Picture 8">
            <a:extLst>
              <a:ext uri="{FF2B5EF4-FFF2-40B4-BE49-F238E27FC236}">
                <a16:creationId xmlns:a16="http://schemas.microsoft.com/office/drawing/2014/main" id="{9AB43DC7-70B0-428C-BA00-0747535379E2}"/>
              </a:ext>
            </a:extLst>
          </p:cNvPr>
          <p:cNvPicPr>
            <a:picLocks noGrp="1" noChangeAspect="1"/>
          </p:cNvPicPr>
          <p:nvPr>
            <p:ph idx="1"/>
          </p:nvPr>
        </p:nvPicPr>
        <p:blipFill>
          <a:blip r:embed="rId6"/>
          <a:stretch>
            <a:fillRect/>
          </a:stretch>
        </p:blipFill>
        <p:spPr>
          <a:xfrm>
            <a:off x="1660951" y="3594583"/>
            <a:ext cx="1991818" cy="280941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9" name="Picture 9">
            <a:extLst>
              <a:ext uri="{FF2B5EF4-FFF2-40B4-BE49-F238E27FC236}">
                <a16:creationId xmlns:a16="http://schemas.microsoft.com/office/drawing/2014/main" id="{32324BB2-3390-4B56-B091-284021DBA490}"/>
              </a:ext>
            </a:extLst>
          </p:cNvPr>
          <p:cNvPicPr>
            <a:picLocks noChangeAspect="1"/>
          </p:cNvPicPr>
          <p:nvPr/>
        </p:nvPicPr>
        <p:blipFill>
          <a:blip r:embed="rId7"/>
          <a:stretch>
            <a:fillRect/>
          </a:stretch>
        </p:blipFill>
        <p:spPr>
          <a:xfrm>
            <a:off x="5660488" y="4546448"/>
            <a:ext cx="1613648" cy="111243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 name="Picture 10">
            <a:extLst>
              <a:ext uri="{FF2B5EF4-FFF2-40B4-BE49-F238E27FC236}">
                <a16:creationId xmlns:a16="http://schemas.microsoft.com/office/drawing/2014/main" id="{F13A39A2-87DB-4AC7-8225-36F52451E4BB}"/>
              </a:ext>
            </a:extLst>
          </p:cNvPr>
          <p:cNvPicPr>
            <a:picLocks noChangeAspect="1"/>
          </p:cNvPicPr>
          <p:nvPr/>
        </p:nvPicPr>
        <p:blipFill>
          <a:blip r:embed="rId8"/>
          <a:stretch>
            <a:fillRect/>
          </a:stretch>
        </p:blipFill>
        <p:spPr>
          <a:xfrm>
            <a:off x="7548733" y="4605484"/>
            <a:ext cx="1371600" cy="96003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 name="Picture 11">
            <a:extLst>
              <a:ext uri="{FF2B5EF4-FFF2-40B4-BE49-F238E27FC236}">
                <a16:creationId xmlns:a16="http://schemas.microsoft.com/office/drawing/2014/main" id="{690BA006-DE1C-42B7-85C0-57D102417DC8}"/>
              </a:ext>
            </a:extLst>
          </p:cNvPr>
          <p:cNvPicPr>
            <a:picLocks noChangeAspect="1"/>
          </p:cNvPicPr>
          <p:nvPr/>
        </p:nvPicPr>
        <p:blipFill>
          <a:blip r:embed="rId9"/>
          <a:stretch>
            <a:fillRect/>
          </a:stretch>
        </p:blipFill>
        <p:spPr>
          <a:xfrm>
            <a:off x="11335195" y="4169039"/>
            <a:ext cx="657225" cy="152400"/>
          </a:xfrm>
          <a:prstGeom prst="rect">
            <a:avLst/>
          </a:prstGeom>
        </p:spPr>
      </p:pic>
      <p:pic>
        <p:nvPicPr>
          <p:cNvPr id="12" name="Picture 12">
            <a:extLst>
              <a:ext uri="{FF2B5EF4-FFF2-40B4-BE49-F238E27FC236}">
                <a16:creationId xmlns:a16="http://schemas.microsoft.com/office/drawing/2014/main" id="{DD92FC87-14B0-4A72-90A2-BBBACE35B5F4}"/>
              </a:ext>
            </a:extLst>
          </p:cNvPr>
          <p:cNvPicPr>
            <a:picLocks noChangeAspect="1"/>
          </p:cNvPicPr>
          <p:nvPr/>
        </p:nvPicPr>
        <p:blipFill>
          <a:blip r:embed="rId10"/>
          <a:stretch>
            <a:fillRect/>
          </a:stretch>
        </p:blipFill>
        <p:spPr>
          <a:xfrm>
            <a:off x="10947601" y="3865531"/>
            <a:ext cx="1257300" cy="219075"/>
          </a:xfrm>
          <a:prstGeom prst="rect">
            <a:avLst/>
          </a:prstGeom>
        </p:spPr>
      </p:pic>
      <p:pic>
        <p:nvPicPr>
          <p:cNvPr id="13" name="Picture 13">
            <a:extLst>
              <a:ext uri="{FF2B5EF4-FFF2-40B4-BE49-F238E27FC236}">
                <a16:creationId xmlns:a16="http://schemas.microsoft.com/office/drawing/2014/main" id="{7CFF2178-E857-4C9F-A21A-459F36900606}"/>
              </a:ext>
            </a:extLst>
          </p:cNvPr>
          <p:cNvPicPr>
            <a:picLocks noChangeAspect="1"/>
          </p:cNvPicPr>
          <p:nvPr/>
        </p:nvPicPr>
        <p:blipFill>
          <a:blip r:embed="rId11"/>
          <a:stretch>
            <a:fillRect/>
          </a:stretch>
        </p:blipFill>
        <p:spPr>
          <a:xfrm>
            <a:off x="11315775" y="4459516"/>
            <a:ext cx="733425" cy="133350"/>
          </a:xfrm>
          <a:prstGeom prst="rect">
            <a:avLst/>
          </a:prstGeom>
        </p:spPr>
      </p:pic>
      <p:pic>
        <p:nvPicPr>
          <p:cNvPr id="14" name="Picture 14">
            <a:extLst>
              <a:ext uri="{FF2B5EF4-FFF2-40B4-BE49-F238E27FC236}">
                <a16:creationId xmlns:a16="http://schemas.microsoft.com/office/drawing/2014/main" id="{9FA4FA91-E05B-423B-9BC1-AC48BE9E2F0D}"/>
              </a:ext>
            </a:extLst>
          </p:cNvPr>
          <p:cNvPicPr>
            <a:picLocks noChangeAspect="1"/>
          </p:cNvPicPr>
          <p:nvPr/>
        </p:nvPicPr>
        <p:blipFill>
          <a:blip r:embed="rId12"/>
          <a:stretch>
            <a:fillRect/>
          </a:stretch>
        </p:blipFill>
        <p:spPr>
          <a:xfrm>
            <a:off x="11026829" y="5019278"/>
            <a:ext cx="1133475" cy="171450"/>
          </a:xfrm>
          <a:prstGeom prst="rect">
            <a:avLst/>
          </a:prstGeom>
        </p:spPr>
      </p:pic>
      <p:pic>
        <p:nvPicPr>
          <p:cNvPr id="15" name="Picture 15">
            <a:extLst>
              <a:ext uri="{FF2B5EF4-FFF2-40B4-BE49-F238E27FC236}">
                <a16:creationId xmlns:a16="http://schemas.microsoft.com/office/drawing/2014/main" id="{F1DDBC97-68FB-4F28-8281-C41D2FAD144B}"/>
              </a:ext>
            </a:extLst>
          </p:cNvPr>
          <p:cNvPicPr>
            <a:picLocks noChangeAspect="1"/>
          </p:cNvPicPr>
          <p:nvPr/>
        </p:nvPicPr>
        <p:blipFill>
          <a:blip r:embed="rId11"/>
          <a:stretch>
            <a:fillRect/>
          </a:stretch>
        </p:blipFill>
        <p:spPr>
          <a:xfrm>
            <a:off x="11383243" y="5577823"/>
            <a:ext cx="733425" cy="133350"/>
          </a:xfrm>
          <a:prstGeom prst="rect">
            <a:avLst/>
          </a:prstGeom>
        </p:spPr>
      </p:pic>
      <p:pic>
        <p:nvPicPr>
          <p:cNvPr id="16" name="Picture 16">
            <a:extLst>
              <a:ext uri="{FF2B5EF4-FFF2-40B4-BE49-F238E27FC236}">
                <a16:creationId xmlns:a16="http://schemas.microsoft.com/office/drawing/2014/main" id="{23B4C267-D41C-41D4-A5B3-CF3A24223DD0}"/>
              </a:ext>
            </a:extLst>
          </p:cNvPr>
          <p:cNvPicPr>
            <a:picLocks noChangeAspect="1"/>
          </p:cNvPicPr>
          <p:nvPr/>
        </p:nvPicPr>
        <p:blipFill>
          <a:blip r:embed="rId13"/>
          <a:stretch>
            <a:fillRect/>
          </a:stretch>
        </p:blipFill>
        <p:spPr>
          <a:xfrm>
            <a:off x="10717689" y="4690080"/>
            <a:ext cx="1470212" cy="139400"/>
          </a:xfrm>
          <a:prstGeom prst="rect">
            <a:avLst/>
          </a:prstGeom>
        </p:spPr>
      </p:pic>
      <p:pic>
        <p:nvPicPr>
          <p:cNvPr id="17" name="Picture 17">
            <a:extLst>
              <a:ext uri="{FF2B5EF4-FFF2-40B4-BE49-F238E27FC236}">
                <a16:creationId xmlns:a16="http://schemas.microsoft.com/office/drawing/2014/main" id="{582AB288-481E-4E31-854E-3AC0FFC7EE05}"/>
              </a:ext>
            </a:extLst>
          </p:cNvPr>
          <p:cNvPicPr>
            <a:picLocks noChangeAspect="1"/>
          </p:cNvPicPr>
          <p:nvPr/>
        </p:nvPicPr>
        <p:blipFill>
          <a:blip r:embed="rId14"/>
          <a:stretch>
            <a:fillRect/>
          </a:stretch>
        </p:blipFill>
        <p:spPr>
          <a:xfrm>
            <a:off x="11192279" y="5769676"/>
            <a:ext cx="771525" cy="171450"/>
          </a:xfrm>
          <a:prstGeom prst="rect">
            <a:avLst/>
          </a:prstGeom>
        </p:spPr>
      </p:pic>
      <p:pic>
        <p:nvPicPr>
          <p:cNvPr id="18" name="Picture 18">
            <a:extLst>
              <a:ext uri="{FF2B5EF4-FFF2-40B4-BE49-F238E27FC236}">
                <a16:creationId xmlns:a16="http://schemas.microsoft.com/office/drawing/2014/main" id="{F35D1665-6E32-48B1-A3DC-FD4734F4FE87}"/>
              </a:ext>
            </a:extLst>
          </p:cNvPr>
          <p:cNvPicPr>
            <a:picLocks noChangeAspect="1"/>
          </p:cNvPicPr>
          <p:nvPr/>
        </p:nvPicPr>
        <p:blipFill>
          <a:blip r:embed="rId15"/>
          <a:stretch>
            <a:fillRect/>
          </a:stretch>
        </p:blipFill>
        <p:spPr>
          <a:xfrm>
            <a:off x="11288403" y="5342561"/>
            <a:ext cx="561975" cy="142875"/>
          </a:xfrm>
          <a:prstGeom prst="rect">
            <a:avLst/>
          </a:prstGeom>
        </p:spPr>
      </p:pic>
      <p:pic>
        <p:nvPicPr>
          <p:cNvPr id="19" name="Picture 19">
            <a:extLst>
              <a:ext uri="{FF2B5EF4-FFF2-40B4-BE49-F238E27FC236}">
                <a16:creationId xmlns:a16="http://schemas.microsoft.com/office/drawing/2014/main" id="{BD982142-5825-419C-9187-81199C978EE9}"/>
              </a:ext>
            </a:extLst>
          </p:cNvPr>
          <p:cNvPicPr>
            <a:picLocks noChangeAspect="1"/>
          </p:cNvPicPr>
          <p:nvPr/>
        </p:nvPicPr>
        <p:blipFill>
          <a:blip r:embed="rId16"/>
          <a:stretch>
            <a:fillRect/>
          </a:stretch>
        </p:blipFill>
        <p:spPr>
          <a:xfrm>
            <a:off x="11107347" y="6102519"/>
            <a:ext cx="733425" cy="133350"/>
          </a:xfrm>
          <a:prstGeom prst="rect">
            <a:avLst/>
          </a:prstGeom>
        </p:spPr>
      </p:pic>
      <p:sp>
        <p:nvSpPr>
          <p:cNvPr id="22" name="TextBox 21">
            <a:extLst>
              <a:ext uri="{FF2B5EF4-FFF2-40B4-BE49-F238E27FC236}">
                <a16:creationId xmlns:a16="http://schemas.microsoft.com/office/drawing/2014/main" id="{D96E1BA4-B779-4AC2-93CD-1B21B8B225E2}"/>
              </a:ext>
            </a:extLst>
          </p:cNvPr>
          <p:cNvSpPr txBox="1"/>
          <p:nvPr/>
        </p:nvSpPr>
        <p:spPr>
          <a:xfrm>
            <a:off x="2596403" y="1349188"/>
            <a:ext cx="128587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a:t>Page</a:t>
            </a:r>
          </a:p>
        </p:txBody>
      </p:sp>
      <p:sp>
        <p:nvSpPr>
          <p:cNvPr id="30" name="Arrow: Right 29">
            <a:extLst>
              <a:ext uri="{FF2B5EF4-FFF2-40B4-BE49-F238E27FC236}">
                <a16:creationId xmlns:a16="http://schemas.microsoft.com/office/drawing/2014/main" id="{AD32CA55-0C1A-4E5F-9DE3-D0EFD361ED0E}"/>
              </a:ext>
            </a:extLst>
          </p:cNvPr>
          <p:cNvSpPr/>
          <p:nvPr/>
        </p:nvSpPr>
        <p:spPr>
          <a:xfrm>
            <a:off x="3538190" y="4858040"/>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a:extLst>
              <a:ext uri="{FF2B5EF4-FFF2-40B4-BE49-F238E27FC236}">
                <a16:creationId xmlns:a16="http://schemas.microsoft.com/office/drawing/2014/main" id="{AB59467D-2888-4F40-8EBD-E6F627A6D188}"/>
              </a:ext>
            </a:extLst>
          </p:cNvPr>
          <p:cNvPicPr>
            <a:picLocks noChangeAspect="1"/>
          </p:cNvPicPr>
          <p:nvPr/>
        </p:nvPicPr>
        <p:blipFill>
          <a:blip r:embed="rId17"/>
          <a:stretch>
            <a:fillRect/>
          </a:stretch>
        </p:blipFill>
        <p:spPr>
          <a:xfrm>
            <a:off x="1667436" y="395373"/>
            <a:ext cx="1990165" cy="283099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 name="Picture 3">
            <a:extLst>
              <a:ext uri="{FF2B5EF4-FFF2-40B4-BE49-F238E27FC236}">
                <a16:creationId xmlns:a16="http://schemas.microsoft.com/office/drawing/2014/main" id="{31905D87-28F4-409A-9EB9-34C6497CC511}"/>
              </a:ext>
            </a:extLst>
          </p:cNvPr>
          <p:cNvPicPr>
            <a:picLocks noChangeAspect="1"/>
          </p:cNvPicPr>
          <p:nvPr/>
        </p:nvPicPr>
        <p:blipFill>
          <a:blip r:embed="rId18"/>
          <a:stretch>
            <a:fillRect/>
          </a:stretch>
        </p:blipFill>
        <p:spPr>
          <a:xfrm>
            <a:off x="3899646" y="1130044"/>
            <a:ext cx="1488143" cy="133476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 name="Picture 5">
            <a:extLst>
              <a:ext uri="{FF2B5EF4-FFF2-40B4-BE49-F238E27FC236}">
                <a16:creationId xmlns:a16="http://schemas.microsoft.com/office/drawing/2014/main" id="{9A6FEF67-DC71-4064-98E7-9F487A54FFEC}"/>
              </a:ext>
            </a:extLst>
          </p:cNvPr>
          <p:cNvPicPr>
            <a:picLocks noChangeAspect="1"/>
          </p:cNvPicPr>
          <p:nvPr/>
        </p:nvPicPr>
        <p:blipFill>
          <a:blip r:embed="rId4"/>
          <a:stretch>
            <a:fillRect/>
          </a:stretch>
        </p:blipFill>
        <p:spPr>
          <a:xfrm>
            <a:off x="7377953" y="1192795"/>
            <a:ext cx="1380564" cy="1236152"/>
          </a:xfrm>
          <a:prstGeom prst="rect">
            <a:avLst/>
          </a:prstGeom>
        </p:spPr>
      </p:pic>
      <p:pic>
        <p:nvPicPr>
          <p:cNvPr id="29" name="Picture 3">
            <a:extLst>
              <a:ext uri="{FF2B5EF4-FFF2-40B4-BE49-F238E27FC236}">
                <a16:creationId xmlns:a16="http://schemas.microsoft.com/office/drawing/2014/main" id="{6010CDA7-EC75-4B9E-BC7D-E1F299F5386A}"/>
              </a:ext>
            </a:extLst>
          </p:cNvPr>
          <p:cNvPicPr>
            <a:picLocks noChangeAspect="1"/>
          </p:cNvPicPr>
          <p:nvPr/>
        </p:nvPicPr>
        <p:blipFill>
          <a:blip r:embed="rId18"/>
          <a:stretch>
            <a:fillRect/>
          </a:stretch>
        </p:blipFill>
        <p:spPr>
          <a:xfrm>
            <a:off x="5692588" y="1130042"/>
            <a:ext cx="1488143" cy="133476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 name="Picture 19">
            <a:extLst>
              <a:ext uri="{FF2B5EF4-FFF2-40B4-BE49-F238E27FC236}">
                <a16:creationId xmlns:a16="http://schemas.microsoft.com/office/drawing/2014/main" id="{3B7F4F27-32F8-431F-A2DA-BBED9E845997}"/>
              </a:ext>
            </a:extLst>
          </p:cNvPr>
          <p:cNvPicPr>
            <a:picLocks noChangeAspect="1"/>
          </p:cNvPicPr>
          <p:nvPr/>
        </p:nvPicPr>
        <p:blipFill>
          <a:blip r:embed="rId19"/>
          <a:stretch>
            <a:fillRect/>
          </a:stretch>
        </p:blipFill>
        <p:spPr>
          <a:xfrm>
            <a:off x="-1" y="2595281"/>
            <a:ext cx="1550895" cy="1577789"/>
          </a:xfrm>
          <a:prstGeom prst="rect">
            <a:avLst/>
          </a:prstGeom>
        </p:spPr>
      </p:pic>
      <p:sp>
        <p:nvSpPr>
          <p:cNvPr id="28" name="Arrow: Right 27">
            <a:extLst>
              <a:ext uri="{FF2B5EF4-FFF2-40B4-BE49-F238E27FC236}">
                <a16:creationId xmlns:a16="http://schemas.microsoft.com/office/drawing/2014/main" id="{AB8EB02C-5162-41C2-B59A-F978CEA9B4D7}"/>
              </a:ext>
            </a:extLst>
          </p:cNvPr>
          <p:cNvSpPr/>
          <p:nvPr/>
        </p:nvSpPr>
        <p:spPr>
          <a:xfrm rot="-2520000">
            <a:off x="1409072" y="2563076"/>
            <a:ext cx="590550" cy="485775"/>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Arrow: Right 33">
            <a:extLst>
              <a:ext uri="{FF2B5EF4-FFF2-40B4-BE49-F238E27FC236}">
                <a16:creationId xmlns:a16="http://schemas.microsoft.com/office/drawing/2014/main" id="{B78367CC-6610-4715-A0AD-0B693C3F79DD}"/>
              </a:ext>
            </a:extLst>
          </p:cNvPr>
          <p:cNvSpPr/>
          <p:nvPr/>
        </p:nvSpPr>
        <p:spPr>
          <a:xfrm rot="2400000">
            <a:off x="1368730" y="3549193"/>
            <a:ext cx="590550" cy="485775"/>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3B10E86D-B938-41E0-9E7E-449296B6A70C}"/>
              </a:ext>
            </a:extLst>
          </p:cNvPr>
          <p:cNvSpPr txBox="1"/>
          <p:nvPr/>
        </p:nvSpPr>
        <p:spPr>
          <a:xfrm rot="-2580000">
            <a:off x="1350308" y="2613212"/>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Split</a:t>
            </a:r>
          </a:p>
        </p:txBody>
      </p:sp>
      <p:sp>
        <p:nvSpPr>
          <p:cNvPr id="31" name="Arrow: Right 30">
            <a:extLst>
              <a:ext uri="{FF2B5EF4-FFF2-40B4-BE49-F238E27FC236}">
                <a16:creationId xmlns:a16="http://schemas.microsoft.com/office/drawing/2014/main" id="{91E47E77-3002-4339-AA9A-29438925A970}"/>
              </a:ext>
            </a:extLst>
          </p:cNvPr>
          <p:cNvSpPr/>
          <p:nvPr/>
        </p:nvSpPr>
        <p:spPr>
          <a:xfrm>
            <a:off x="3482160" y="1523169"/>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Arrow: Right 36">
            <a:extLst>
              <a:ext uri="{FF2B5EF4-FFF2-40B4-BE49-F238E27FC236}">
                <a16:creationId xmlns:a16="http://schemas.microsoft.com/office/drawing/2014/main" id="{1983EBCF-5FEE-42EE-887D-DAE7E3B36EB7}"/>
              </a:ext>
            </a:extLst>
          </p:cNvPr>
          <p:cNvSpPr/>
          <p:nvPr/>
        </p:nvSpPr>
        <p:spPr>
          <a:xfrm>
            <a:off x="7023217" y="1523169"/>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Arrow: Right 37">
            <a:extLst>
              <a:ext uri="{FF2B5EF4-FFF2-40B4-BE49-F238E27FC236}">
                <a16:creationId xmlns:a16="http://schemas.microsoft.com/office/drawing/2014/main" id="{9A403B89-ACE4-4A98-957D-8FE8674F6756}"/>
              </a:ext>
            </a:extLst>
          </p:cNvPr>
          <p:cNvSpPr/>
          <p:nvPr/>
        </p:nvSpPr>
        <p:spPr>
          <a:xfrm>
            <a:off x="8583077" y="1523169"/>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Arrow: Right 38">
            <a:extLst>
              <a:ext uri="{FF2B5EF4-FFF2-40B4-BE49-F238E27FC236}">
                <a16:creationId xmlns:a16="http://schemas.microsoft.com/office/drawing/2014/main" id="{41929FE0-16E2-431E-956F-915539F08956}"/>
              </a:ext>
            </a:extLst>
          </p:cNvPr>
          <p:cNvSpPr/>
          <p:nvPr/>
        </p:nvSpPr>
        <p:spPr>
          <a:xfrm>
            <a:off x="5113735" y="4858040"/>
            <a:ext cx="716055" cy="4588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Arrow: Right 39">
            <a:extLst>
              <a:ext uri="{FF2B5EF4-FFF2-40B4-BE49-F238E27FC236}">
                <a16:creationId xmlns:a16="http://schemas.microsoft.com/office/drawing/2014/main" id="{C4884183-8521-4210-A064-05A15815A905}"/>
              </a:ext>
            </a:extLst>
          </p:cNvPr>
          <p:cNvSpPr/>
          <p:nvPr/>
        </p:nvSpPr>
        <p:spPr>
          <a:xfrm>
            <a:off x="7121828" y="4858039"/>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Arrow: Right 35">
            <a:extLst>
              <a:ext uri="{FF2B5EF4-FFF2-40B4-BE49-F238E27FC236}">
                <a16:creationId xmlns:a16="http://schemas.microsoft.com/office/drawing/2014/main" id="{E63DA772-256B-4783-AFB8-CFE4ACBAC73E}"/>
              </a:ext>
            </a:extLst>
          </p:cNvPr>
          <p:cNvSpPr/>
          <p:nvPr/>
        </p:nvSpPr>
        <p:spPr>
          <a:xfrm>
            <a:off x="5140630" y="1505240"/>
            <a:ext cx="716055" cy="503704"/>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D12018DA-D091-4CA4-BABF-69DFB0B65C21}"/>
              </a:ext>
            </a:extLst>
          </p:cNvPr>
          <p:cNvSpPr txBox="1"/>
          <p:nvPr/>
        </p:nvSpPr>
        <p:spPr>
          <a:xfrm>
            <a:off x="3510802" y="4979894"/>
            <a:ext cx="149542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bg1"/>
                </a:solidFill>
              </a:rPr>
              <a:t>Zoning </a:t>
            </a:r>
          </a:p>
        </p:txBody>
      </p:sp>
      <p:sp>
        <p:nvSpPr>
          <p:cNvPr id="21" name="TextBox 20">
            <a:extLst>
              <a:ext uri="{FF2B5EF4-FFF2-40B4-BE49-F238E27FC236}">
                <a16:creationId xmlns:a16="http://schemas.microsoft.com/office/drawing/2014/main" id="{F7A06601-74EE-41DC-9D38-1159B314C50C}"/>
              </a:ext>
            </a:extLst>
          </p:cNvPr>
          <p:cNvSpPr txBox="1"/>
          <p:nvPr/>
        </p:nvSpPr>
        <p:spPr>
          <a:xfrm>
            <a:off x="3448049" y="1645024"/>
            <a:ext cx="149542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Zoning </a:t>
            </a:r>
          </a:p>
        </p:txBody>
      </p:sp>
      <p:sp>
        <p:nvSpPr>
          <p:cNvPr id="43" name="TextBox 42">
            <a:extLst>
              <a:ext uri="{FF2B5EF4-FFF2-40B4-BE49-F238E27FC236}">
                <a16:creationId xmlns:a16="http://schemas.microsoft.com/office/drawing/2014/main" id="{3045D61F-BDBF-440B-BED7-36507668E867}"/>
              </a:ext>
            </a:extLst>
          </p:cNvPr>
          <p:cNvSpPr txBox="1"/>
          <p:nvPr/>
        </p:nvSpPr>
        <p:spPr>
          <a:xfrm>
            <a:off x="5058896" y="4961964"/>
            <a:ext cx="1102659" cy="2551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Orientation</a:t>
            </a:r>
          </a:p>
        </p:txBody>
      </p:sp>
      <p:sp>
        <p:nvSpPr>
          <p:cNvPr id="44" name="TextBox 43">
            <a:extLst>
              <a:ext uri="{FF2B5EF4-FFF2-40B4-BE49-F238E27FC236}">
                <a16:creationId xmlns:a16="http://schemas.microsoft.com/office/drawing/2014/main" id="{1A16A52F-84E6-4961-AA5D-CA248402B9FF}"/>
              </a:ext>
            </a:extLst>
          </p:cNvPr>
          <p:cNvSpPr txBox="1"/>
          <p:nvPr/>
        </p:nvSpPr>
        <p:spPr>
          <a:xfrm>
            <a:off x="7069230" y="4979894"/>
            <a:ext cx="707651"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Rotation</a:t>
            </a:r>
          </a:p>
        </p:txBody>
      </p:sp>
      <p:pic>
        <p:nvPicPr>
          <p:cNvPr id="47" name="Picture 10">
            <a:extLst>
              <a:ext uri="{FF2B5EF4-FFF2-40B4-BE49-F238E27FC236}">
                <a16:creationId xmlns:a16="http://schemas.microsoft.com/office/drawing/2014/main" id="{7482DCD2-1001-4E41-9F5F-098B4C2E65E8}"/>
              </a:ext>
            </a:extLst>
          </p:cNvPr>
          <p:cNvPicPr>
            <a:picLocks noChangeAspect="1"/>
          </p:cNvPicPr>
          <p:nvPr/>
        </p:nvPicPr>
        <p:blipFill>
          <a:blip r:embed="rId8"/>
          <a:stretch>
            <a:fillRect/>
          </a:stretch>
        </p:blipFill>
        <p:spPr>
          <a:xfrm>
            <a:off x="9135485" y="4596519"/>
            <a:ext cx="1371600" cy="96003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1" name="Arrow: Right 40">
            <a:extLst>
              <a:ext uri="{FF2B5EF4-FFF2-40B4-BE49-F238E27FC236}">
                <a16:creationId xmlns:a16="http://schemas.microsoft.com/office/drawing/2014/main" id="{25AE7360-02AD-4AA1-A1AF-B2B408DAD9D9}"/>
              </a:ext>
            </a:extLst>
          </p:cNvPr>
          <p:cNvSpPr/>
          <p:nvPr/>
        </p:nvSpPr>
        <p:spPr>
          <a:xfrm>
            <a:off x="8735477" y="4858039"/>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Arrow: Right 45">
            <a:extLst>
              <a:ext uri="{FF2B5EF4-FFF2-40B4-BE49-F238E27FC236}">
                <a16:creationId xmlns:a16="http://schemas.microsoft.com/office/drawing/2014/main" id="{F03AFA7A-8724-4E27-9F6B-C800D689F662}"/>
              </a:ext>
            </a:extLst>
          </p:cNvPr>
          <p:cNvSpPr/>
          <p:nvPr/>
        </p:nvSpPr>
        <p:spPr>
          <a:xfrm>
            <a:off x="10295335" y="4831145"/>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5BE86791-606D-4E90-9889-D0ACB27CCE10}"/>
              </a:ext>
            </a:extLst>
          </p:cNvPr>
          <p:cNvSpPr/>
          <p:nvPr/>
        </p:nvSpPr>
        <p:spPr>
          <a:xfrm>
            <a:off x="9466729" y="4701988"/>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0A73D572-370E-4AB6-A106-6A2E6B5D5CE6}"/>
              </a:ext>
            </a:extLst>
          </p:cNvPr>
          <p:cNvSpPr/>
          <p:nvPr/>
        </p:nvSpPr>
        <p:spPr>
          <a:xfrm>
            <a:off x="9466729" y="4854388"/>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0782A284-4064-460E-9FC6-11A3CF1E008A}"/>
              </a:ext>
            </a:extLst>
          </p:cNvPr>
          <p:cNvSpPr/>
          <p:nvPr/>
        </p:nvSpPr>
        <p:spPr>
          <a:xfrm>
            <a:off x="9466728" y="5006787"/>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E47DE73E-D19A-4144-9A52-6FCD9A9FB26F}"/>
              </a:ext>
            </a:extLst>
          </p:cNvPr>
          <p:cNvSpPr/>
          <p:nvPr/>
        </p:nvSpPr>
        <p:spPr>
          <a:xfrm>
            <a:off x="9466728" y="5159187"/>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26368013-0577-4B21-B6FD-4E1F1B6BB926}"/>
              </a:ext>
            </a:extLst>
          </p:cNvPr>
          <p:cNvSpPr/>
          <p:nvPr/>
        </p:nvSpPr>
        <p:spPr>
          <a:xfrm>
            <a:off x="9170893" y="5338482"/>
            <a:ext cx="1308846" cy="170329"/>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a:extLst>
              <a:ext uri="{FF2B5EF4-FFF2-40B4-BE49-F238E27FC236}">
                <a16:creationId xmlns:a16="http://schemas.microsoft.com/office/drawing/2014/main" id="{51169252-75F3-4951-AA8D-6A6402B8D826}"/>
              </a:ext>
            </a:extLst>
          </p:cNvPr>
          <p:cNvSpPr txBox="1"/>
          <p:nvPr/>
        </p:nvSpPr>
        <p:spPr>
          <a:xfrm>
            <a:off x="8566335" y="1636059"/>
            <a:ext cx="113795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Zoning</a:t>
            </a:r>
          </a:p>
        </p:txBody>
      </p:sp>
      <p:sp>
        <p:nvSpPr>
          <p:cNvPr id="53" name="TextBox 52">
            <a:extLst>
              <a:ext uri="{FF2B5EF4-FFF2-40B4-BE49-F238E27FC236}">
                <a16:creationId xmlns:a16="http://schemas.microsoft.com/office/drawing/2014/main" id="{BD6A6E49-DFF6-4939-B344-0F5799A8931F}"/>
              </a:ext>
            </a:extLst>
          </p:cNvPr>
          <p:cNvSpPr txBox="1"/>
          <p:nvPr/>
        </p:nvSpPr>
        <p:spPr>
          <a:xfrm>
            <a:off x="8727699" y="4970930"/>
            <a:ext cx="895911"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Zoning</a:t>
            </a:r>
          </a:p>
        </p:txBody>
      </p:sp>
      <p:sp>
        <p:nvSpPr>
          <p:cNvPr id="25" name="TextBox 24">
            <a:extLst>
              <a:ext uri="{FF2B5EF4-FFF2-40B4-BE49-F238E27FC236}">
                <a16:creationId xmlns:a16="http://schemas.microsoft.com/office/drawing/2014/main" id="{053E40F4-3AC6-4E3F-A8B8-63261B008409}"/>
              </a:ext>
            </a:extLst>
          </p:cNvPr>
          <p:cNvSpPr txBox="1"/>
          <p:nvPr/>
        </p:nvSpPr>
        <p:spPr>
          <a:xfrm>
            <a:off x="10339108" y="4954680"/>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OCR</a:t>
            </a:r>
          </a:p>
        </p:txBody>
      </p:sp>
      <p:sp>
        <p:nvSpPr>
          <p:cNvPr id="23" name="TextBox 22">
            <a:extLst>
              <a:ext uri="{FF2B5EF4-FFF2-40B4-BE49-F238E27FC236}">
                <a16:creationId xmlns:a16="http://schemas.microsoft.com/office/drawing/2014/main" id="{A4FE806C-6168-4724-B979-45E8B03B5933}"/>
              </a:ext>
            </a:extLst>
          </p:cNvPr>
          <p:cNvSpPr txBox="1"/>
          <p:nvPr/>
        </p:nvSpPr>
        <p:spPr>
          <a:xfrm>
            <a:off x="5094755" y="1645024"/>
            <a:ext cx="1255059"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Orientation</a:t>
            </a:r>
            <a:endParaRPr lang="en-US" sz="1000" dirty="0">
              <a:solidFill>
                <a:schemeClr val="bg1"/>
              </a:solidFill>
            </a:endParaRPr>
          </a:p>
        </p:txBody>
      </p:sp>
      <p:sp>
        <p:nvSpPr>
          <p:cNvPr id="24" name="TextBox 23">
            <a:extLst>
              <a:ext uri="{FF2B5EF4-FFF2-40B4-BE49-F238E27FC236}">
                <a16:creationId xmlns:a16="http://schemas.microsoft.com/office/drawing/2014/main" id="{45D1BBF3-CDE4-4556-A508-56CB924D1A36}"/>
              </a:ext>
            </a:extLst>
          </p:cNvPr>
          <p:cNvSpPr txBox="1"/>
          <p:nvPr/>
        </p:nvSpPr>
        <p:spPr>
          <a:xfrm>
            <a:off x="6970618" y="1636059"/>
            <a:ext cx="166687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Rotation</a:t>
            </a:r>
          </a:p>
        </p:txBody>
      </p:sp>
      <p:pic>
        <p:nvPicPr>
          <p:cNvPr id="54" name="Picture 6">
            <a:extLst>
              <a:ext uri="{FF2B5EF4-FFF2-40B4-BE49-F238E27FC236}">
                <a16:creationId xmlns:a16="http://schemas.microsoft.com/office/drawing/2014/main" id="{D3734E4B-0659-46CC-BBBF-7530F014FC09}"/>
              </a:ext>
            </a:extLst>
          </p:cNvPr>
          <p:cNvPicPr>
            <a:picLocks noChangeAspect="1"/>
          </p:cNvPicPr>
          <p:nvPr/>
        </p:nvPicPr>
        <p:blipFill>
          <a:blip r:embed="rId3"/>
          <a:stretch>
            <a:fillRect/>
          </a:stretch>
        </p:blipFill>
        <p:spPr>
          <a:xfrm>
            <a:off x="10310959" y="90707"/>
            <a:ext cx="878541" cy="795618"/>
          </a:xfrm>
          <a:prstGeom prst="rect">
            <a:avLst/>
          </a:prstGeom>
        </p:spPr>
      </p:pic>
      <p:sp>
        <p:nvSpPr>
          <p:cNvPr id="55" name="Arrow: Right 54">
            <a:extLst>
              <a:ext uri="{FF2B5EF4-FFF2-40B4-BE49-F238E27FC236}">
                <a16:creationId xmlns:a16="http://schemas.microsoft.com/office/drawing/2014/main" id="{D5819918-CF5E-4180-9615-C593FF768ABF}"/>
              </a:ext>
            </a:extLst>
          </p:cNvPr>
          <p:cNvSpPr/>
          <p:nvPr/>
        </p:nvSpPr>
        <p:spPr>
          <a:xfrm>
            <a:off x="9835201" y="245637"/>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extBox 55">
            <a:extLst>
              <a:ext uri="{FF2B5EF4-FFF2-40B4-BE49-F238E27FC236}">
                <a16:creationId xmlns:a16="http://schemas.microsoft.com/office/drawing/2014/main" id="{DAA8D2C4-002F-4A2B-AD78-81A1AEDAB6C0}"/>
              </a:ext>
            </a:extLst>
          </p:cNvPr>
          <p:cNvSpPr txBox="1"/>
          <p:nvPr/>
        </p:nvSpPr>
        <p:spPr>
          <a:xfrm>
            <a:off x="9836388" y="367491"/>
            <a:ext cx="56421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sp>
        <p:nvSpPr>
          <p:cNvPr id="57" name="Rectangle 56">
            <a:extLst>
              <a:ext uri="{FF2B5EF4-FFF2-40B4-BE49-F238E27FC236}">
                <a16:creationId xmlns:a16="http://schemas.microsoft.com/office/drawing/2014/main" id="{8ABD1DC2-D311-44B5-BC7A-F89EA94FCFC6}"/>
              </a:ext>
            </a:extLst>
          </p:cNvPr>
          <p:cNvSpPr/>
          <p:nvPr/>
        </p:nvSpPr>
        <p:spPr>
          <a:xfrm>
            <a:off x="10494735" y="125444"/>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C11E651C-6D75-43FF-8BF5-8D0B29F7D565}"/>
              </a:ext>
            </a:extLst>
          </p:cNvPr>
          <p:cNvSpPr/>
          <p:nvPr/>
        </p:nvSpPr>
        <p:spPr>
          <a:xfrm>
            <a:off x="10494735" y="215091"/>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88CD44D3-44E4-446B-98E7-BE8F4DA59B70}"/>
              </a:ext>
            </a:extLst>
          </p:cNvPr>
          <p:cNvSpPr/>
          <p:nvPr/>
        </p:nvSpPr>
        <p:spPr>
          <a:xfrm>
            <a:off x="10494734" y="313702"/>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DD4F2A9B-A971-46E0-8403-84E4A9E1BB55}"/>
              </a:ext>
            </a:extLst>
          </p:cNvPr>
          <p:cNvSpPr/>
          <p:nvPr/>
        </p:nvSpPr>
        <p:spPr>
          <a:xfrm>
            <a:off x="10494735" y="403350"/>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F90F97B8-A082-45AF-9FB3-0B35A0B45AC2}"/>
              </a:ext>
            </a:extLst>
          </p:cNvPr>
          <p:cNvSpPr/>
          <p:nvPr/>
        </p:nvSpPr>
        <p:spPr>
          <a:xfrm>
            <a:off x="10494735" y="492997"/>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413A552E-EE0E-4988-8C70-689813E23692}"/>
              </a:ext>
            </a:extLst>
          </p:cNvPr>
          <p:cNvSpPr/>
          <p:nvPr/>
        </p:nvSpPr>
        <p:spPr>
          <a:xfrm>
            <a:off x="10494735" y="591608"/>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374ABF0D-0A0C-4F0C-990D-7A2883DCFD7F}"/>
              </a:ext>
            </a:extLst>
          </p:cNvPr>
          <p:cNvSpPr/>
          <p:nvPr/>
        </p:nvSpPr>
        <p:spPr>
          <a:xfrm>
            <a:off x="10494734" y="681255"/>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51592CE1-4F13-4547-B701-0E1E57F749DD}"/>
              </a:ext>
            </a:extLst>
          </p:cNvPr>
          <p:cNvSpPr/>
          <p:nvPr/>
        </p:nvSpPr>
        <p:spPr>
          <a:xfrm>
            <a:off x="10835394" y="125444"/>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9F5F2ED8-F4DE-49B5-B9EE-F272EE1A9F1A}"/>
              </a:ext>
            </a:extLst>
          </p:cNvPr>
          <p:cNvSpPr/>
          <p:nvPr/>
        </p:nvSpPr>
        <p:spPr>
          <a:xfrm>
            <a:off x="10835393" y="224055"/>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60A2C1E5-1AE1-42D8-9782-6B27BF8010A8}"/>
              </a:ext>
            </a:extLst>
          </p:cNvPr>
          <p:cNvSpPr/>
          <p:nvPr/>
        </p:nvSpPr>
        <p:spPr>
          <a:xfrm>
            <a:off x="10835394" y="304738"/>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2A92D734-85B6-4D08-A870-559529C11E3F}"/>
              </a:ext>
            </a:extLst>
          </p:cNvPr>
          <p:cNvSpPr/>
          <p:nvPr/>
        </p:nvSpPr>
        <p:spPr>
          <a:xfrm>
            <a:off x="10835393" y="403349"/>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581ADBA6-F851-4F46-B854-603DF4B13698}"/>
              </a:ext>
            </a:extLst>
          </p:cNvPr>
          <p:cNvSpPr/>
          <p:nvPr/>
        </p:nvSpPr>
        <p:spPr>
          <a:xfrm>
            <a:off x="10835394" y="484032"/>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5E0C0CD4-1600-4E9C-B4EE-B1E9956A963B}"/>
              </a:ext>
            </a:extLst>
          </p:cNvPr>
          <p:cNvSpPr/>
          <p:nvPr/>
        </p:nvSpPr>
        <p:spPr>
          <a:xfrm>
            <a:off x="10835393" y="582643"/>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F25BA22E-B152-4E17-BCCF-686B04AA6F97}"/>
              </a:ext>
            </a:extLst>
          </p:cNvPr>
          <p:cNvSpPr/>
          <p:nvPr/>
        </p:nvSpPr>
        <p:spPr>
          <a:xfrm>
            <a:off x="10835393" y="672290"/>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 name="Picture 6">
            <a:extLst>
              <a:ext uri="{FF2B5EF4-FFF2-40B4-BE49-F238E27FC236}">
                <a16:creationId xmlns:a16="http://schemas.microsoft.com/office/drawing/2014/main" id="{B49438F2-C0EA-4F3E-A0F4-96BE99B98EA8}"/>
              </a:ext>
            </a:extLst>
          </p:cNvPr>
          <p:cNvPicPr>
            <a:picLocks noChangeAspect="1"/>
          </p:cNvPicPr>
          <p:nvPr/>
        </p:nvPicPr>
        <p:blipFill rotWithShape="1">
          <a:blip r:embed="rId3"/>
          <a:srcRect l="28571" t="7865" r="22449" b="83146"/>
          <a:stretch/>
        </p:blipFill>
        <p:spPr>
          <a:xfrm>
            <a:off x="11551200" y="191073"/>
            <a:ext cx="430306" cy="71523"/>
          </a:xfrm>
          <a:prstGeom prst="rect">
            <a:avLst/>
          </a:prstGeom>
        </p:spPr>
      </p:pic>
      <p:pic>
        <p:nvPicPr>
          <p:cNvPr id="72" name="Picture 6">
            <a:extLst>
              <a:ext uri="{FF2B5EF4-FFF2-40B4-BE49-F238E27FC236}">
                <a16:creationId xmlns:a16="http://schemas.microsoft.com/office/drawing/2014/main" id="{E2540B05-1D8D-4307-82B4-A2FAEE51E8A6}"/>
              </a:ext>
            </a:extLst>
          </p:cNvPr>
          <p:cNvPicPr>
            <a:picLocks noChangeAspect="1"/>
          </p:cNvPicPr>
          <p:nvPr/>
        </p:nvPicPr>
        <p:blipFill rotWithShape="1">
          <a:blip r:embed="rId3"/>
          <a:srcRect l="28571" t="7865" r="22449" b="83146"/>
          <a:stretch/>
        </p:blipFill>
        <p:spPr>
          <a:xfrm>
            <a:off x="11631882" y="298650"/>
            <a:ext cx="430306" cy="71523"/>
          </a:xfrm>
          <a:prstGeom prst="rect">
            <a:avLst/>
          </a:prstGeom>
        </p:spPr>
      </p:pic>
      <p:pic>
        <p:nvPicPr>
          <p:cNvPr id="73" name="Picture 6">
            <a:extLst>
              <a:ext uri="{FF2B5EF4-FFF2-40B4-BE49-F238E27FC236}">
                <a16:creationId xmlns:a16="http://schemas.microsoft.com/office/drawing/2014/main" id="{FA8EF3AD-BA1B-4D6F-B3D7-9B58E2BA022D}"/>
              </a:ext>
            </a:extLst>
          </p:cNvPr>
          <p:cNvPicPr>
            <a:picLocks noChangeAspect="1"/>
          </p:cNvPicPr>
          <p:nvPr/>
        </p:nvPicPr>
        <p:blipFill rotWithShape="1">
          <a:blip r:embed="rId3"/>
          <a:srcRect l="28571" t="7865" r="22449" b="83146"/>
          <a:stretch/>
        </p:blipFill>
        <p:spPr>
          <a:xfrm>
            <a:off x="11551199" y="424155"/>
            <a:ext cx="430306" cy="71523"/>
          </a:xfrm>
          <a:prstGeom prst="rect">
            <a:avLst/>
          </a:prstGeom>
        </p:spPr>
      </p:pic>
      <p:pic>
        <p:nvPicPr>
          <p:cNvPr id="74" name="Picture 6">
            <a:extLst>
              <a:ext uri="{FF2B5EF4-FFF2-40B4-BE49-F238E27FC236}">
                <a16:creationId xmlns:a16="http://schemas.microsoft.com/office/drawing/2014/main" id="{F15A1D32-7F2F-4420-AAB1-737013AB1A25}"/>
              </a:ext>
            </a:extLst>
          </p:cNvPr>
          <p:cNvPicPr>
            <a:picLocks noChangeAspect="1"/>
          </p:cNvPicPr>
          <p:nvPr/>
        </p:nvPicPr>
        <p:blipFill rotWithShape="1">
          <a:blip r:embed="rId3"/>
          <a:srcRect l="28571" t="7865" r="22449" b="83146"/>
          <a:stretch/>
        </p:blipFill>
        <p:spPr>
          <a:xfrm>
            <a:off x="11604987" y="594484"/>
            <a:ext cx="430306" cy="71523"/>
          </a:xfrm>
          <a:prstGeom prst="rect">
            <a:avLst/>
          </a:prstGeom>
        </p:spPr>
      </p:pic>
      <p:pic>
        <p:nvPicPr>
          <p:cNvPr id="75" name="Picture 6">
            <a:extLst>
              <a:ext uri="{FF2B5EF4-FFF2-40B4-BE49-F238E27FC236}">
                <a16:creationId xmlns:a16="http://schemas.microsoft.com/office/drawing/2014/main" id="{E75EA813-68A6-476B-885D-14F98C7B8E4E}"/>
              </a:ext>
            </a:extLst>
          </p:cNvPr>
          <p:cNvPicPr>
            <a:picLocks noChangeAspect="1"/>
          </p:cNvPicPr>
          <p:nvPr/>
        </p:nvPicPr>
        <p:blipFill rotWithShape="1">
          <a:blip r:embed="rId3"/>
          <a:srcRect l="28571" t="7865" r="22449" b="83146"/>
          <a:stretch/>
        </p:blipFill>
        <p:spPr>
          <a:xfrm>
            <a:off x="11604988" y="719991"/>
            <a:ext cx="430306" cy="71523"/>
          </a:xfrm>
          <a:prstGeom prst="rect">
            <a:avLst/>
          </a:prstGeom>
        </p:spPr>
      </p:pic>
      <p:pic>
        <p:nvPicPr>
          <p:cNvPr id="76" name="Picture 6">
            <a:extLst>
              <a:ext uri="{FF2B5EF4-FFF2-40B4-BE49-F238E27FC236}">
                <a16:creationId xmlns:a16="http://schemas.microsoft.com/office/drawing/2014/main" id="{A2CCE513-BAFD-41FC-8B3D-F424B6D81190}"/>
              </a:ext>
            </a:extLst>
          </p:cNvPr>
          <p:cNvPicPr>
            <a:picLocks noChangeAspect="1"/>
          </p:cNvPicPr>
          <p:nvPr/>
        </p:nvPicPr>
        <p:blipFill rotWithShape="1">
          <a:blip r:embed="rId3"/>
          <a:srcRect l="28571" t="7865" r="22449" b="83146"/>
          <a:stretch/>
        </p:blipFill>
        <p:spPr>
          <a:xfrm>
            <a:off x="11533270" y="872390"/>
            <a:ext cx="430306" cy="71523"/>
          </a:xfrm>
          <a:prstGeom prst="rect">
            <a:avLst/>
          </a:prstGeom>
        </p:spPr>
      </p:pic>
      <p:sp>
        <p:nvSpPr>
          <p:cNvPr id="77" name="Arrow: Right 76">
            <a:extLst>
              <a:ext uri="{FF2B5EF4-FFF2-40B4-BE49-F238E27FC236}">
                <a16:creationId xmlns:a16="http://schemas.microsoft.com/office/drawing/2014/main" id="{BAF3C916-8B9E-4DD2-874E-5E4BACCEC769}"/>
              </a:ext>
            </a:extLst>
          </p:cNvPr>
          <p:cNvSpPr/>
          <p:nvPr/>
        </p:nvSpPr>
        <p:spPr>
          <a:xfrm>
            <a:off x="11010444" y="254601"/>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TextBox 77">
            <a:extLst>
              <a:ext uri="{FF2B5EF4-FFF2-40B4-BE49-F238E27FC236}">
                <a16:creationId xmlns:a16="http://schemas.microsoft.com/office/drawing/2014/main" id="{9C886352-BDE3-48AD-80C3-2899CF691C13}"/>
              </a:ext>
            </a:extLst>
          </p:cNvPr>
          <p:cNvSpPr txBox="1"/>
          <p:nvPr/>
        </p:nvSpPr>
        <p:spPr>
          <a:xfrm>
            <a:off x="10984737" y="367491"/>
            <a:ext cx="56421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OCR</a:t>
            </a:r>
            <a:endParaRPr lang="en-US"/>
          </a:p>
        </p:txBody>
      </p:sp>
      <p:pic>
        <p:nvPicPr>
          <p:cNvPr id="79" name="Picture 6">
            <a:extLst>
              <a:ext uri="{FF2B5EF4-FFF2-40B4-BE49-F238E27FC236}">
                <a16:creationId xmlns:a16="http://schemas.microsoft.com/office/drawing/2014/main" id="{DAD1C261-247B-477A-8B9A-BB70ABAA24D2}"/>
              </a:ext>
            </a:extLst>
          </p:cNvPr>
          <p:cNvPicPr>
            <a:picLocks noChangeAspect="1"/>
          </p:cNvPicPr>
          <p:nvPr/>
        </p:nvPicPr>
        <p:blipFill rotWithShape="1">
          <a:blip r:embed="rId3"/>
          <a:srcRect l="28571" t="7865" r="22449" b="83146"/>
          <a:stretch/>
        </p:blipFill>
        <p:spPr>
          <a:xfrm>
            <a:off x="11676705" y="1015825"/>
            <a:ext cx="430306" cy="71523"/>
          </a:xfrm>
          <a:prstGeom prst="rect">
            <a:avLst/>
          </a:prstGeom>
        </p:spPr>
      </p:pic>
      <p:pic>
        <p:nvPicPr>
          <p:cNvPr id="80" name="Picture 6">
            <a:extLst>
              <a:ext uri="{FF2B5EF4-FFF2-40B4-BE49-F238E27FC236}">
                <a16:creationId xmlns:a16="http://schemas.microsoft.com/office/drawing/2014/main" id="{0CC3869E-0DE3-4468-B249-2C6B1EF48180}"/>
              </a:ext>
            </a:extLst>
          </p:cNvPr>
          <p:cNvPicPr>
            <a:picLocks noChangeAspect="1"/>
          </p:cNvPicPr>
          <p:nvPr/>
        </p:nvPicPr>
        <p:blipFill rotWithShape="1">
          <a:blip r:embed="rId3"/>
          <a:srcRect l="28571" t="7865" r="22449" b="83146"/>
          <a:stretch/>
        </p:blipFill>
        <p:spPr>
          <a:xfrm>
            <a:off x="11479481" y="56601"/>
            <a:ext cx="430306" cy="71523"/>
          </a:xfrm>
          <a:prstGeom prst="rect">
            <a:avLst/>
          </a:prstGeom>
        </p:spPr>
      </p:pic>
      <p:sp>
        <p:nvSpPr>
          <p:cNvPr id="81" name="TextBox 80">
            <a:extLst>
              <a:ext uri="{FF2B5EF4-FFF2-40B4-BE49-F238E27FC236}">
                <a16:creationId xmlns:a16="http://schemas.microsoft.com/office/drawing/2014/main" id="{79616E8F-CC8F-4AF9-A050-C1B4B08ECA31}"/>
              </a:ext>
            </a:extLst>
          </p:cNvPr>
          <p:cNvSpPr txBox="1"/>
          <p:nvPr/>
        </p:nvSpPr>
        <p:spPr>
          <a:xfrm rot="2280000">
            <a:off x="1332378" y="3760693"/>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Split</a:t>
            </a:r>
          </a:p>
        </p:txBody>
      </p:sp>
      <p:pic>
        <p:nvPicPr>
          <p:cNvPr id="84" name="Picture 6">
            <a:extLst>
              <a:ext uri="{FF2B5EF4-FFF2-40B4-BE49-F238E27FC236}">
                <a16:creationId xmlns:a16="http://schemas.microsoft.com/office/drawing/2014/main" id="{F2D4449B-638C-4D35-B634-2D62A98500B3}"/>
              </a:ext>
            </a:extLst>
          </p:cNvPr>
          <p:cNvPicPr>
            <a:picLocks noChangeAspect="1"/>
          </p:cNvPicPr>
          <p:nvPr/>
        </p:nvPicPr>
        <p:blipFill rotWithShape="1">
          <a:blip r:embed="rId3"/>
          <a:srcRect l="28571" t="7865" r="22449" b="83146"/>
          <a:stretch/>
        </p:blipFill>
        <p:spPr>
          <a:xfrm>
            <a:off x="10393948" y="2762845"/>
            <a:ext cx="430306" cy="71523"/>
          </a:xfrm>
          <a:prstGeom prst="rect">
            <a:avLst/>
          </a:prstGeom>
        </p:spPr>
      </p:pic>
      <p:pic>
        <p:nvPicPr>
          <p:cNvPr id="85" name="Picture 6">
            <a:extLst>
              <a:ext uri="{FF2B5EF4-FFF2-40B4-BE49-F238E27FC236}">
                <a16:creationId xmlns:a16="http://schemas.microsoft.com/office/drawing/2014/main" id="{1F54373F-2D15-41CF-927B-B9782B469B9C}"/>
              </a:ext>
            </a:extLst>
          </p:cNvPr>
          <p:cNvPicPr>
            <a:picLocks noChangeAspect="1"/>
          </p:cNvPicPr>
          <p:nvPr/>
        </p:nvPicPr>
        <p:blipFill rotWithShape="1">
          <a:blip r:embed="rId3"/>
          <a:srcRect l="28571" t="7865" r="22449" b="83146"/>
          <a:stretch/>
        </p:blipFill>
        <p:spPr>
          <a:xfrm>
            <a:off x="10393949" y="2888352"/>
            <a:ext cx="430306" cy="71523"/>
          </a:xfrm>
          <a:prstGeom prst="rect">
            <a:avLst/>
          </a:prstGeom>
        </p:spPr>
      </p:pic>
      <p:sp>
        <p:nvSpPr>
          <p:cNvPr id="82" name="Arrow: Right 76">
            <a:extLst>
              <a:ext uri="{FF2B5EF4-FFF2-40B4-BE49-F238E27FC236}">
                <a16:creationId xmlns:a16="http://schemas.microsoft.com/office/drawing/2014/main" id="{114B039E-1705-4ECD-9DE5-3FDBDA2D41ED}"/>
              </a:ext>
            </a:extLst>
          </p:cNvPr>
          <p:cNvSpPr/>
          <p:nvPr/>
        </p:nvSpPr>
        <p:spPr>
          <a:xfrm rot="2235186">
            <a:off x="9818375" y="2323611"/>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TextBox 77">
            <a:extLst>
              <a:ext uri="{FF2B5EF4-FFF2-40B4-BE49-F238E27FC236}">
                <a16:creationId xmlns:a16="http://schemas.microsoft.com/office/drawing/2014/main" id="{048FD59B-B2B0-4DE7-BA8F-8FE0E6ADB908}"/>
              </a:ext>
            </a:extLst>
          </p:cNvPr>
          <p:cNvSpPr txBox="1"/>
          <p:nvPr/>
        </p:nvSpPr>
        <p:spPr>
          <a:xfrm rot="2235186">
            <a:off x="9792668" y="2436501"/>
            <a:ext cx="56421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OCR</a:t>
            </a:r>
            <a:endParaRPr lang="en-US" dirty="0"/>
          </a:p>
        </p:txBody>
      </p:sp>
      <p:sp>
        <p:nvSpPr>
          <p:cNvPr id="91" name="Rectangle 90">
            <a:extLst>
              <a:ext uri="{FF2B5EF4-FFF2-40B4-BE49-F238E27FC236}">
                <a16:creationId xmlns:a16="http://schemas.microsoft.com/office/drawing/2014/main" id="{44FE6F8A-B970-438D-9146-167F11A844D1}"/>
              </a:ext>
            </a:extLst>
          </p:cNvPr>
          <p:cNvSpPr/>
          <p:nvPr/>
        </p:nvSpPr>
        <p:spPr>
          <a:xfrm>
            <a:off x="9390318" y="1441158"/>
            <a:ext cx="821352" cy="631937"/>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a:extLst>
              <a:ext uri="{FF2B5EF4-FFF2-40B4-BE49-F238E27FC236}">
                <a16:creationId xmlns:a16="http://schemas.microsoft.com/office/drawing/2014/main" id="{FDE8E04E-2538-4312-9D44-EDC5F76172BA}"/>
              </a:ext>
            </a:extLst>
          </p:cNvPr>
          <p:cNvSpPr/>
          <p:nvPr/>
        </p:nvSpPr>
        <p:spPr>
          <a:xfrm>
            <a:off x="9119345" y="1441158"/>
            <a:ext cx="260213" cy="203866"/>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Arrow: Right 37">
            <a:extLst>
              <a:ext uri="{FF2B5EF4-FFF2-40B4-BE49-F238E27FC236}">
                <a16:creationId xmlns:a16="http://schemas.microsoft.com/office/drawing/2014/main" id="{928BD849-2380-4654-AA1F-F814FFAC1851}"/>
              </a:ext>
            </a:extLst>
          </p:cNvPr>
          <p:cNvSpPr/>
          <p:nvPr/>
        </p:nvSpPr>
        <p:spPr>
          <a:xfrm rot="16200000">
            <a:off x="9247959" y="749444"/>
            <a:ext cx="590550" cy="485775"/>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TextBox 51">
            <a:extLst>
              <a:ext uri="{FF2B5EF4-FFF2-40B4-BE49-F238E27FC236}">
                <a16:creationId xmlns:a16="http://schemas.microsoft.com/office/drawing/2014/main" id="{4253F1E5-1CCA-4819-A426-E4504D5A31CD}"/>
              </a:ext>
            </a:extLst>
          </p:cNvPr>
          <p:cNvSpPr txBox="1"/>
          <p:nvPr/>
        </p:nvSpPr>
        <p:spPr>
          <a:xfrm rot="16200000">
            <a:off x="9182872" y="860433"/>
            <a:ext cx="729980"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Rotation</a:t>
            </a:r>
          </a:p>
        </p:txBody>
      </p:sp>
      <p:cxnSp>
        <p:nvCxnSpPr>
          <p:cNvPr id="26" name="Connecteur droit 25">
            <a:extLst>
              <a:ext uri="{FF2B5EF4-FFF2-40B4-BE49-F238E27FC236}">
                <a16:creationId xmlns:a16="http://schemas.microsoft.com/office/drawing/2014/main" id="{4F007DED-91D5-E1F7-2926-8A80E0ADB130}"/>
              </a:ext>
            </a:extLst>
          </p:cNvPr>
          <p:cNvCxnSpPr>
            <a:cxnSpLocks/>
            <a:stCxn id="23" idx="2"/>
            <a:endCxn id="33" idx="0"/>
          </p:cNvCxnSpPr>
          <p:nvPr/>
        </p:nvCxnSpPr>
        <p:spPr>
          <a:xfrm>
            <a:off x="5722285" y="1891245"/>
            <a:ext cx="841237" cy="1081968"/>
          </a:xfrm>
          <a:prstGeom prst="line">
            <a:avLst/>
          </a:prstGeom>
          <a:ln w="63500">
            <a:solidFill>
              <a:srgbClr val="7030A0"/>
            </a:solidFill>
            <a:headEnd type="triangle"/>
          </a:ln>
        </p:spPr>
        <p:style>
          <a:lnRef idx="1">
            <a:schemeClr val="accent1"/>
          </a:lnRef>
          <a:fillRef idx="0">
            <a:schemeClr val="accent1"/>
          </a:fillRef>
          <a:effectRef idx="0">
            <a:schemeClr val="accent1"/>
          </a:effectRef>
          <a:fontRef idx="minor">
            <a:schemeClr val="tx1"/>
          </a:fontRef>
        </p:style>
      </p:cxnSp>
      <p:sp>
        <p:nvSpPr>
          <p:cNvPr id="33" name="Ellipse 32">
            <a:extLst>
              <a:ext uri="{FF2B5EF4-FFF2-40B4-BE49-F238E27FC236}">
                <a16:creationId xmlns:a16="http://schemas.microsoft.com/office/drawing/2014/main" id="{B9E087BC-3A32-50BB-E5A5-4533B3E3269E}"/>
              </a:ext>
            </a:extLst>
          </p:cNvPr>
          <p:cNvSpPr/>
          <p:nvPr/>
        </p:nvSpPr>
        <p:spPr>
          <a:xfrm>
            <a:off x="5607134" y="2973213"/>
            <a:ext cx="1912775" cy="895577"/>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Tensorflow</a:t>
            </a:r>
            <a:endParaRPr lang="fr-FR" dirty="0"/>
          </a:p>
        </p:txBody>
      </p:sp>
      <p:cxnSp>
        <p:nvCxnSpPr>
          <p:cNvPr id="45" name="Connecteur droit 44">
            <a:extLst>
              <a:ext uri="{FF2B5EF4-FFF2-40B4-BE49-F238E27FC236}">
                <a16:creationId xmlns:a16="http://schemas.microsoft.com/office/drawing/2014/main" id="{971ABBED-24AD-32E2-423A-88BEE079FD1F}"/>
              </a:ext>
            </a:extLst>
          </p:cNvPr>
          <p:cNvCxnSpPr>
            <a:cxnSpLocks/>
            <a:stCxn id="37" idx="2"/>
            <a:endCxn id="33" idx="0"/>
          </p:cNvCxnSpPr>
          <p:nvPr/>
        </p:nvCxnSpPr>
        <p:spPr>
          <a:xfrm flipH="1">
            <a:off x="6563522" y="2008944"/>
            <a:ext cx="807358" cy="964269"/>
          </a:xfrm>
          <a:prstGeom prst="line">
            <a:avLst/>
          </a:prstGeom>
          <a:ln w="63500">
            <a:solidFill>
              <a:srgbClr val="7030A0"/>
            </a:solidFill>
            <a:headEnd type="triangle"/>
          </a:ln>
        </p:spPr>
        <p:style>
          <a:lnRef idx="1">
            <a:schemeClr val="accent1"/>
          </a:lnRef>
          <a:fillRef idx="0">
            <a:schemeClr val="accent1"/>
          </a:fillRef>
          <a:effectRef idx="0">
            <a:schemeClr val="accent1"/>
          </a:effectRef>
          <a:fontRef idx="minor">
            <a:schemeClr val="tx1"/>
          </a:fontRef>
        </p:style>
      </p:cxnSp>
      <p:cxnSp>
        <p:nvCxnSpPr>
          <p:cNvPr id="96" name="Connecteur droit 95">
            <a:extLst>
              <a:ext uri="{FF2B5EF4-FFF2-40B4-BE49-F238E27FC236}">
                <a16:creationId xmlns:a16="http://schemas.microsoft.com/office/drawing/2014/main" id="{D62E43B0-AB56-93AF-1FC6-3D0E85A80052}"/>
              </a:ext>
            </a:extLst>
          </p:cNvPr>
          <p:cNvCxnSpPr>
            <a:cxnSpLocks/>
            <a:stCxn id="44" idx="0"/>
            <a:endCxn id="33" idx="4"/>
          </p:cNvCxnSpPr>
          <p:nvPr/>
        </p:nvCxnSpPr>
        <p:spPr>
          <a:xfrm flipH="1" flipV="1">
            <a:off x="6563522" y="3868790"/>
            <a:ext cx="859534" cy="1111104"/>
          </a:xfrm>
          <a:prstGeom prst="line">
            <a:avLst/>
          </a:prstGeom>
          <a:ln w="63500">
            <a:solidFill>
              <a:srgbClr val="7030A0"/>
            </a:solidFill>
            <a:headEnd type="triangle"/>
          </a:ln>
        </p:spPr>
        <p:style>
          <a:lnRef idx="1">
            <a:schemeClr val="accent1"/>
          </a:lnRef>
          <a:fillRef idx="0">
            <a:schemeClr val="accent1"/>
          </a:fillRef>
          <a:effectRef idx="0">
            <a:schemeClr val="accent1"/>
          </a:effectRef>
          <a:fontRef idx="minor">
            <a:schemeClr val="tx1"/>
          </a:fontRef>
        </p:style>
      </p:cxnSp>
      <p:cxnSp>
        <p:nvCxnSpPr>
          <p:cNvPr id="102" name="Connecteur droit 101">
            <a:extLst>
              <a:ext uri="{FF2B5EF4-FFF2-40B4-BE49-F238E27FC236}">
                <a16:creationId xmlns:a16="http://schemas.microsoft.com/office/drawing/2014/main" id="{FFB57AC5-CB94-5E5C-13DE-BF00698A1EA5}"/>
              </a:ext>
            </a:extLst>
          </p:cNvPr>
          <p:cNvCxnSpPr>
            <a:cxnSpLocks/>
            <a:stCxn id="43" idx="0"/>
            <a:endCxn id="33" idx="4"/>
          </p:cNvCxnSpPr>
          <p:nvPr/>
        </p:nvCxnSpPr>
        <p:spPr>
          <a:xfrm flipV="1">
            <a:off x="5610226" y="3868790"/>
            <a:ext cx="953296" cy="1093174"/>
          </a:xfrm>
          <a:prstGeom prst="line">
            <a:avLst/>
          </a:prstGeom>
          <a:ln w="63500">
            <a:solidFill>
              <a:srgbClr val="7030A0"/>
            </a:solidFill>
            <a:head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5098090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9" name="Image 118">
            <a:extLst>
              <a:ext uri="{FF2B5EF4-FFF2-40B4-BE49-F238E27FC236}">
                <a16:creationId xmlns:a16="http://schemas.microsoft.com/office/drawing/2014/main" id="{7173E8D3-4ADA-4F07-B5CB-D374D08E852F}"/>
              </a:ext>
            </a:extLst>
          </p:cNvPr>
          <p:cNvPicPr>
            <a:picLocks noChangeAspect="1"/>
          </p:cNvPicPr>
          <p:nvPr/>
        </p:nvPicPr>
        <p:blipFill rotWithShape="1">
          <a:blip r:embed="rId3"/>
          <a:srcRect l="22457" t="36063" r="37132" b="38174"/>
          <a:stretch/>
        </p:blipFill>
        <p:spPr>
          <a:xfrm rot="16373315">
            <a:off x="7909313" y="4239333"/>
            <a:ext cx="824370" cy="700741"/>
          </a:xfrm>
          <a:prstGeom prst="rect">
            <a:avLst/>
          </a:prstGeom>
        </p:spPr>
      </p:pic>
      <p:pic>
        <p:nvPicPr>
          <p:cNvPr id="27" name="Image 26" descr="Une image contenant texte&#10;&#10;Description générée automatiquement">
            <a:extLst>
              <a:ext uri="{FF2B5EF4-FFF2-40B4-BE49-F238E27FC236}">
                <a16:creationId xmlns:a16="http://schemas.microsoft.com/office/drawing/2014/main" id="{5BB4E832-6586-498E-857B-A82520B2CE61}"/>
              </a:ext>
            </a:extLst>
          </p:cNvPr>
          <p:cNvPicPr>
            <a:picLocks noChangeAspect="1"/>
          </p:cNvPicPr>
          <p:nvPr/>
        </p:nvPicPr>
        <p:blipFill>
          <a:blip r:embed="rId4"/>
          <a:stretch>
            <a:fillRect/>
          </a:stretch>
        </p:blipFill>
        <p:spPr>
          <a:xfrm rot="5400000">
            <a:off x="1690009" y="2893221"/>
            <a:ext cx="1451396" cy="108854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6" name="Picture 4">
            <a:extLst>
              <a:ext uri="{FF2B5EF4-FFF2-40B4-BE49-F238E27FC236}">
                <a16:creationId xmlns:a16="http://schemas.microsoft.com/office/drawing/2014/main" id="{8CE7CDE8-7DDE-4969-8E32-C77E8F47A00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01334" y="3149242"/>
            <a:ext cx="1197262" cy="60860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 name="Picture 11">
            <a:extLst>
              <a:ext uri="{FF2B5EF4-FFF2-40B4-BE49-F238E27FC236}">
                <a16:creationId xmlns:a16="http://schemas.microsoft.com/office/drawing/2014/main" id="{690BA006-DE1C-42B7-85C0-57D102417DC8}"/>
              </a:ext>
            </a:extLst>
          </p:cNvPr>
          <p:cNvPicPr>
            <a:picLocks noChangeAspect="1"/>
          </p:cNvPicPr>
          <p:nvPr/>
        </p:nvPicPr>
        <p:blipFill>
          <a:blip r:embed="rId6"/>
          <a:stretch>
            <a:fillRect/>
          </a:stretch>
        </p:blipFill>
        <p:spPr>
          <a:xfrm>
            <a:off x="8440133" y="1708232"/>
            <a:ext cx="657225" cy="152400"/>
          </a:xfrm>
          <a:prstGeom prst="rect">
            <a:avLst/>
          </a:prstGeom>
        </p:spPr>
      </p:pic>
      <p:pic>
        <p:nvPicPr>
          <p:cNvPr id="13" name="Picture 13">
            <a:extLst>
              <a:ext uri="{FF2B5EF4-FFF2-40B4-BE49-F238E27FC236}">
                <a16:creationId xmlns:a16="http://schemas.microsoft.com/office/drawing/2014/main" id="{7CFF2178-E857-4C9F-A21A-459F36900606}"/>
              </a:ext>
            </a:extLst>
          </p:cNvPr>
          <p:cNvPicPr>
            <a:picLocks noChangeAspect="1"/>
          </p:cNvPicPr>
          <p:nvPr/>
        </p:nvPicPr>
        <p:blipFill>
          <a:blip r:embed="rId7"/>
          <a:stretch>
            <a:fillRect/>
          </a:stretch>
        </p:blipFill>
        <p:spPr>
          <a:xfrm>
            <a:off x="8459263" y="1952737"/>
            <a:ext cx="733425" cy="133350"/>
          </a:xfrm>
          <a:prstGeom prst="rect">
            <a:avLst/>
          </a:prstGeom>
        </p:spPr>
      </p:pic>
      <p:pic>
        <p:nvPicPr>
          <p:cNvPr id="15" name="Picture 15">
            <a:extLst>
              <a:ext uri="{FF2B5EF4-FFF2-40B4-BE49-F238E27FC236}">
                <a16:creationId xmlns:a16="http://schemas.microsoft.com/office/drawing/2014/main" id="{F1DDBC97-68FB-4F28-8281-C41D2FAD144B}"/>
              </a:ext>
            </a:extLst>
          </p:cNvPr>
          <p:cNvPicPr>
            <a:picLocks noChangeAspect="1"/>
          </p:cNvPicPr>
          <p:nvPr/>
        </p:nvPicPr>
        <p:blipFill>
          <a:blip r:embed="rId7"/>
          <a:stretch>
            <a:fillRect/>
          </a:stretch>
        </p:blipFill>
        <p:spPr>
          <a:xfrm>
            <a:off x="8639829" y="2434217"/>
            <a:ext cx="733425" cy="133350"/>
          </a:xfrm>
          <a:prstGeom prst="rect">
            <a:avLst/>
          </a:prstGeom>
        </p:spPr>
      </p:pic>
      <p:pic>
        <p:nvPicPr>
          <p:cNvPr id="17" name="Picture 17">
            <a:extLst>
              <a:ext uri="{FF2B5EF4-FFF2-40B4-BE49-F238E27FC236}">
                <a16:creationId xmlns:a16="http://schemas.microsoft.com/office/drawing/2014/main" id="{582AB288-481E-4E31-854E-3AC0FFC7EE05}"/>
              </a:ext>
            </a:extLst>
          </p:cNvPr>
          <p:cNvPicPr>
            <a:picLocks noChangeAspect="1"/>
          </p:cNvPicPr>
          <p:nvPr/>
        </p:nvPicPr>
        <p:blipFill>
          <a:blip r:embed="rId8"/>
          <a:stretch>
            <a:fillRect/>
          </a:stretch>
        </p:blipFill>
        <p:spPr>
          <a:xfrm>
            <a:off x="8448865" y="2626070"/>
            <a:ext cx="771525" cy="171450"/>
          </a:xfrm>
          <a:prstGeom prst="rect">
            <a:avLst/>
          </a:prstGeom>
        </p:spPr>
      </p:pic>
      <p:pic>
        <p:nvPicPr>
          <p:cNvPr id="18" name="Picture 18">
            <a:extLst>
              <a:ext uri="{FF2B5EF4-FFF2-40B4-BE49-F238E27FC236}">
                <a16:creationId xmlns:a16="http://schemas.microsoft.com/office/drawing/2014/main" id="{F35D1665-6E32-48B1-A3DC-FD4734F4FE87}"/>
              </a:ext>
            </a:extLst>
          </p:cNvPr>
          <p:cNvPicPr>
            <a:picLocks noChangeAspect="1"/>
          </p:cNvPicPr>
          <p:nvPr/>
        </p:nvPicPr>
        <p:blipFill>
          <a:blip r:embed="rId9"/>
          <a:stretch>
            <a:fillRect/>
          </a:stretch>
        </p:blipFill>
        <p:spPr>
          <a:xfrm>
            <a:off x="8544989" y="2198955"/>
            <a:ext cx="561975" cy="142875"/>
          </a:xfrm>
          <a:prstGeom prst="rect">
            <a:avLst/>
          </a:prstGeom>
        </p:spPr>
      </p:pic>
      <p:pic>
        <p:nvPicPr>
          <p:cNvPr id="19" name="Picture 19">
            <a:extLst>
              <a:ext uri="{FF2B5EF4-FFF2-40B4-BE49-F238E27FC236}">
                <a16:creationId xmlns:a16="http://schemas.microsoft.com/office/drawing/2014/main" id="{BD982142-5825-419C-9187-81199C978EE9}"/>
              </a:ext>
            </a:extLst>
          </p:cNvPr>
          <p:cNvPicPr>
            <a:picLocks noChangeAspect="1"/>
          </p:cNvPicPr>
          <p:nvPr/>
        </p:nvPicPr>
        <p:blipFill>
          <a:blip r:embed="rId10"/>
          <a:stretch>
            <a:fillRect/>
          </a:stretch>
        </p:blipFill>
        <p:spPr>
          <a:xfrm>
            <a:off x="8363933" y="2958913"/>
            <a:ext cx="733425" cy="133350"/>
          </a:xfrm>
          <a:prstGeom prst="rect">
            <a:avLst/>
          </a:prstGeom>
        </p:spPr>
      </p:pic>
      <p:sp>
        <p:nvSpPr>
          <p:cNvPr id="30" name="Arrow: Right 29">
            <a:extLst>
              <a:ext uri="{FF2B5EF4-FFF2-40B4-BE49-F238E27FC236}">
                <a16:creationId xmlns:a16="http://schemas.microsoft.com/office/drawing/2014/main" id="{AD32CA55-0C1A-4E5F-9DE3-D0EFD361ED0E}"/>
              </a:ext>
            </a:extLst>
          </p:cNvPr>
          <p:cNvSpPr/>
          <p:nvPr/>
        </p:nvSpPr>
        <p:spPr>
          <a:xfrm>
            <a:off x="3032736" y="3194606"/>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19">
            <a:extLst>
              <a:ext uri="{FF2B5EF4-FFF2-40B4-BE49-F238E27FC236}">
                <a16:creationId xmlns:a16="http://schemas.microsoft.com/office/drawing/2014/main" id="{3B7F4F27-32F8-431F-A2DA-BBED9E845997}"/>
              </a:ext>
            </a:extLst>
          </p:cNvPr>
          <p:cNvPicPr>
            <a:picLocks noChangeAspect="1"/>
          </p:cNvPicPr>
          <p:nvPr/>
        </p:nvPicPr>
        <p:blipFill>
          <a:blip r:embed="rId11"/>
          <a:stretch>
            <a:fillRect/>
          </a:stretch>
        </p:blipFill>
        <p:spPr>
          <a:xfrm>
            <a:off x="25664" y="2682942"/>
            <a:ext cx="1550895" cy="1577789"/>
          </a:xfrm>
          <a:prstGeom prst="rect">
            <a:avLst/>
          </a:prstGeom>
        </p:spPr>
      </p:pic>
      <p:sp>
        <p:nvSpPr>
          <p:cNvPr id="34" name="Arrow: Right 33">
            <a:extLst>
              <a:ext uri="{FF2B5EF4-FFF2-40B4-BE49-F238E27FC236}">
                <a16:creationId xmlns:a16="http://schemas.microsoft.com/office/drawing/2014/main" id="{B78367CC-6610-4715-A0AD-0B693C3F79DD}"/>
              </a:ext>
            </a:extLst>
          </p:cNvPr>
          <p:cNvSpPr/>
          <p:nvPr/>
        </p:nvSpPr>
        <p:spPr>
          <a:xfrm>
            <a:off x="1368730" y="3211839"/>
            <a:ext cx="590550" cy="485775"/>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D12018DA-D091-4CA4-BABF-69DFB0B65C21}"/>
              </a:ext>
            </a:extLst>
          </p:cNvPr>
          <p:cNvSpPr txBox="1"/>
          <p:nvPr/>
        </p:nvSpPr>
        <p:spPr>
          <a:xfrm>
            <a:off x="3005348" y="3316460"/>
            <a:ext cx="149542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bg1"/>
                </a:solidFill>
              </a:rPr>
              <a:t>Zoning </a:t>
            </a:r>
          </a:p>
        </p:txBody>
      </p:sp>
      <p:sp>
        <p:nvSpPr>
          <p:cNvPr id="41" name="Arrow: Right 40">
            <a:extLst>
              <a:ext uri="{FF2B5EF4-FFF2-40B4-BE49-F238E27FC236}">
                <a16:creationId xmlns:a16="http://schemas.microsoft.com/office/drawing/2014/main" id="{25AE7360-02AD-4AA1-A1AF-B2B408DAD9D9}"/>
              </a:ext>
            </a:extLst>
          </p:cNvPr>
          <p:cNvSpPr/>
          <p:nvPr/>
        </p:nvSpPr>
        <p:spPr>
          <a:xfrm>
            <a:off x="6076766" y="3202867"/>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Arrow: Right 45">
            <a:extLst>
              <a:ext uri="{FF2B5EF4-FFF2-40B4-BE49-F238E27FC236}">
                <a16:creationId xmlns:a16="http://schemas.microsoft.com/office/drawing/2014/main" id="{F03AFA7A-8724-4E27-9F6B-C800D689F662}"/>
              </a:ext>
            </a:extLst>
          </p:cNvPr>
          <p:cNvSpPr/>
          <p:nvPr/>
        </p:nvSpPr>
        <p:spPr>
          <a:xfrm rot="19033235">
            <a:off x="7697527" y="2771390"/>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0A73D572-370E-4AB6-A106-6A2E6B5D5CE6}"/>
              </a:ext>
            </a:extLst>
          </p:cNvPr>
          <p:cNvSpPr/>
          <p:nvPr/>
        </p:nvSpPr>
        <p:spPr>
          <a:xfrm>
            <a:off x="6676914" y="3207008"/>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0782A284-4064-460E-9FC6-11A3CF1E008A}"/>
              </a:ext>
            </a:extLst>
          </p:cNvPr>
          <p:cNvSpPr/>
          <p:nvPr/>
        </p:nvSpPr>
        <p:spPr>
          <a:xfrm>
            <a:off x="6676913" y="3359407"/>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E47DE73E-D19A-4144-9A52-6FCD9A9FB26F}"/>
              </a:ext>
            </a:extLst>
          </p:cNvPr>
          <p:cNvSpPr/>
          <p:nvPr/>
        </p:nvSpPr>
        <p:spPr>
          <a:xfrm>
            <a:off x="6676913" y="3511807"/>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BD6A6E49-DFF6-4939-B344-0F5799A8931F}"/>
              </a:ext>
            </a:extLst>
          </p:cNvPr>
          <p:cNvSpPr txBox="1"/>
          <p:nvPr/>
        </p:nvSpPr>
        <p:spPr>
          <a:xfrm>
            <a:off x="6068988" y="3315758"/>
            <a:ext cx="895911"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sp>
        <p:nvSpPr>
          <p:cNvPr id="25" name="TextBox 24">
            <a:extLst>
              <a:ext uri="{FF2B5EF4-FFF2-40B4-BE49-F238E27FC236}">
                <a16:creationId xmlns:a16="http://schemas.microsoft.com/office/drawing/2014/main" id="{053E40F4-3AC6-4E3F-A8B8-63261B008409}"/>
              </a:ext>
            </a:extLst>
          </p:cNvPr>
          <p:cNvSpPr txBox="1"/>
          <p:nvPr/>
        </p:nvSpPr>
        <p:spPr>
          <a:xfrm rot="19033235">
            <a:off x="7628340" y="2811034"/>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OCR</a:t>
            </a:r>
          </a:p>
        </p:txBody>
      </p:sp>
      <p:sp>
        <p:nvSpPr>
          <p:cNvPr id="81" name="TextBox 80">
            <a:extLst>
              <a:ext uri="{FF2B5EF4-FFF2-40B4-BE49-F238E27FC236}">
                <a16:creationId xmlns:a16="http://schemas.microsoft.com/office/drawing/2014/main" id="{79616E8F-CC8F-4AF9-A050-C1B4B08ECA31}"/>
              </a:ext>
            </a:extLst>
          </p:cNvPr>
          <p:cNvSpPr txBox="1"/>
          <p:nvPr/>
        </p:nvSpPr>
        <p:spPr>
          <a:xfrm>
            <a:off x="1332519" y="3330435"/>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bg1"/>
                </a:solidFill>
              </a:rPr>
              <a:t>Split</a:t>
            </a:r>
          </a:p>
        </p:txBody>
      </p:sp>
      <p:pic>
        <p:nvPicPr>
          <p:cNvPr id="1028" name="Picture 4">
            <a:extLst>
              <a:ext uri="{FF2B5EF4-FFF2-40B4-BE49-F238E27FC236}">
                <a16:creationId xmlns:a16="http://schemas.microsoft.com/office/drawing/2014/main" id="{E13BCDFF-0F37-4A9C-B7D9-986E6AD883C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5400000">
            <a:off x="3364440" y="3103399"/>
            <a:ext cx="1197353" cy="60865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4" name="Picture 4">
            <a:extLst>
              <a:ext uri="{FF2B5EF4-FFF2-40B4-BE49-F238E27FC236}">
                <a16:creationId xmlns:a16="http://schemas.microsoft.com/office/drawing/2014/main" id="{BBB6427B-43DF-46F0-961F-F2DA312950F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54588" y="3169282"/>
            <a:ext cx="1197262" cy="60860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9" name="Arrow: Right 38">
            <a:extLst>
              <a:ext uri="{FF2B5EF4-FFF2-40B4-BE49-F238E27FC236}">
                <a16:creationId xmlns:a16="http://schemas.microsoft.com/office/drawing/2014/main" id="{41929FE0-16E2-431E-956F-915539F08956}"/>
              </a:ext>
            </a:extLst>
          </p:cNvPr>
          <p:cNvSpPr/>
          <p:nvPr/>
        </p:nvSpPr>
        <p:spPr>
          <a:xfrm>
            <a:off x="4283446" y="3194606"/>
            <a:ext cx="716055" cy="4588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3045D61F-BDBF-440B-BED7-36507668E867}"/>
              </a:ext>
            </a:extLst>
          </p:cNvPr>
          <p:cNvSpPr txBox="1"/>
          <p:nvPr/>
        </p:nvSpPr>
        <p:spPr>
          <a:xfrm>
            <a:off x="4228607" y="3298530"/>
            <a:ext cx="1102659" cy="2551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Orientation</a:t>
            </a:r>
          </a:p>
        </p:txBody>
      </p:sp>
      <p:sp>
        <p:nvSpPr>
          <p:cNvPr id="87" name="Rectangle 86">
            <a:extLst>
              <a:ext uri="{FF2B5EF4-FFF2-40B4-BE49-F238E27FC236}">
                <a16:creationId xmlns:a16="http://schemas.microsoft.com/office/drawing/2014/main" id="{BCFE62D9-E791-4FEE-B39A-D7D9460BB0AA}"/>
              </a:ext>
            </a:extLst>
          </p:cNvPr>
          <p:cNvSpPr/>
          <p:nvPr/>
        </p:nvSpPr>
        <p:spPr>
          <a:xfrm>
            <a:off x="7208163" y="3193613"/>
            <a:ext cx="502023" cy="467665"/>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Arrow: Right 45">
            <a:extLst>
              <a:ext uri="{FF2B5EF4-FFF2-40B4-BE49-F238E27FC236}">
                <a16:creationId xmlns:a16="http://schemas.microsoft.com/office/drawing/2014/main" id="{55C868B3-FE58-40C8-BAE0-6D0273E3E0E6}"/>
              </a:ext>
            </a:extLst>
          </p:cNvPr>
          <p:cNvSpPr/>
          <p:nvPr/>
        </p:nvSpPr>
        <p:spPr>
          <a:xfrm rot="2686874">
            <a:off x="7732144" y="3773036"/>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TextBox 24">
            <a:extLst>
              <a:ext uri="{FF2B5EF4-FFF2-40B4-BE49-F238E27FC236}">
                <a16:creationId xmlns:a16="http://schemas.microsoft.com/office/drawing/2014/main" id="{AF4DD12A-84BF-446A-A659-44C81A480205}"/>
              </a:ext>
            </a:extLst>
          </p:cNvPr>
          <p:cNvSpPr txBox="1"/>
          <p:nvPr/>
        </p:nvSpPr>
        <p:spPr>
          <a:xfrm rot="2686874">
            <a:off x="7672385" y="3951841"/>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bg1"/>
                </a:solidFill>
              </a:rPr>
              <a:t>Classifier</a:t>
            </a:r>
          </a:p>
        </p:txBody>
      </p:sp>
      <p:pic>
        <p:nvPicPr>
          <p:cNvPr id="45" name="Image 44">
            <a:extLst>
              <a:ext uri="{FF2B5EF4-FFF2-40B4-BE49-F238E27FC236}">
                <a16:creationId xmlns:a16="http://schemas.microsoft.com/office/drawing/2014/main" id="{93C91B45-9A40-4297-8A49-17B338BF8DA7}"/>
              </a:ext>
            </a:extLst>
          </p:cNvPr>
          <p:cNvPicPr>
            <a:picLocks noChangeAspect="1"/>
          </p:cNvPicPr>
          <p:nvPr/>
        </p:nvPicPr>
        <p:blipFill rotWithShape="1">
          <a:blip r:embed="rId3"/>
          <a:srcRect l="22457" t="36063" r="37132" b="38174"/>
          <a:stretch/>
        </p:blipFill>
        <p:spPr>
          <a:xfrm rot="16023322">
            <a:off x="9054765" y="4242462"/>
            <a:ext cx="824370" cy="700741"/>
          </a:xfrm>
          <a:prstGeom prst="rect">
            <a:avLst/>
          </a:prstGeom>
        </p:spPr>
      </p:pic>
      <p:sp>
        <p:nvSpPr>
          <p:cNvPr id="91" name="Arrow: Right 40">
            <a:extLst>
              <a:ext uri="{FF2B5EF4-FFF2-40B4-BE49-F238E27FC236}">
                <a16:creationId xmlns:a16="http://schemas.microsoft.com/office/drawing/2014/main" id="{636C6CA9-3773-4022-AF47-02167B1E16A2}"/>
              </a:ext>
            </a:extLst>
          </p:cNvPr>
          <p:cNvSpPr/>
          <p:nvPr/>
        </p:nvSpPr>
        <p:spPr>
          <a:xfrm>
            <a:off x="9794969" y="4396318"/>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TextBox 52">
            <a:extLst>
              <a:ext uri="{FF2B5EF4-FFF2-40B4-BE49-F238E27FC236}">
                <a16:creationId xmlns:a16="http://schemas.microsoft.com/office/drawing/2014/main" id="{72D189D8-70B3-4AD5-85CC-C4217F860CC4}"/>
              </a:ext>
            </a:extLst>
          </p:cNvPr>
          <p:cNvSpPr txBox="1"/>
          <p:nvPr/>
        </p:nvSpPr>
        <p:spPr>
          <a:xfrm>
            <a:off x="9787191" y="4509209"/>
            <a:ext cx="895911"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pic>
        <p:nvPicPr>
          <p:cNvPr id="93" name="Image 92">
            <a:extLst>
              <a:ext uri="{FF2B5EF4-FFF2-40B4-BE49-F238E27FC236}">
                <a16:creationId xmlns:a16="http://schemas.microsoft.com/office/drawing/2014/main" id="{ED364A40-2131-4F50-AD87-225C6C60F78F}"/>
              </a:ext>
            </a:extLst>
          </p:cNvPr>
          <p:cNvPicPr>
            <a:picLocks noChangeAspect="1"/>
          </p:cNvPicPr>
          <p:nvPr/>
        </p:nvPicPr>
        <p:blipFill rotWithShape="1">
          <a:blip r:embed="rId3"/>
          <a:srcRect l="22457" t="36063" r="37132" b="38174"/>
          <a:stretch/>
        </p:blipFill>
        <p:spPr>
          <a:xfrm rot="16023322">
            <a:off x="10313085" y="4242463"/>
            <a:ext cx="824370" cy="700741"/>
          </a:xfrm>
          <a:prstGeom prst="rect">
            <a:avLst/>
          </a:prstGeom>
        </p:spPr>
      </p:pic>
      <p:sp>
        <p:nvSpPr>
          <p:cNvPr id="94" name="Rectangle 93">
            <a:extLst>
              <a:ext uri="{FF2B5EF4-FFF2-40B4-BE49-F238E27FC236}">
                <a16:creationId xmlns:a16="http://schemas.microsoft.com/office/drawing/2014/main" id="{7386E67D-99EB-457F-A1AA-7611260664D7}"/>
              </a:ext>
            </a:extLst>
          </p:cNvPr>
          <p:cNvSpPr/>
          <p:nvPr/>
        </p:nvSpPr>
        <p:spPr>
          <a:xfrm>
            <a:off x="10384610" y="4236634"/>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94">
            <a:extLst>
              <a:ext uri="{FF2B5EF4-FFF2-40B4-BE49-F238E27FC236}">
                <a16:creationId xmlns:a16="http://schemas.microsoft.com/office/drawing/2014/main" id="{6109DF6B-F6A4-4572-9BB7-3E873ECBBBE6}"/>
              </a:ext>
            </a:extLst>
          </p:cNvPr>
          <p:cNvSpPr/>
          <p:nvPr/>
        </p:nvSpPr>
        <p:spPr>
          <a:xfrm>
            <a:off x="10384610" y="4326281"/>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a:extLst>
              <a:ext uri="{FF2B5EF4-FFF2-40B4-BE49-F238E27FC236}">
                <a16:creationId xmlns:a16="http://schemas.microsoft.com/office/drawing/2014/main" id="{08CA9B86-B94A-4951-BB5B-1E6A6C96DE69}"/>
              </a:ext>
            </a:extLst>
          </p:cNvPr>
          <p:cNvSpPr/>
          <p:nvPr/>
        </p:nvSpPr>
        <p:spPr>
          <a:xfrm>
            <a:off x="10384609" y="4424892"/>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96">
            <a:extLst>
              <a:ext uri="{FF2B5EF4-FFF2-40B4-BE49-F238E27FC236}">
                <a16:creationId xmlns:a16="http://schemas.microsoft.com/office/drawing/2014/main" id="{F3D7B8EF-206E-4EA4-B809-FB45F8ED918C}"/>
              </a:ext>
            </a:extLst>
          </p:cNvPr>
          <p:cNvSpPr/>
          <p:nvPr/>
        </p:nvSpPr>
        <p:spPr>
          <a:xfrm>
            <a:off x="10384610" y="4514540"/>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7">
            <a:extLst>
              <a:ext uri="{FF2B5EF4-FFF2-40B4-BE49-F238E27FC236}">
                <a16:creationId xmlns:a16="http://schemas.microsoft.com/office/drawing/2014/main" id="{F9B7511B-28F5-44F7-A5CA-51DD877057BF}"/>
              </a:ext>
            </a:extLst>
          </p:cNvPr>
          <p:cNvSpPr/>
          <p:nvPr/>
        </p:nvSpPr>
        <p:spPr>
          <a:xfrm>
            <a:off x="10384610" y="4604187"/>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ectangle 98">
            <a:extLst>
              <a:ext uri="{FF2B5EF4-FFF2-40B4-BE49-F238E27FC236}">
                <a16:creationId xmlns:a16="http://schemas.microsoft.com/office/drawing/2014/main" id="{741D9117-8947-4EFE-9152-65A54A47F647}"/>
              </a:ext>
            </a:extLst>
          </p:cNvPr>
          <p:cNvSpPr/>
          <p:nvPr/>
        </p:nvSpPr>
        <p:spPr>
          <a:xfrm>
            <a:off x="10384610" y="4702798"/>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ectangle 99">
            <a:extLst>
              <a:ext uri="{FF2B5EF4-FFF2-40B4-BE49-F238E27FC236}">
                <a16:creationId xmlns:a16="http://schemas.microsoft.com/office/drawing/2014/main" id="{49086070-278B-4871-A70B-A7FD287B8A63}"/>
              </a:ext>
            </a:extLst>
          </p:cNvPr>
          <p:cNvSpPr/>
          <p:nvPr/>
        </p:nvSpPr>
        <p:spPr>
          <a:xfrm>
            <a:off x="10384609" y="4792445"/>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ectangle 100">
            <a:extLst>
              <a:ext uri="{FF2B5EF4-FFF2-40B4-BE49-F238E27FC236}">
                <a16:creationId xmlns:a16="http://schemas.microsoft.com/office/drawing/2014/main" id="{311A3682-DE30-4A65-B69A-BDA33536A5D4}"/>
              </a:ext>
            </a:extLst>
          </p:cNvPr>
          <p:cNvSpPr/>
          <p:nvPr/>
        </p:nvSpPr>
        <p:spPr>
          <a:xfrm>
            <a:off x="10725269" y="4236634"/>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a:extLst>
              <a:ext uri="{FF2B5EF4-FFF2-40B4-BE49-F238E27FC236}">
                <a16:creationId xmlns:a16="http://schemas.microsoft.com/office/drawing/2014/main" id="{77ED0E3A-C69F-473B-82C6-499C36A77921}"/>
              </a:ext>
            </a:extLst>
          </p:cNvPr>
          <p:cNvSpPr/>
          <p:nvPr/>
        </p:nvSpPr>
        <p:spPr>
          <a:xfrm>
            <a:off x="10725268" y="4335245"/>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a:extLst>
              <a:ext uri="{FF2B5EF4-FFF2-40B4-BE49-F238E27FC236}">
                <a16:creationId xmlns:a16="http://schemas.microsoft.com/office/drawing/2014/main" id="{FF2A46EF-C62B-4809-92DD-EEA2308E3ED8}"/>
              </a:ext>
            </a:extLst>
          </p:cNvPr>
          <p:cNvSpPr/>
          <p:nvPr/>
        </p:nvSpPr>
        <p:spPr>
          <a:xfrm>
            <a:off x="10725269" y="4415928"/>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a:extLst>
              <a:ext uri="{FF2B5EF4-FFF2-40B4-BE49-F238E27FC236}">
                <a16:creationId xmlns:a16="http://schemas.microsoft.com/office/drawing/2014/main" id="{D24C6933-495D-481C-9415-7580D7342EE6}"/>
              </a:ext>
            </a:extLst>
          </p:cNvPr>
          <p:cNvSpPr/>
          <p:nvPr/>
        </p:nvSpPr>
        <p:spPr>
          <a:xfrm>
            <a:off x="10725268" y="4514539"/>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a:extLst>
              <a:ext uri="{FF2B5EF4-FFF2-40B4-BE49-F238E27FC236}">
                <a16:creationId xmlns:a16="http://schemas.microsoft.com/office/drawing/2014/main" id="{743D6B60-CDF7-4690-92B8-013B2DF80E01}"/>
              </a:ext>
            </a:extLst>
          </p:cNvPr>
          <p:cNvSpPr/>
          <p:nvPr/>
        </p:nvSpPr>
        <p:spPr>
          <a:xfrm>
            <a:off x="10725269" y="4595222"/>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ectangle 105">
            <a:extLst>
              <a:ext uri="{FF2B5EF4-FFF2-40B4-BE49-F238E27FC236}">
                <a16:creationId xmlns:a16="http://schemas.microsoft.com/office/drawing/2014/main" id="{1FC9AE6A-8114-49E2-A201-BB7521688141}"/>
              </a:ext>
            </a:extLst>
          </p:cNvPr>
          <p:cNvSpPr/>
          <p:nvPr/>
        </p:nvSpPr>
        <p:spPr>
          <a:xfrm>
            <a:off x="10725268" y="4693833"/>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Rectangle 106">
            <a:extLst>
              <a:ext uri="{FF2B5EF4-FFF2-40B4-BE49-F238E27FC236}">
                <a16:creationId xmlns:a16="http://schemas.microsoft.com/office/drawing/2014/main" id="{650EE4EB-5E4C-49C3-91B1-FE405CEE0F49}"/>
              </a:ext>
            </a:extLst>
          </p:cNvPr>
          <p:cNvSpPr/>
          <p:nvPr/>
        </p:nvSpPr>
        <p:spPr>
          <a:xfrm>
            <a:off x="10725268" y="4783480"/>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8" name="Picture 6">
            <a:extLst>
              <a:ext uri="{FF2B5EF4-FFF2-40B4-BE49-F238E27FC236}">
                <a16:creationId xmlns:a16="http://schemas.microsoft.com/office/drawing/2014/main" id="{CA22D12A-F7F1-495C-B886-A0BEC717C5DF}"/>
              </a:ext>
            </a:extLst>
          </p:cNvPr>
          <p:cNvPicPr>
            <a:picLocks noChangeAspect="1"/>
          </p:cNvPicPr>
          <p:nvPr/>
        </p:nvPicPr>
        <p:blipFill rotWithShape="1">
          <a:blip r:embed="rId12"/>
          <a:srcRect l="28571" t="7865" r="22449" b="83146"/>
          <a:stretch/>
        </p:blipFill>
        <p:spPr>
          <a:xfrm>
            <a:off x="11614752" y="4360841"/>
            <a:ext cx="430306" cy="71523"/>
          </a:xfrm>
          <a:prstGeom prst="rect">
            <a:avLst/>
          </a:prstGeom>
        </p:spPr>
      </p:pic>
      <p:pic>
        <p:nvPicPr>
          <p:cNvPr id="109" name="Picture 6">
            <a:extLst>
              <a:ext uri="{FF2B5EF4-FFF2-40B4-BE49-F238E27FC236}">
                <a16:creationId xmlns:a16="http://schemas.microsoft.com/office/drawing/2014/main" id="{C2C14F98-D984-46FA-B45E-3059527F5C1E}"/>
              </a:ext>
            </a:extLst>
          </p:cNvPr>
          <p:cNvPicPr>
            <a:picLocks noChangeAspect="1"/>
          </p:cNvPicPr>
          <p:nvPr/>
        </p:nvPicPr>
        <p:blipFill rotWithShape="1">
          <a:blip r:embed="rId12"/>
          <a:srcRect l="28571" t="7865" r="22449" b="83146"/>
          <a:stretch/>
        </p:blipFill>
        <p:spPr>
          <a:xfrm>
            <a:off x="11695434" y="4468418"/>
            <a:ext cx="430306" cy="71523"/>
          </a:xfrm>
          <a:prstGeom prst="rect">
            <a:avLst/>
          </a:prstGeom>
        </p:spPr>
      </p:pic>
      <p:pic>
        <p:nvPicPr>
          <p:cNvPr id="110" name="Picture 6">
            <a:extLst>
              <a:ext uri="{FF2B5EF4-FFF2-40B4-BE49-F238E27FC236}">
                <a16:creationId xmlns:a16="http://schemas.microsoft.com/office/drawing/2014/main" id="{FA964F09-848E-413C-9570-8C1510B3997D}"/>
              </a:ext>
            </a:extLst>
          </p:cNvPr>
          <p:cNvPicPr>
            <a:picLocks noChangeAspect="1"/>
          </p:cNvPicPr>
          <p:nvPr/>
        </p:nvPicPr>
        <p:blipFill rotWithShape="1">
          <a:blip r:embed="rId12"/>
          <a:srcRect l="28571" t="7865" r="22449" b="83146"/>
          <a:stretch/>
        </p:blipFill>
        <p:spPr>
          <a:xfrm>
            <a:off x="11614751" y="4593923"/>
            <a:ext cx="430306" cy="71523"/>
          </a:xfrm>
          <a:prstGeom prst="rect">
            <a:avLst/>
          </a:prstGeom>
        </p:spPr>
      </p:pic>
      <p:pic>
        <p:nvPicPr>
          <p:cNvPr id="111" name="Picture 6">
            <a:extLst>
              <a:ext uri="{FF2B5EF4-FFF2-40B4-BE49-F238E27FC236}">
                <a16:creationId xmlns:a16="http://schemas.microsoft.com/office/drawing/2014/main" id="{221FBC54-3664-4142-AB6E-458718591EAD}"/>
              </a:ext>
            </a:extLst>
          </p:cNvPr>
          <p:cNvPicPr>
            <a:picLocks noChangeAspect="1"/>
          </p:cNvPicPr>
          <p:nvPr/>
        </p:nvPicPr>
        <p:blipFill rotWithShape="1">
          <a:blip r:embed="rId12"/>
          <a:srcRect l="28571" t="7865" r="22449" b="83146"/>
          <a:stretch/>
        </p:blipFill>
        <p:spPr>
          <a:xfrm>
            <a:off x="11668539" y="4764252"/>
            <a:ext cx="430306" cy="71523"/>
          </a:xfrm>
          <a:prstGeom prst="rect">
            <a:avLst/>
          </a:prstGeom>
        </p:spPr>
      </p:pic>
      <p:pic>
        <p:nvPicPr>
          <p:cNvPr id="112" name="Picture 6">
            <a:extLst>
              <a:ext uri="{FF2B5EF4-FFF2-40B4-BE49-F238E27FC236}">
                <a16:creationId xmlns:a16="http://schemas.microsoft.com/office/drawing/2014/main" id="{5BDC6731-05D6-45BD-863F-8A7E8A91743E}"/>
              </a:ext>
            </a:extLst>
          </p:cNvPr>
          <p:cNvPicPr>
            <a:picLocks noChangeAspect="1"/>
          </p:cNvPicPr>
          <p:nvPr/>
        </p:nvPicPr>
        <p:blipFill rotWithShape="1">
          <a:blip r:embed="rId12"/>
          <a:srcRect l="28571" t="7865" r="22449" b="83146"/>
          <a:stretch/>
        </p:blipFill>
        <p:spPr>
          <a:xfrm>
            <a:off x="11668540" y="4889759"/>
            <a:ext cx="430306" cy="71523"/>
          </a:xfrm>
          <a:prstGeom prst="rect">
            <a:avLst/>
          </a:prstGeom>
        </p:spPr>
      </p:pic>
      <p:pic>
        <p:nvPicPr>
          <p:cNvPr id="113" name="Picture 6">
            <a:extLst>
              <a:ext uri="{FF2B5EF4-FFF2-40B4-BE49-F238E27FC236}">
                <a16:creationId xmlns:a16="http://schemas.microsoft.com/office/drawing/2014/main" id="{08FBD9FD-CCAB-4CC3-BCBA-16AB3801F8F7}"/>
              </a:ext>
            </a:extLst>
          </p:cNvPr>
          <p:cNvPicPr>
            <a:picLocks noChangeAspect="1"/>
          </p:cNvPicPr>
          <p:nvPr/>
        </p:nvPicPr>
        <p:blipFill rotWithShape="1">
          <a:blip r:embed="rId12"/>
          <a:srcRect l="28571" t="7865" r="22449" b="83146"/>
          <a:stretch/>
        </p:blipFill>
        <p:spPr>
          <a:xfrm>
            <a:off x="11596822" y="5042158"/>
            <a:ext cx="430306" cy="71523"/>
          </a:xfrm>
          <a:prstGeom prst="rect">
            <a:avLst/>
          </a:prstGeom>
        </p:spPr>
      </p:pic>
      <p:sp>
        <p:nvSpPr>
          <p:cNvPr id="114" name="Arrow: Right 76">
            <a:extLst>
              <a:ext uri="{FF2B5EF4-FFF2-40B4-BE49-F238E27FC236}">
                <a16:creationId xmlns:a16="http://schemas.microsoft.com/office/drawing/2014/main" id="{8BE7D666-CA77-44D7-BE49-212CD1225F83}"/>
              </a:ext>
            </a:extLst>
          </p:cNvPr>
          <p:cNvSpPr/>
          <p:nvPr/>
        </p:nvSpPr>
        <p:spPr>
          <a:xfrm>
            <a:off x="11073996" y="4424369"/>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TextBox 77">
            <a:extLst>
              <a:ext uri="{FF2B5EF4-FFF2-40B4-BE49-F238E27FC236}">
                <a16:creationId xmlns:a16="http://schemas.microsoft.com/office/drawing/2014/main" id="{48EC8124-4F71-4DE0-80B1-42A0073222FF}"/>
              </a:ext>
            </a:extLst>
          </p:cNvPr>
          <p:cNvSpPr txBox="1"/>
          <p:nvPr/>
        </p:nvSpPr>
        <p:spPr>
          <a:xfrm>
            <a:off x="11048289" y="4537259"/>
            <a:ext cx="56421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OCR</a:t>
            </a:r>
            <a:endParaRPr lang="en-US"/>
          </a:p>
        </p:txBody>
      </p:sp>
      <p:pic>
        <p:nvPicPr>
          <p:cNvPr id="116" name="Picture 6">
            <a:extLst>
              <a:ext uri="{FF2B5EF4-FFF2-40B4-BE49-F238E27FC236}">
                <a16:creationId xmlns:a16="http://schemas.microsoft.com/office/drawing/2014/main" id="{149431E6-AB76-497D-8390-39517EDB048E}"/>
              </a:ext>
            </a:extLst>
          </p:cNvPr>
          <p:cNvPicPr>
            <a:picLocks noChangeAspect="1"/>
          </p:cNvPicPr>
          <p:nvPr/>
        </p:nvPicPr>
        <p:blipFill rotWithShape="1">
          <a:blip r:embed="rId12"/>
          <a:srcRect l="28571" t="7865" r="22449" b="83146"/>
          <a:stretch/>
        </p:blipFill>
        <p:spPr>
          <a:xfrm>
            <a:off x="11740257" y="5185593"/>
            <a:ext cx="430306" cy="71523"/>
          </a:xfrm>
          <a:prstGeom prst="rect">
            <a:avLst/>
          </a:prstGeom>
        </p:spPr>
      </p:pic>
      <p:pic>
        <p:nvPicPr>
          <p:cNvPr id="117" name="Picture 6">
            <a:extLst>
              <a:ext uri="{FF2B5EF4-FFF2-40B4-BE49-F238E27FC236}">
                <a16:creationId xmlns:a16="http://schemas.microsoft.com/office/drawing/2014/main" id="{471192A5-D9CF-4DA2-B649-789C0D1FD233}"/>
              </a:ext>
            </a:extLst>
          </p:cNvPr>
          <p:cNvPicPr>
            <a:picLocks noChangeAspect="1"/>
          </p:cNvPicPr>
          <p:nvPr/>
        </p:nvPicPr>
        <p:blipFill rotWithShape="1">
          <a:blip r:embed="rId12"/>
          <a:srcRect l="28571" t="7865" r="22449" b="83146"/>
          <a:stretch/>
        </p:blipFill>
        <p:spPr>
          <a:xfrm>
            <a:off x="11543033" y="4226369"/>
            <a:ext cx="430306" cy="71523"/>
          </a:xfrm>
          <a:prstGeom prst="rect">
            <a:avLst/>
          </a:prstGeom>
        </p:spPr>
      </p:pic>
      <p:sp>
        <p:nvSpPr>
          <p:cNvPr id="120" name="Arrow: Right 40">
            <a:extLst>
              <a:ext uri="{FF2B5EF4-FFF2-40B4-BE49-F238E27FC236}">
                <a16:creationId xmlns:a16="http://schemas.microsoft.com/office/drawing/2014/main" id="{81221898-8F38-4AA6-BC67-4C5D679FF652}"/>
              </a:ext>
            </a:extLst>
          </p:cNvPr>
          <p:cNvSpPr/>
          <p:nvPr/>
        </p:nvSpPr>
        <p:spPr>
          <a:xfrm>
            <a:off x="8551400" y="4360841"/>
            <a:ext cx="590550" cy="485775"/>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TextBox 52">
            <a:extLst>
              <a:ext uri="{FF2B5EF4-FFF2-40B4-BE49-F238E27FC236}">
                <a16:creationId xmlns:a16="http://schemas.microsoft.com/office/drawing/2014/main" id="{247EE5D1-8A29-474E-8C4E-E7428B78E694}"/>
              </a:ext>
            </a:extLst>
          </p:cNvPr>
          <p:cNvSpPr txBox="1"/>
          <p:nvPr/>
        </p:nvSpPr>
        <p:spPr>
          <a:xfrm>
            <a:off x="8543622" y="4473732"/>
            <a:ext cx="895911"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Rotation</a:t>
            </a:r>
          </a:p>
        </p:txBody>
      </p:sp>
      <p:sp>
        <p:nvSpPr>
          <p:cNvPr id="3" name="Ellipse 2">
            <a:extLst>
              <a:ext uri="{FF2B5EF4-FFF2-40B4-BE49-F238E27FC236}">
                <a16:creationId xmlns:a16="http://schemas.microsoft.com/office/drawing/2014/main" id="{19121FD8-B817-D71C-23CC-3B8C7FF47193}"/>
              </a:ext>
            </a:extLst>
          </p:cNvPr>
          <p:cNvSpPr/>
          <p:nvPr/>
        </p:nvSpPr>
        <p:spPr>
          <a:xfrm>
            <a:off x="4641473" y="4910144"/>
            <a:ext cx="1912775" cy="895577"/>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Tensorflow</a:t>
            </a:r>
            <a:endParaRPr lang="fr-FR" dirty="0"/>
          </a:p>
        </p:txBody>
      </p:sp>
      <p:cxnSp>
        <p:nvCxnSpPr>
          <p:cNvPr id="4" name="Connecteur droit 3">
            <a:extLst>
              <a:ext uri="{FF2B5EF4-FFF2-40B4-BE49-F238E27FC236}">
                <a16:creationId xmlns:a16="http://schemas.microsoft.com/office/drawing/2014/main" id="{69FC9A8E-14B7-CC3A-9103-1FD1D955FC51}"/>
              </a:ext>
            </a:extLst>
          </p:cNvPr>
          <p:cNvCxnSpPr>
            <a:cxnSpLocks/>
            <a:stCxn id="43" idx="2"/>
            <a:endCxn id="3" idx="0"/>
          </p:cNvCxnSpPr>
          <p:nvPr/>
        </p:nvCxnSpPr>
        <p:spPr>
          <a:xfrm>
            <a:off x="4779937" y="3553716"/>
            <a:ext cx="817924" cy="1356428"/>
          </a:xfrm>
          <a:prstGeom prst="line">
            <a:avLst/>
          </a:prstGeom>
          <a:ln w="63500">
            <a:solidFill>
              <a:srgbClr val="7030A0"/>
            </a:solidFill>
            <a:headEnd type="triangle"/>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5A6C913C-F079-C125-F6BA-260E4FDFFAE3}"/>
              </a:ext>
            </a:extLst>
          </p:cNvPr>
          <p:cNvCxnSpPr>
            <a:cxnSpLocks/>
            <a:stCxn id="89" idx="2"/>
            <a:endCxn id="3" idx="0"/>
          </p:cNvCxnSpPr>
          <p:nvPr/>
        </p:nvCxnSpPr>
        <p:spPr>
          <a:xfrm flipH="1">
            <a:off x="5597861" y="4162336"/>
            <a:ext cx="2412789" cy="747808"/>
          </a:xfrm>
          <a:prstGeom prst="line">
            <a:avLst/>
          </a:prstGeom>
          <a:ln w="63500">
            <a:solidFill>
              <a:srgbClr val="7030A0"/>
            </a:solidFill>
            <a:head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835355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DDA3780-D941-403F-BE0E-CDDC4E582E22}"/>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E7440A52-B18D-465D-8779-F6DB94C05517}"/>
              </a:ext>
            </a:extLst>
          </p:cNvPr>
          <p:cNvSpPr>
            <a:spLocks noGrp="1"/>
          </p:cNvSpPr>
          <p:nvPr>
            <p:ph idx="1"/>
          </p:nvPr>
        </p:nvSpPr>
        <p:spPr/>
        <p:txBody>
          <a:bodyPr>
            <a:normAutofit/>
          </a:bodyPr>
          <a:lstStyle/>
          <a:p>
            <a:pPr marL="0" indent="0">
              <a:buNone/>
            </a:pPr>
            <a:r>
              <a:rPr lang="fr-FR" sz="5400" dirty="0"/>
              <a:t>Google: Un projet IA c’est d’abord du software Engineering</a:t>
            </a:r>
          </a:p>
        </p:txBody>
      </p:sp>
    </p:spTree>
    <p:extLst>
      <p:ext uri="{BB962C8B-B14F-4D97-AF65-F5344CB8AC3E}">
        <p14:creationId xmlns:p14="http://schemas.microsoft.com/office/powerpoint/2010/main" val="361907468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DDA3780-D941-403F-BE0E-CDDC4E582E22}"/>
              </a:ext>
            </a:extLst>
          </p:cNvPr>
          <p:cNvSpPr>
            <a:spLocks noGrp="1"/>
          </p:cNvSpPr>
          <p:nvPr>
            <p:ph type="title"/>
          </p:nvPr>
        </p:nvSpPr>
        <p:spPr/>
        <p:txBody>
          <a:bodyPr/>
          <a:lstStyle/>
          <a:p>
            <a:r>
              <a:rPr lang="fr-FR" dirty="0"/>
              <a:t>Agilité</a:t>
            </a:r>
          </a:p>
        </p:txBody>
      </p:sp>
      <p:sp>
        <p:nvSpPr>
          <p:cNvPr id="3" name="Espace réservé du contenu 2">
            <a:extLst>
              <a:ext uri="{FF2B5EF4-FFF2-40B4-BE49-F238E27FC236}">
                <a16:creationId xmlns:a16="http://schemas.microsoft.com/office/drawing/2014/main" id="{E7440A52-B18D-465D-8779-F6DB94C05517}"/>
              </a:ext>
            </a:extLst>
          </p:cNvPr>
          <p:cNvSpPr>
            <a:spLocks noGrp="1"/>
          </p:cNvSpPr>
          <p:nvPr>
            <p:ph idx="1"/>
          </p:nvPr>
        </p:nvSpPr>
        <p:spPr/>
        <p:txBody>
          <a:bodyPr>
            <a:normAutofit/>
          </a:bodyPr>
          <a:lstStyle/>
          <a:p>
            <a:pPr marL="0" indent="0">
              <a:buNone/>
            </a:pPr>
            <a:r>
              <a:rPr lang="fr-FR" sz="4000" dirty="0"/>
              <a:t>On utilise une technologie associé à un besoin</a:t>
            </a:r>
          </a:p>
        </p:txBody>
      </p:sp>
    </p:spTree>
    <p:extLst>
      <p:ext uri="{BB962C8B-B14F-4D97-AF65-F5344CB8AC3E}">
        <p14:creationId xmlns:p14="http://schemas.microsoft.com/office/powerpoint/2010/main" val="332232282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1BF9BDC-1705-42B1-94AF-1227F81BC58A}"/>
              </a:ext>
            </a:extLst>
          </p:cNvPr>
          <p:cNvSpPr>
            <a:spLocks noGrp="1"/>
          </p:cNvSpPr>
          <p:nvPr>
            <p:ph type="title"/>
          </p:nvPr>
        </p:nvSpPr>
        <p:spPr/>
        <p:txBody>
          <a:bodyPr/>
          <a:lstStyle/>
          <a:p>
            <a:r>
              <a:rPr lang="fr-FR" dirty="0"/>
              <a:t>Compétences nécessaire</a:t>
            </a:r>
          </a:p>
        </p:txBody>
      </p:sp>
      <p:sp>
        <p:nvSpPr>
          <p:cNvPr id="3" name="Espace réservé du contenu 2">
            <a:extLst>
              <a:ext uri="{FF2B5EF4-FFF2-40B4-BE49-F238E27FC236}">
                <a16:creationId xmlns:a16="http://schemas.microsoft.com/office/drawing/2014/main" id="{B7A9689A-E0DE-4E52-9D66-9B1D9B2B00F2}"/>
              </a:ext>
            </a:extLst>
          </p:cNvPr>
          <p:cNvSpPr>
            <a:spLocks noGrp="1"/>
          </p:cNvSpPr>
          <p:nvPr>
            <p:ph idx="1"/>
          </p:nvPr>
        </p:nvSpPr>
        <p:spPr/>
        <p:txBody>
          <a:bodyPr/>
          <a:lstStyle/>
          <a:p>
            <a:r>
              <a:rPr lang="fr-FR" dirty="0"/>
              <a:t>J’annote : Tout le monde </a:t>
            </a:r>
          </a:p>
          <a:p>
            <a:r>
              <a:rPr lang="fr-FR" dirty="0"/>
              <a:t>J’entraine un modèle : Compétences IA, Software Engineering </a:t>
            </a:r>
          </a:p>
          <a:p>
            <a:r>
              <a:rPr lang="fr-FR" dirty="0"/>
              <a:t>Je valide le modèle : Compétences IA + Software Engineering</a:t>
            </a:r>
          </a:p>
          <a:p>
            <a:r>
              <a:rPr lang="fr-FR" dirty="0"/>
              <a:t>J’utilise le modèle : Compétences Software Engineering </a:t>
            </a:r>
          </a:p>
          <a:p>
            <a:r>
              <a:rPr lang="fr-FR" dirty="0"/>
              <a:t>Je code une application micro-service qui enchaîne des modèles : Compétences Software Engineering</a:t>
            </a:r>
          </a:p>
          <a:p>
            <a:pPr marL="0" indent="0">
              <a:buNone/>
            </a:pPr>
            <a:endParaRPr lang="fr-FR" dirty="0"/>
          </a:p>
          <a:p>
            <a:pPr marL="0" indent="0">
              <a:buNone/>
            </a:pPr>
            <a:endParaRPr lang="fr-FR" dirty="0"/>
          </a:p>
          <a:p>
            <a:pPr marL="0" indent="0">
              <a:buNone/>
            </a:pPr>
            <a:endParaRPr lang="fr-FR" dirty="0"/>
          </a:p>
        </p:txBody>
      </p:sp>
    </p:spTree>
    <p:extLst>
      <p:ext uri="{BB962C8B-B14F-4D97-AF65-F5344CB8AC3E}">
        <p14:creationId xmlns:p14="http://schemas.microsoft.com/office/powerpoint/2010/main" val="39064008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Afficher l’image source">
            <a:extLst>
              <a:ext uri="{FF2B5EF4-FFF2-40B4-BE49-F238E27FC236}">
                <a16:creationId xmlns:a16="http://schemas.microsoft.com/office/drawing/2014/main" id="{0D341F3A-7F55-40E8-B927-A8CBD7AC5F3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5553" b="11379"/>
          <a:stretch/>
        </p:blipFill>
        <p:spPr bwMode="auto">
          <a:xfrm>
            <a:off x="5503842" y="1757131"/>
            <a:ext cx="6440495" cy="3343737"/>
          </a:xfrm>
          <a:prstGeom prst="rect">
            <a:avLst/>
          </a:prstGeom>
          <a:noFill/>
          <a:extLst>
            <a:ext uri="{909E8E84-426E-40DD-AFC4-6F175D3DCCD1}">
              <a14:hiddenFill xmlns:a14="http://schemas.microsoft.com/office/drawing/2010/main">
                <a:solidFill>
                  <a:srgbClr val="FFFFFF"/>
                </a:solidFill>
              </a14:hiddenFill>
            </a:ext>
          </a:extLst>
        </p:spPr>
      </p:pic>
      <p:sp>
        <p:nvSpPr>
          <p:cNvPr id="2" name="ZoneTexte 1">
            <a:extLst>
              <a:ext uri="{FF2B5EF4-FFF2-40B4-BE49-F238E27FC236}">
                <a16:creationId xmlns:a16="http://schemas.microsoft.com/office/drawing/2014/main" id="{EB629FCC-9E67-4188-9CED-F4E2CD456768}"/>
              </a:ext>
            </a:extLst>
          </p:cNvPr>
          <p:cNvSpPr txBox="1"/>
          <p:nvPr/>
        </p:nvSpPr>
        <p:spPr>
          <a:xfrm>
            <a:off x="1314464" y="2301240"/>
            <a:ext cx="3455656" cy="1323439"/>
          </a:xfrm>
          <a:prstGeom prst="rect">
            <a:avLst/>
          </a:prstGeom>
          <a:noFill/>
        </p:spPr>
        <p:txBody>
          <a:bodyPr wrap="square" rtlCol="0">
            <a:spAutoFit/>
          </a:bodyPr>
          <a:lstStyle/>
          <a:p>
            <a:pPr algn="ctr"/>
            <a:r>
              <a:rPr lang="fr-FR" sz="4000" dirty="0" err="1"/>
              <a:t>Structured</a:t>
            </a:r>
            <a:r>
              <a:rPr lang="fr-FR" sz="4000" dirty="0"/>
              <a:t> data</a:t>
            </a:r>
          </a:p>
        </p:txBody>
      </p:sp>
    </p:spTree>
    <p:extLst>
      <p:ext uri="{BB962C8B-B14F-4D97-AF65-F5344CB8AC3E}">
        <p14:creationId xmlns:p14="http://schemas.microsoft.com/office/powerpoint/2010/main" val="14633168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DDA3780-D941-403F-BE0E-CDDC4E582E22}"/>
              </a:ext>
            </a:extLst>
          </p:cNvPr>
          <p:cNvSpPr>
            <a:spLocks noGrp="1"/>
          </p:cNvSpPr>
          <p:nvPr>
            <p:ph type="title"/>
          </p:nvPr>
        </p:nvSpPr>
        <p:spPr/>
        <p:txBody>
          <a:bodyPr/>
          <a:lstStyle/>
          <a:p>
            <a:r>
              <a:rPr lang="fr-FR" dirty="0"/>
              <a:t>Agilité</a:t>
            </a:r>
          </a:p>
        </p:txBody>
      </p:sp>
      <p:sp>
        <p:nvSpPr>
          <p:cNvPr id="3" name="Espace réservé du contenu 2">
            <a:extLst>
              <a:ext uri="{FF2B5EF4-FFF2-40B4-BE49-F238E27FC236}">
                <a16:creationId xmlns:a16="http://schemas.microsoft.com/office/drawing/2014/main" id="{E7440A52-B18D-465D-8779-F6DB94C05517}"/>
              </a:ext>
            </a:extLst>
          </p:cNvPr>
          <p:cNvSpPr>
            <a:spLocks noGrp="1"/>
          </p:cNvSpPr>
          <p:nvPr>
            <p:ph idx="1"/>
          </p:nvPr>
        </p:nvSpPr>
        <p:spPr/>
        <p:txBody>
          <a:bodyPr>
            <a:normAutofit/>
          </a:bodyPr>
          <a:lstStyle/>
          <a:p>
            <a:pPr marL="0" indent="0">
              <a:buNone/>
            </a:pPr>
            <a:r>
              <a:rPr lang="fr-FR" sz="4000" dirty="0"/>
              <a:t>On utilise le </a:t>
            </a:r>
            <a:r>
              <a:rPr lang="fr-FR" sz="4000" dirty="0" err="1"/>
              <a:t>deep</a:t>
            </a:r>
            <a:r>
              <a:rPr lang="fr-FR" sz="4000" dirty="0"/>
              <a:t> </a:t>
            </a:r>
            <a:r>
              <a:rPr lang="fr-FR" sz="4000" dirty="0" err="1"/>
              <a:t>learning</a:t>
            </a:r>
            <a:r>
              <a:rPr lang="fr-FR" sz="4000" dirty="0"/>
              <a:t> uniquement si on en a besoin</a:t>
            </a:r>
          </a:p>
        </p:txBody>
      </p:sp>
    </p:spTree>
    <p:extLst>
      <p:ext uri="{BB962C8B-B14F-4D97-AF65-F5344CB8AC3E}">
        <p14:creationId xmlns:p14="http://schemas.microsoft.com/office/powerpoint/2010/main" val="373664350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Graphique 26">
            <a:extLst>
              <a:ext uri="{FF2B5EF4-FFF2-40B4-BE49-F238E27FC236}">
                <a16:creationId xmlns:a16="http://schemas.microsoft.com/office/drawing/2014/main" id="{CAA0CFC8-0A20-6747-85FB-A124D32617D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96850" y="6088895"/>
            <a:ext cx="520700" cy="520700"/>
          </a:xfrm>
          <a:prstGeom prst="rect">
            <a:avLst/>
          </a:prstGeom>
        </p:spPr>
      </p:pic>
      <p:pic>
        <p:nvPicPr>
          <p:cNvPr id="5" name="Image 64">
            <a:extLst>
              <a:ext uri="{FF2B5EF4-FFF2-40B4-BE49-F238E27FC236}">
                <a16:creationId xmlns:a16="http://schemas.microsoft.com/office/drawing/2014/main" id="{635DBF04-51B0-BA4B-B36E-2606BA6F9DBE}"/>
              </a:ext>
            </a:extLst>
          </p:cNvPr>
          <p:cNvPicPr>
            <a:picLocks noChangeAspect="1"/>
          </p:cNvPicPr>
          <p:nvPr/>
        </p:nvPicPr>
        <p:blipFill>
          <a:blip r:embed="rId4"/>
          <a:stretch>
            <a:fillRect/>
          </a:stretch>
        </p:blipFill>
        <p:spPr>
          <a:xfrm rot="5400000">
            <a:off x="8093883" y="1135182"/>
            <a:ext cx="832491" cy="1246886"/>
          </a:xfrm>
          <a:prstGeom prst="rect">
            <a:avLst/>
          </a:prstGeom>
        </p:spPr>
      </p:pic>
      <p:pic>
        <p:nvPicPr>
          <p:cNvPr id="6" name="Image 63">
            <a:extLst>
              <a:ext uri="{FF2B5EF4-FFF2-40B4-BE49-F238E27FC236}">
                <a16:creationId xmlns:a16="http://schemas.microsoft.com/office/drawing/2014/main" id="{1ED83513-1EEF-A74B-9E3E-A03C27D9BCF6}"/>
              </a:ext>
            </a:extLst>
          </p:cNvPr>
          <p:cNvPicPr>
            <a:picLocks noChangeAspect="1"/>
          </p:cNvPicPr>
          <p:nvPr/>
        </p:nvPicPr>
        <p:blipFill>
          <a:blip r:embed="rId4"/>
          <a:stretch>
            <a:fillRect/>
          </a:stretch>
        </p:blipFill>
        <p:spPr>
          <a:xfrm rot="5400000">
            <a:off x="6338074" y="1144824"/>
            <a:ext cx="832491" cy="1246886"/>
          </a:xfrm>
          <a:prstGeom prst="rect">
            <a:avLst/>
          </a:prstGeom>
        </p:spPr>
      </p:pic>
      <p:pic>
        <p:nvPicPr>
          <p:cNvPr id="7" name="Image 62">
            <a:extLst>
              <a:ext uri="{FF2B5EF4-FFF2-40B4-BE49-F238E27FC236}">
                <a16:creationId xmlns:a16="http://schemas.microsoft.com/office/drawing/2014/main" id="{8A5EC8E8-CCE6-114A-B472-BCA439C9442B}"/>
              </a:ext>
            </a:extLst>
          </p:cNvPr>
          <p:cNvPicPr>
            <a:picLocks noChangeAspect="1"/>
          </p:cNvPicPr>
          <p:nvPr/>
        </p:nvPicPr>
        <p:blipFill>
          <a:blip r:embed="rId4"/>
          <a:stretch>
            <a:fillRect/>
          </a:stretch>
        </p:blipFill>
        <p:spPr>
          <a:xfrm rot="3512721">
            <a:off x="4506873" y="979782"/>
            <a:ext cx="933688" cy="1398456"/>
          </a:xfrm>
          <a:prstGeom prst="rect">
            <a:avLst/>
          </a:prstGeom>
        </p:spPr>
      </p:pic>
      <p:pic>
        <p:nvPicPr>
          <p:cNvPr id="8" name="Picture 2" descr="Carte nationale d'identité - CNI - Evreux">
            <a:extLst>
              <a:ext uri="{FF2B5EF4-FFF2-40B4-BE49-F238E27FC236}">
                <a16:creationId xmlns:a16="http://schemas.microsoft.com/office/drawing/2014/main" id="{B8DC5947-95DC-DF45-8E22-4F1499A41B8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3455" r="12223"/>
          <a:stretch/>
        </p:blipFill>
        <p:spPr bwMode="auto">
          <a:xfrm rot="250758">
            <a:off x="6104540" y="4538818"/>
            <a:ext cx="1387001" cy="104973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Carte nationale d'identité - CNI - Evreux">
            <a:extLst>
              <a:ext uri="{FF2B5EF4-FFF2-40B4-BE49-F238E27FC236}">
                <a16:creationId xmlns:a16="http://schemas.microsoft.com/office/drawing/2014/main" id="{56AEE275-BD2F-EB49-B84C-EB28FEE09C1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3455" r="12223"/>
          <a:stretch/>
        </p:blipFill>
        <p:spPr bwMode="auto">
          <a:xfrm rot="16200000">
            <a:off x="4045901" y="4521392"/>
            <a:ext cx="1553242" cy="117554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Carte nationale d'identité - CNI - Evreux">
            <a:extLst>
              <a:ext uri="{FF2B5EF4-FFF2-40B4-BE49-F238E27FC236}">
                <a16:creationId xmlns:a16="http://schemas.microsoft.com/office/drawing/2014/main" id="{06B278FB-9674-754B-A8E7-B248993E6EB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3455" r="12223"/>
          <a:stretch/>
        </p:blipFill>
        <p:spPr bwMode="auto">
          <a:xfrm rot="250758">
            <a:off x="7761255" y="4473217"/>
            <a:ext cx="1387001" cy="1049732"/>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8">
            <a:extLst>
              <a:ext uri="{FF2B5EF4-FFF2-40B4-BE49-F238E27FC236}">
                <a16:creationId xmlns:a16="http://schemas.microsoft.com/office/drawing/2014/main" id="{3972C393-6FEE-3143-8A6A-D8BA6A36E095}"/>
              </a:ext>
            </a:extLst>
          </p:cNvPr>
          <p:cNvPicPr>
            <a:picLocks noChangeAspect="1"/>
          </p:cNvPicPr>
          <p:nvPr/>
        </p:nvPicPr>
        <p:blipFill>
          <a:blip r:embed="rId6"/>
          <a:stretch>
            <a:fillRect/>
          </a:stretch>
        </p:blipFill>
        <p:spPr>
          <a:xfrm>
            <a:off x="1914353" y="3562310"/>
            <a:ext cx="1991818" cy="280941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2" name="Picture 11">
            <a:extLst>
              <a:ext uri="{FF2B5EF4-FFF2-40B4-BE49-F238E27FC236}">
                <a16:creationId xmlns:a16="http://schemas.microsoft.com/office/drawing/2014/main" id="{FB9CF7D7-287B-3342-834D-6F95678644FE}"/>
              </a:ext>
            </a:extLst>
          </p:cNvPr>
          <p:cNvPicPr>
            <a:picLocks noChangeAspect="1"/>
          </p:cNvPicPr>
          <p:nvPr/>
        </p:nvPicPr>
        <p:blipFill>
          <a:blip r:embed="rId7"/>
          <a:stretch>
            <a:fillRect/>
          </a:stretch>
        </p:blipFill>
        <p:spPr>
          <a:xfrm>
            <a:off x="10278231" y="4128454"/>
            <a:ext cx="657225" cy="152400"/>
          </a:xfrm>
          <a:prstGeom prst="rect">
            <a:avLst/>
          </a:prstGeom>
        </p:spPr>
      </p:pic>
      <p:pic>
        <p:nvPicPr>
          <p:cNvPr id="13" name="Picture 12">
            <a:extLst>
              <a:ext uri="{FF2B5EF4-FFF2-40B4-BE49-F238E27FC236}">
                <a16:creationId xmlns:a16="http://schemas.microsoft.com/office/drawing/2014/main" id="{90F61244-20ED-0F48-BE7F-5B16C1000233}"/>
              </a:ext>
            </a:extLst>
          </p:cNvPr>
          <p:cNvPicPr>
            <a:picLocks noChangeAspect="1"/>
          </p:cNvPicPr>
          <p:nvPr/>
        </p:nvPicPr>
        <p:blipFill>
          <a:blip r:embed="rId8"/>
          <a:stretch>
            <a:fillRect/>
          </a:stretch>
        </p:blipFill>
        <p:spPr>
          <a:xfrm>
            <a:off x="9890637" y="3824946"/>
            <a:ext cx="1257300" cy="219075"/>
          </a:xfrm>
          <a:prstGeom prst="rect">
            <a:avLst/>
          </a:prstGeom>
        </p:spPr>
      </p:pic>
      <p:pic>
        <p:nvPicPr>
          <p:cNvPr id="14" name="Picture 13">
            <a:extLst>
              <a:ext uri="{FF2B5EF4-FFF2-40B4-BE49-F238E27FC236}">
                <a16:creationId xmlns:a16="http://schemas.microsoft.com/office/drawing/2014/main" id="{27E04654-09E2-B241-AA02-0F73A813E6FB}"/>
              </a:ext>
            </a:extLst>
          </p:cNvPr>
          <p:cNvPicPr>
            <a:picLocks noChangeAspect="1"/>
          </p:cNvPicPr>
          <p:nvPr/>
        </p:nvPicPr>
        <p:blipFill>
          <a:blip r:embed="rId9"/>
          <a:stretch>
            <a:fillRect/>
          </a:stretch>
        </p:blipFill>
        <p:spPr>
          <a:xfrm>
            <a:off x="10258811" y="4418931"/>
            <a:ext cx="733425" cy="133350"/>
          </a:xfrm>
          <a:prstGeom prst="rect">
            <a:avLst/>
          </a:prstGeom>
        </p:spPr>
      </p:pic>
      <p:pic>
        <p:nvPicPr>
          <p:cNvPr id="15" name="Picture 14">
            <a:extLst>
              <a:ext uri="{FF2B5EF4-FFF2-40B4-BE49-F238E27FC236}">
                <a16:creationId xmlns:a16="http://schemas.microsoft.com/office/drawing/2014/main" id="{37338D25-73B2-9847-83E0-EE7A7F8AD882}"/>
              </a:ext>
            </a:extLst>
          </p:cNvPr>
          <p:cNvPicPr>
            <a:picLocks noChangeAspect="1"/>
          </p:cNvPicPr>
          <p:nvPr/>
        </p:nvPicPr>
        <p:blipFill>
          <a:blip r:embed="rId10"/>
          <a:stretch>
            <a:fillRect/>
          </a:stretch>
        </p:blipFill>
        <p:spPr>
          <a:xfrm>
            <a:off x="9969865" y="4978693"/>
            <a:ext cx="1133475" cy="171450"/>
          </a:xfrm>
          <a:prstGeom prst="rect">
            <a:avLst/>
          </a:prstGeom>
        </p:spPr>
      </p:pic>
      <p:pic>
        <p:nvPicPr>
          <p:cNvPr id="16" name="Picture 15">
            <a:extLst>
              <a:ext uri="{FF2B5EF4-FFF2-40B4-BE49-F238E27FC236}">
                <a16:creationId xmlns:a16="http://schemas.microsoft.com/office/drawing/2014/main" id="{6A1B8101-7E7E-2640-9AB1-5126A0434E8F}"/>
              </a:ext>
            </a:extLst>
          </p:cNvPr>
          <p:cNvPicPr>
            <a:picLocks noChangeAspect="1"/>
          </p:cNvPicPr>
          <p:nvPr/>
        </p:nvPicPr>
        <p:blipFill>
          <a:blip r:embed="rId9"/>
          <a:stretch>
            <a:fillRect/>
          </a:stretch>
        </p:blipFill>
        <p:spPr>
          <a:xfrm>
            <a:off x="10326279" y="5537238"/>
            <a:ext cx="733425" cy="133350"/>
          </a:xfrm>
          <a:prstGeom prst="rect">
            <a:avLst/>
          </a:prstGeom>
        </p:spPr>
      </p:pic>
      <p:pic>
        <p:nvPicPr>
          <p:cNvPr id="17" name="Picture 16">
            <a:extLst>
              <a:ext uri="{FF2B5EF4-FFF2-40B4-BE49-F238E27FC236}">
                <a16:creationId xmlns:a16="http://schemas.microsoft.com/office/drawing/2014/main" id="{6F11D554-DD4C-B742-8E7A-FA042F417E04}"/>
              </a:ext>
            </a:extLst>
          </p:cNvPr>
          <p:cNvPicPr>
            <a:picLocks noChangeAspect="1"/>
          </p:cNvPicPr>
          <p:nvPr/>
        </p:nvPicPr>
        <p:blipFill>
          <a:blip r:embed="rId11"/>
          <a:stretch>
            <a:fillRect/>
          </a:stretch>
        </p:blipFill>
        <p:spPr>
          <a:xfrm>
            <a:off x="9660725" y="4649495"/>
            <a:ext cx="1470212" cy="139400"/>
          </a:xfrm>
          <a:prstGeom prst="rect">
            <a:avLst/>
          </a:prstGeom>
        </p:spPr>
      </p:pic>
      <p:pic>
        <p:nvPicPr>
          <p:cNvPr id="18" name="Picture 17">
            <a:extLst>
              <a:ext uri="{FF2B5EF4-FFF2-40B4-BE49-F238E27FC236}">
                <a16:creationId xmlns:a16="http://schemas.microsoft.com/office/drawing/2014/main" id="{AF64B801-C35F-C84F-B232-621E88428FEC}"/>
              </a:ext>
            </a:extLst>
          </p:cNvPr>
          <p:cNvPicPr>
            <a:picLocks noChangeAspect="1"/>
          </p:cNvPicPr>
          <p:nvPr/>
        </p:nvPicPr>
        <p:blipFill>
          <a:blip r:embed="rId12"/>
          <a:stretch>
            <a:fillRect/>
          </a:stretch>
        </p:blipFill>
        <p:spPr>
          <a:xfrm>
            <a:off x="10135315" y="5729091"/>
            <a:ext cx="771525" cy="171450"/>
          </a:xfrm>
          <a:prstGeom prst="rect">
            <a:avLst/>
          </a:prstGeom>
        </p:spPr>
      </p:pic>
      <p:pic>
        <p:nvPicPr>
          <p:cNvPr id="19" name="Picture 18">
            <a:extLst>
              <a:ext uri="{FF2B5EF4-FFF2-40B4-BE49-F238E27FC236}">
                <a16:creationId xmlns:a16="http://schemas.microsoft.com/office/drawing/2014/main" id="{C3D14F76-10F5-9741-9D3F-6954CCE00D12}"/>
              </a:ext>
            </a:extLst>
          </p:cNvPr>
          <p:cNvPicPr>
            <a:picLocks noChangeAspect="1"/>
          </p:cNvPicPr>
          <p:nvPr/>
        </p:nvPicPr>
        <p:blipFill>
          <a:blip r:embed="rId13"/>
          <a:stretch>
            <a:fillRect/>
          </a:stretch>
        </p:blipFill>
        <p:spPr>
          <a:xfrm>
            <a:off x="10231439" y="5301976"/>
            <a:ext cx="561975" cy="142875"/>
          </a:xfrm>
          <a:prstGeom prst="rect">
            <a:avLst/>
          </a:prstGeom>
        </p:spPr>
      </p:pic>
      <p:pic>
        <p:nvPicPr>
          <p:cNvPr id="20" name="Picture 19">
            <a:extLst>
              <a:ext uri="{FF2B5EF4-FFF2-40B4-BE49-F238E27FC236}">
                <a16:creationId xmlns:a16="http://schemas.microsoft.com/office/drawing/2014/main" id="{3C2C3D0A-0DCA-5048-A442-1F733BA87E10}"/>
              </a:ext>
            </a:extLst>
          </p:cNvPr>
          <p:cNvPicPr>
            <a:picLocks noChangeAspect="1"/>
          </p:cNvPicPr>
          <p:nvPr/>
        </p:nvPicPr>
        <p:blipFill>
          <a:blip r:embed="rId14"/>
          <a:stretch>
            <a:fillRect/>
          </a:stretch>
        </p:blipFill>
        <p:spPr>
          <a:xfrm>
            <a:off x="10050383" y="6061934"/>
            <a:ext cx="733425" cy="133350"/>
          </a:xfrm>
          <a:prstGeom prst="rect">
            <a:avLst/>
          </a:prstGeom>
        </p:spPr>
      </p:pic>
      <p:sp>
        <p:nvSpPr>
          <p:cNvPr id="21" name="TextBox 20">
            <a:extLst>
              <a:ext uri="{FF2B5EF4-FFF2-40B4-BE49-F238E27FC236}">
                <a16:creationId xmlns:a16="http://schemas.microsoft.com/office/drawing/2014/main" id="{08B133B5-12A8-9144-B0B9-AC6D69D6CA39}"/>
              </a:ext>
            </a:extLst>
          </p:cNvPr>
          <p:cNvSpPr txBox="1"/>
          <p:nvPr/>
        </p:nvSpPr>
        <p:spPr>
          <a:xfrm>
            <a:off x="2849805" y="1316915"/>
            <a:ext cx="128587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a:t>Page</a:t>
            </a:r>
          </a:p>
        </p:txBody>
      </p:sp>
      <p:sp>
        <p:nvSpPr>
          <p:cNvPr id="22" name="Arrow: Right 29">
            <a:extLst>
              <a:ext uri="{FF2B5EF4-FFF2-40B4-BE49-F238E27FC236}">
                <a16:creationId xmlns:a16="http://schemas.microsoft.com/office/drawing/2014/main" id="{122DDD9E-720F-FA40-8C5B-C053BB3B0C75}"/>
              </a:ext>
            </a:extLst>
          </p:cNvPr>
          <p:cNvSpPr/>
          <p:nvPr/>
        </p:nvSpPr>
        <p:spPr>
          <a:xfrm>
            <a:off x="3791592" y="4825767"/>
            <a:ext cx="590550" cy="485775"/>
          </a:xfrm>
          <a:prstGeom prst="right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
            <a:extLst>
              <a:ext uri="{FF2B5EF4-FFF2-40B4-BE49-F238E27FC236}">
                <a16:creationId xmlns:a16="http://schemas.microsoft.com/office/drawing/2014/main" id="{DA69FE3A-07BD-B54C-B940-25AABC9AF3AD}"/>
              </a:ext>
            </a:extLst>
          </p:cNvPr>
          <p:cNvPicPr>
            <a:picLocks noChangeAspect="1"/>
          </p:cNvPicPr>
          <p:nvPr/>
        </p:nvPicPr>
        <p:blipFill>
          <a:blip r:embed="rId15"/>
          <a:stretch>
            <a:fillRect/>
          </a:stretch>
        </p:blipFill>
        <p:spPr>
          <a:xfrm>
            <a:off x="1920838" y="363100"/>
            <a:ext cx="1990165" cy="283099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6" name="Picture 19">
            <a:extLst>
              <a:ext uri="{FF2B5EF4-FFF2-40B4-BE49-F238E27FC236}">
                <a16:creationId xmlns:a16="http://schemas.microsoft.com/office/drawing/2014/main" id="{75FDF1BF-7A89-F54E-9EF2-8A03249069DB}"/>
              </a:ext>
            </a:extLst>
          </p:cNvPr>
          <p:cNvPicPr>
            <a:picLocks noChangeAspect="1"/>
          </p:cNvPicPr>
          <p:nvPr/>
        </p:nvPicPr>
        <p:blipFill>
          <a:blip r:embed="rId16"/>
          <a:stretch>
            <a:fillRect/>
          </a:stretch>
        </p:blipFill>
        <p:spPr>
          <a:xfrm>
            <a:off x="253401" y="2563008"/>
            <a:ext cx="1550895" cy="1577789"/>
          </a:xfrm>
          <a:prstGeom prst="rect">
            <a:avLst/>
          </a:prstGeom>
        </p:spPr>
      </p:pic>
      <p:sp>
        <p:nvSpPr>
          <p:cNvPr id="28" name="Arrow: Right 27">
            <a:extLst>
              <a:ext uri="{FF2B5EF4-FFF2-40B4-BE49-F238E27FC236}">
                <a16:creationId xmlns:a16="http://schemas.microsoft.com/office/drawing/2014/main" id="{8C0FA9C5-FAC6-9B44-BEA7-3482C35F282F}"/>
              </a:ext>
            </a:extLst>
          </p:cNvPr>
          <p:cNvSpPr/>
          <p:nvPr/>
        </p:nvSpPr>
        <p:spPr>
          <a:xfrm rot="-2520000">
            <a:off x="1662474" y="2530803"/>
            <a:ext cx="590550" cy="485775"/>
          </a:xfrm>
          <a:prstGeom prst="rightArrow">
            <a:avLst/>
          </a:prstGeom>
          <a:solidFill>
            <a:schemeClr val="bg2">
              <a:lumMod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Arrow: Right 33">
            <a:extLst>
              <a:ext uri="{FF2B5EF4-FFF2-40B4-BE49-F238E27FC236}">
                <a16:creationId xmlns:a16="http://schemas.microsoft.com/office/drawing/2014/main" id="{DE29F1EE-01A6-2F49-A3D5-D9F43054A02C}"/>
              </a:ext>
            </a:extLst>
          </p:cNvPr>
          <p:cNvSpPr/>
          <p:nvPr/>
        </p:nvSpPr>
        <p:spPr>
          <a:xfrm rot="2400000">
            <a:off x="1622132" y="3516920"/>
            <a:ext cx="590550" cy="485775"/>
          </a:xfrm>
          <a:prstGeom prst="rightArrow">
            <a:avLst/>
          </a:prstGeom>
          <a:solidFill>
            <a:schemeClr val="bg2">
              <a:lumMod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8BA850F7-B519-C942-A0F3-3CB9DD5FE356}"/>
              </a:ext>
            </a:extLst>
          </p:cNvPr>
          <p:cNvSpPr txBox="1"/>
          <p:nvPr/>
        </p:nvSpPr>
        <p:spPr>
          <a:xfrm rot="-2580000">
            <a:off x="1603710" y="2580939"/>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Split</a:t>
            </a:r>
          </a:p>
        </p:txBody>
      </p:sp>
      <p:sp>
        <p:nvSpPr>
          <p:cNvPr id="31" name="Arrow: Right 30">
            <a:extLst>
              <a:ext uri="{FF2B5EF4-FFF2-40B4-BE49-F238E27FC236}">
                <a16:creationId xmlns:a16="http://schemas.microsoft.com/office/drawing/2014/main" id="{ABC215A1-EA78-6945-B4F4-A61F0CA1B047}"/>
              </a:ext>
            </a:extLst>
          </p:cNvPr>
          <p:cNvSpPr/>
          <p:nvPr/>
        </p:nvSpPr>
        <p:spPr>
          <a:xfrm>
            <a:off x="3735562" y="1490896"/>
            <a:ext cx="590550" cy="485775"/>
          </a:xfrm>
          <a:prstGeom prst="right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Arrow: Right 37">
            <a:extLst>
              <a:ext uri="{FF2B5EF4-FFF2-40B4-BE49-F238E27FC236}">
                <a16:creationId xmlns:a16="http://schemas.microsoft.com/office/drawing/2014/main" id="{30C98B3F-7631-C240-ABEF-1A52B3582EBB}"/>
              </a:ext>
            </a:extLst>
          </p:cNvPr>
          <p:cNvSpPr/>
          <p:nvPr/>
        </p:nvSpPr>
        <p:spPr>
          <a:xfrm>
            <a:off x="7352098" y="1490878"/>
            <a:ext cx="590550" cy="485775"/>
          </a:xfrm>
          <a:prstGeom prst="right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Arrow: Right 38">
            <a:extLst>
              <a:ext uri="{FF2B5EF4-FFF2-40B4-BE49-F238E27FC236}">
                <a16:creationId xmlns:a16="http://schemas.microsoft.com/office/drawing/2014/main" id="{5F0F1E90-D0DC-CC40-A495-F4AA25449B75}"/>
              </a:ext>
            </a:extLst>
          </p:cNvPr>
          <p:cNvSpPr/>
          <p:nvPr/>
        </p:nvSpPr>
        <p:spPr>
          <a:xfrm>
            <a:off x="5367137" y="4825767"/>
            <a:ext cx="970043" cy="458881"/>
          </a:xfrm>
          <a:prstGeom prst="right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Arrow: Right 35">
            <a:extLst>
              <a:ext uri="{FF2B5EF4-FFF2-40B4-BE49-F238E27FC236}">
                <a16:creationId xmlns:a16="http://schemas.microsoft.com/office/drawing/2014/main" id="{8CBA117C-F5E7-C149-8534-91D6F6DB8B80}"/>
              </a:ext>
            </a:extLst>
          </p:cNvPr>
          <p:cNvSpPr/>
          <p:nvPr/>
        </p:nvSpPr>
        <p:spPr>
          <a:xfrm>
            <a:off x="5394032" y="1472967"/>
            <a:ext cx="1022871" cy="503704"/>
          </a:xfrm>
          <a:prstGeom prst="right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4F16B902-B80D-004A-83A3-790EB475030C}"/>
              </a:ext>
            </a:extLst>
          </p:cNvPr>
          <p:cNvSpPr txBox="1"/>
          <p:nvPr/>
        </p:nvSpPr>
        <p:spPr>
          <a:xfrm>
            <a:off x="3764204" y="4947621"/>
            <a:ext cx="149542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Zoning </a:t>
            </a:r>
          </a:p>
        </p:txBody>
      </p:sp>
      <p:sp>
        <p:nvSpPr>
          <p:cNvPr id="36" name="TextBox 35">
            <a:extLst>
              <a:ext uri="{FF2B5EF4-FFF2-40B4-BE49-F238E27FC236}">
                <a16:creationId xmlns:a16="http://schemas.microsoft.com/office/drawing/2014/main" id="{83AD7954-54ED-F644-B423-0B1D0FAF74DD}"/>
              </a:ext>
            </a:extLst>
          </p:cNvPr>
          <p:cNvSpPr txBox="1"/>
          <p:nvPr/>
        </p:nvSpPr>
        <p:spPr>
          <a:xfrm>
            <a:off x="3701451" y="1612751"/>
            <a:ext cx="149542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bg1"/>
                </a:solidFill>
              </a:rPr>
              <a:t>Zoning </a:t>
            </a:r>
          </a:p>
        </p:txBody>
      </p:sp>
      <p:sp>
        <p:nvSpPr>
          <p:cNvPr id="37" name="TextBox 36">
            <a:extLst>
              <a:ext uri="{FF2B5EF4-FFF2-40B4-BE49-F238E27FC236}">
                <a16:creationId xmlns:a16="http://schemas.microsoft.com/office/drawing/2014/main" id="{C07F4286-05D5-7F47-B888-9E45822C8348}"/>
              </a:ext>
            </a:extLst>
          </p:cNvPr>
          <p:cNvSpPr txBox="1"/>
          <p:nvPr/>
        </p:nvSpPr>
        <p:spPr>
          <a:xfrm>
            <a:off x="5314244" y="4920066"/>
            <a:ext cx="1102659"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bg1"/>
                </a:solidFill>
              </a:rPr>
              <a:t>Straightening</a:t>
            </a:r>
          </a:p>
          <a:p>
            <a:pPr algn="l"/>
            <a:endParaRPr lang="en-US" sz="1000" dirty="0">
              <a:solidFill>
                <a:schemeClr val="bg1"/>
              </a:solidFill>
            </a:endParaRPr>
          </a:p>
        </p:txBody>
      </p:sp>
      <p:sp>
        <p:nvSpPr>
          <p:cNvPr id="38" name="Arrow: Right 40">
            <a:extLst>
              <a:ext uri="{FF2B5EF4-FFF2-40B4-BE49-F238E27FC236}">
                <a16:creationId xmlns:a16="http://schemas.microsoft.com/office/drawing/2014/main" id="{ACEA2146-E805-284B-945F-7D0D08AB2667}"/>
              </a:ext>
            </a:extLst>
          </p:cNvPr>
          <p:cNvSpPr/>
          <p:nvPr/>
        </p:nvSpPr>
        <p:spPr>
          <a:xfrm>
            <a:off x="7281102" y="4829945"/>
            <a:ext cx="590550" cy="485775"/>
          </a:xfrm>
          <a:prstGeom prst="right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Arrow: Right 45">
            <a:extLst>
              <a:ext uri="{FF2B5EF4-FFF2-40B4-BE49-F238E27FC236}">
                <a16:creationId xmlns:a16="http://schemas.microsoft.com/office/drawing/2014/main" id="{3F4C3F8A-6E01-1745-A94D-3E8731DA5BB8}"/>
              </a:ext>
            </a:extLst>
          </p:cNvPr>
          <p:cNvSpPr/>
          <p:nvPr/>
        </p:nvSpPr>
        <p:spPr>
          <a:xfrm>
            <a:off x="9009646" y="4806156"/>
            <a:ext cx="590550" cy="485775"/>
          </a:xfrm>
          <a:prstGeom prst="right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DB3C7CC3-D537-6E4D-995B-AF1D784104F0}"/>
              </a:ext>
            </a:extLst>
          </p:cNvPr>
          <p:cNvSpPr/>
          <p:nvPr/>
        </p:nvSpPr>
        <p:spPr>
          <a:xfrm>
            <a:off x="8125304" y="4599868"/>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93DB52DE-6352-B843-908F-ECC091FF76AB}"/>
              </a:ext>
            </a:extLst>
          </p:cNvPr>
          <p:cNvSpPr/>
          <p:nvPr/>
        </p:nvSpPr>
        <p:spPr>
          <a:xfrm>
            <a:off x="8125304" y="4752268"/>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AD988064-CF15-5749-A7D2-ED0549B0E81A}"/>
              </a:ext>
            </a:extLst>
          </p:cNvPr>
          <p:cNvSpPr/>
          <p:nvPr/>
        </p:nvSpPr>
        <p:spPr>
          <a:xfrm>
            <a:off x="8125303" y="4904667"/>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12F82C46-9432-A04E-918F-F4BC1458A848}"/>
              </a:ext>
            </a:extLst>
          </p:cNvPr>
          <p:cNvSpPr/>
          <p:nvPr/>
        </p:nvSpPr>
        <p:spPr>
          <a:xfrm>
            <a:off x="8125303" y="5057067"/>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646BEAB4-D2C3-E74B-9BE6-7653FB61BBF8}"/>
              </a:ext>
            </a:extLst>
          </p:cNvPr>
          <p:cNvSpPr/>
          <p:nvPr/>
        </p:nvSpPr>
        <p:spPr>
          <a:xfrm>
            <a:off x="7829468" y="5236362"/>
            <a:ext cx="1308846" cy="170329"/>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a:extLst>
              <a:ext uri="{FF2B5EF4-FFF2-40B4-BE49-F238E27FC236}">
                <a16:creationId xmlns:a16="http://schemas.microsoft.com/office/drawing/2014/main" id="{305EACDF-C9FB-514E-89C7-ACC6C62C70E8}"/>
              </a:ext>
            </a:extLst>
          </p:cNvPr>
          <p:cNvSpPr txBox="1"/>
          <p:nvPr/>
        </p:nvSpPr>
        <p:spPr>
          <a:xfrm>
            <a:off x="7335356" y="1603768"/>
            <a:ext cx="113795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sp>
        <p:nvSpPr>
          <p:cNvPr id="46" name="TextBox 45">
            <a:extLst>
              <a:ext uri="{FF2B5EF4-FFF2-40B4-BE49-F238E27FC236}">
                <a16:creationId xmlns:a16="http://schemas.microsoft.com/office/drawing/2014/main" id="{112F936B-B3E6-1D41-A016-647D4829AD5F}"/>
              </a:ext>
            </a:extLst>
          </p:cNvPr>
          <p:cNvSpPr txBox="1"/>
          <p:nvPr/>
        </p:nvSpPr>
        <p:spPr>
          <a:xfrm>
            <a:off x="7273324" y="4942836"/>
            <a:ext cx="895911"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sp>
        <p:nvSpPr>
          <p:cNvPr id="47" name="TextBox 46">
            <a:extLst>
              <a:ext uri="{FF2B5EF4-FFF2-40B4-BE49-F238E27FC236}">
                <a16:creationId xmlns:a16="http://schemas.microsoft.com/office/drawing/2014/main" id="{27D325D2-ABC7-FD47-9DE5-28FB34A61C38}"/>
              </a:ext>
            </a:extLst>
          </p:cNvPr>
          <p:cNvSpPr txBox="1"/>
          <p:nvPr/>
        </p:nvSpPr>
        <p:spPr>
          <a:xfrm>
            <a:off x="9053419" y="4929691"/>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OCR</a:t>
            </a:r>
          </a:p>
        </p:txBody>
      </p:sp>
      <p:sp>
        <p:nvSpPr>
          <p:cNvPr id="48" name="TextBox 47">
            <a:extLst>
              <a:ext uri="{FF2B5EF4-FFF2-40B4-BE49-F238E27FC236}">
                <a16:creationId xmlns:a16="http://schemas.microsoft.com/office/drawing/2014/main" id="{6DFD0225-07E0-4145-B18B-AA6F27B45D73}"/>
              </a:ext>
            </a:extLst>
          </p:cNvPr>
          <p:cNvSpPr txBox="1"/>
          <p:nvPr/>
        </p:nvSpPr>
        <p:spPr>
          <a:xfrm>
            <a:off x="5367137" y="1606500"/>
            <a:ext cx="1255059"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Straightening</a:t>
            </a:r>
          </a:p>
        </p:txBody>
      </p:sp>
      <p:sp>
        <p:nvSpPr>
          <p:cNvPr id="49" name="TextBox 48">
            <a:extLst>
              <a:ext uri="{FF2B5EF4-FFF2-40B4-BE49-F238E27FC236}">
                <a16:creationId xmlns:a16="http://schemas.microsoft.com/office/drawing/2014/main" id="{B901C26B-62CD-A046-BA2B-068AD9CC0E2A}"/>
              </a:ext>
            </a:extLst>
          </p:cNvPr>
          <p:cNvSpPr txBox="1"/>
          <p:nvPr/>
        </p:nvSpPr>
        <p:spPr>
          <a:xfrm rot="2280000">
            <a:off x="1585780" y="3728420"/>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Split</a:t>
            </a:r>
          </a:p>
        </p:txBody>
      </p:sp>
      <p:pic>
        <p:nvPicPr>
          <p:cNvPr id="50" name="Picture 11">
            <a:extLst>
              <a:ext uri="{FF2B5EF4-FFF2-40B4-BE49-F238E27FC236}">
                <a16:creationId xmlns:a16="http://schemas.microsoft.com/office/drawing/2014/main" id="{618B6206-8F66-8542-8F8C-475C8C7D68B5}"/>
              </a:ext>
            </a:extLst>
          </p:cNvPr>
          <p:cNvPicPr>
            <a:picLocks noChangeAspect="1"/>
          </p:cNvPicPr>
          <p:nvPr/>
        </p:nvPicPr>
        <p:blipFill>
          <a:blip r:embed="rId7"/>
          <a:stretch>
            <a:fillRect/>
          </a:stretch>
        </p:blipFill>
        <p:spPr>
          <a:xfrm>
            <a:off x="10391829" y="1422055"/>
            <a:ext cx="657225" cy="152400"/>
          </a:xfrm>
          <a:prstGeom prst="rect">
            <a:avLst/>
          </a:prstGeom>
        </p:spPr>
      </p:pic>
      <p:pic>
        <p:nvPicPr>
          <p:cNvPr id="51" name="Picture 12">
            <a:extLst>
              <a:ext uri="{FF2B5EF4-FFF2-40B4-BE49-F238E27FC236}">
                <a16:creationId xmlns:a16="http://schemas.microsoft.com/office/drawing/2014/main" id="{65702901-D63F-5244-A73F-B5422651BF1C}"/>
              </a:ext>
            </a:extLst>
          </p:cNvPr>
          <p:cNvPicPr>
            <a:picLocks noChangeAspect="1"/>
          </p:cNvPicPr>
          <p:nvPr/>
        </p:nvPicPr>
        <p:blipFill>
          <a:blip r:embed="rId8"/>
          <a:stretch>
            <a:fillRect/>
          </a:stretch>
        </p:blipFill>
        <p:spPr>
          <a:xfrm>
            <a:off x="10004235" y="1118547"/>
            <a:ext cx="1257300" cy="219075"/>
          </a:xfrm>
          <a:prstGeom prst="rect">
            <a:avLst/>
          </a:prstGeom>
        </p:spPr>
      </p:pic>
      <p:pic>
        <p:nvPicPr>
          <p:cNvPr id="52" name="Picture 13">
            <a:extLst>
              <a:ext uri="{FF2B5EF4-FFF2-40B4-BE49-F238E27FC236}">
                <a16:creationId xmlns:a16="http://schemas.microsoft.com/office/drawing/2014/main" id="{E7E478E1-7086-674C-A407-03946DDDEA21}"/>
              </a:ext>
            </a:extLst>
          </p:cNvPr>
          <p:cNvPicPr>
            <a:picLocks noChangeAspect="1"/>
          </p:cNvPicPr>
          <p:nvPr/>
        </p:nvPicPr>
        <p:blipFill>
          <a:blip r:embed="rId9"/>
          <a:stretch>
            <a:fillRect/>
          </a:stretch>
        </p:blipFill>
        <p:spPr>
          <a:xfrm>
            <a:off x="10372409" y="1712532"/>
            <a:ext cx="733425" cy="133350"/>
          </a:xfrm>
          <a:prstGeom prst="rect">
            <a:avLst/>
          </a:prstGeom>
        </p:spPr>
      </p:pic>
      <p:pic>
        <p:nvPicPr>
          <p:cNvPr id="53" name="Picture 16">
            <a:extLst>
              <a:ext uri="{FF2B5EF4-FFF2-40B4-BE49-F238E27FC236}">
                <a16:creationId xmlns:a16="http://schemas.microsoft.com/office/drawing/2014/main" id="{D67130B5-77C9-F140-9431-B9AD531DF64C}"/>
              </a:ext>
            </a:extLst>
          </p:cNvPr>
          <p:cNvPicPr>
            <a:picLocks noChangeAspect="1"/>
          </p:cNvPicPr>
          <p:nvPr/>
        </p:nvPicPr>
        <p:blipFill>
          <a:blip r:embed="rId11"/>
          <a:stretch>
            <a:fillRect/>
          </a:stretch>
        </p:blipFill>
        <p:spPr>
          <a:xfrm>
            <a:off x="9774323" y="1943096"/>
            <a:ext cx="1470212" cy="139400"/>
          </a:xfrm>
          <a:prstGeom prst="rect">
            <a:avLst/>
          </a:prstGeom>
        </p:spPr>
      </p:pic>
      <p:sp>
        <p:nvSpPr>
          <p:cNvPr id="54" name="Arrow: Right 45">
            <a:extLst>
              <a:ext uri="{FF2B5EF4-FFF2-40B4-BE49-F238E27FC236}">
                <a16:creationId xmlns:a16="http://schemas.microsoft.com/office/drawing/2014/main" id="{EFFD4081-8795-0945-A208-4F3C724B11C8}"/>
              </a:ext>
            </a:extLst>
          </p:cNvPr>
          <p:cNvSpPr/>
          <p:nvPr/>
        </p:nvSpPr>
        <p:spPr>
          <a:xfrm>
            <a:off x="9110144" y="1490878"/>
            <a:ext cx="590550" cy="485775"/>
          </a:xfrm>
          <a:prstGeom prst="right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D77624B2-0A48-E646-B9CC-07945054773E}"/>
              </a:ext>
            </a:extLst>
          </p:cNvPr>
          <p:cNvSpPr/>
          <p:nvPr/>
        </p:nvSpPr>
        <p:spPr>
          <a:xfrm>
            <a:off x="7939291" y="1547922"/>
            <a:ext cx="771208" cy="135054"/>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EED5C751-7054-2D4F-B43B-75F892A5463E}"/>
              </a:ext>
            </a:extLst>
          </p:cNvPr>
          <p:cNvSpPr/>
          <p:nvPr/>
        </p:nvSpPr>
        <p:spPr>
          <a:xfrm>
            <a:off x="7939290" y="1700321"/>
            <a:ext cx="771207" cy="135054"/>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F52D2FA1-2669-5E42-9390-2BF884C1E7D2}"/>
              </a:ext>
            </a:extLst>
          </p:cNvPr>
          <p:cNvSpPr/>
          <p:nvPr/>
        </p:nvSpPr>
        <p:spPr>
          <a:xfrm>
            <a:off x="7939290" y="1852721"/>
            <a:ext cx="771207" cy="143959"/>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24">
            <a:extLst>
              <a:ext uri="{FF2B5EF4-FFF2-40B4-BE49-F238E27FC236}">
                <a16:creationId xmlns:a16="http://schemas.microsoft.com/office/drawing/2014/main" id="{B067F01A-69DC-1F40-9F9C-D831F17EFDEE}"/>
              </a:ext>
            </a:extLst>
          </p:cNvPr>
          <p:cNvSpPr txBox="1"/>
          <p:nvPr/>
        </p:nvSpPr>
        <p:spPr>
          <a:xfrm>
            <a:off x="9153917" y="1614413"/>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OCR</a:t>
            </a:r>
          </a:p>
        </p:txBody>
      </p:sp>
      <p:pic>
        <p:nvPicPr>
          <p:cNvPr id="59" name="Picture 2" descr="Carte nationale d'identité - CNI - Evreux">
            <a:extLst>
              <a:ext uri="{FF2B5EF4-FFF2-40B4-BE49-F238E27FC236}">
                <a16:creationId xmlns:a16="http://schemas.microsoft.com/office/drawing/2014/main" id="{89E335B9-02BF-2D42-978D-FB973D4826C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3455" r="12223"/>
          <a:stretch/>
        </p:blipFill>
        <p:spPr bwMode="auto">
          <a:xfrm rot="16200000">
            <a:off x="2225236" y="3993054"/>
            <a:ext cx="1510809" cy="1143434"/>
          </a:xfrm>
          <a:prstGeom prst="rect">
            <a:avLst/>
          </a:prstGeom>
          <a:noFill/>
          <a:extLst>
            <a:ext uri="{909E8E84-426E-40DD-AFC4-6F175D3DCCD1}">
              <a14:hiddenFill xmlns:a14="http://schemas.microsoft.com/office/drawing/2010/main">
                <a:solidFill>
                  <a:srgbClr val="FFFFFF"/>
                </a:solidFill>
              </a14:hiddenFill>
            </a:ext>
          </a:extLst>
        </p:spPr>
      </p:pic>
      <p:pic>
        <p:nvPicPr>
          <p:cNvPr id="60" name="Image 4">
            <a:extLst>
              <a:ext uri="{FF2B5EF4-FFF2-40B4-BE49-F238E27FC236}">
                <a16:creationId xmlns:a16="http://schemas.microsoft.com/office/drawing/2014/main" id="{3884CD79-B0BA-D645-BC8C-65E93B0AD537}"/>
              </a:ext>
            </a:extLst>
          </p:cNvPr>
          <p:cNvPicPr>
            <a:picLocks noChangeAspect="1"/>
          </p:cNvPicPr>
          <p:nvPr/>
        </p:nvPicPr>
        <p:blipFill>
          <a:blip r:embed="rId4"/>
          <a:stretch>
            <a:fillRect/>
          </a:stretch>
        </p:blipFill>
        <p:spPr>
          <a:xfrm rot="3539609">
            <a:off x="2553882" y="1150381"/>
            <a:ext cx="820355" cy="1228709"/>
          </a:xfrm>
          <a:prstGeom prst="rect">
            <a:avLst/>
          </a:prstGeom>
        </p:spPr>
      </p:pic>
    </p:spTree>
    <p:extLst>
      <p:ext uri="{BB962C8B-B14F-4D97-AF65-F5344CB8AC3E}">
        <p14:creationId xmlns:p14="http://schemas.microsoft.com/office/powerpoint/2010/main" val="107178734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07BF285-7BF8-473F-9860-AAB672BC1E1A}"/>
              </a:ext>
            </a:extLst>
          </p:cNvPr>
          <p:cNvSpPr>
            <a:spLocks noGrp="1"/>
          </p:cNvSpPr>
          <p:nvPr>
            <p:ph type="title"/>
          </p:nvPr>
        </p:nvSpPr>
        <p:spPr/>
        <p:txBody>
          <a:bodyPr/>
          <a:lstStyle/>
          <a:p>
            <a:r>
              <a:rPr lang="fr-FR" dirty="0"/>
              <a:t>Après refactorisation</a:t>
            </a:r>
          </a:p>
        </p:txBody>
      </p:sp>
      <p:sp>
        <p:nvSpPr>
          <p:cNvPr id="3" name="Espace réservé du contenu 2">
            <a:extLst>
              <a:ext uri="{FF2B5EF4-FFF2-40B4-BE49-F238E27FC236}">
                <a16:creationId xmlns:a16="http://schemas.microsoft.com/office/drawing/2014/main" id="{AC0D34ED-C79C-4538-99AC-E6B2B07B69EC}"/>
              </a:ext>
            </a:extLst>
          </p:cNvPr>
          <p:cNvSpPr>
            <a:spLocks noGrp="1"/>
          </p:cNvSpPr>
          <p:nvPr>
            <p:ph idx="1"/>
          </p:nvPr>
        </p:nvSpPr>
        <p:spPr>
          <a:xfrm>
            <a:off x="838200" y="1825625"/>
            <a:ext cx="10791548" cy="4351338"/>
          </a:xfrm>
        </p:spPr>
        <p:txBody>
          <a:bodyPr>
            <a:normAutofit fontScale="85000" lnSpcReduction="20000"/>
          </a:bodyPr>
          <a:lstStyle/>
          <a:p>
            <a:r>
              <a:rPr lang="fr-FR" dirty="0"/>
              <a:t>Temps moyen « Ancien permis » : 18 secondes, après 9 secondes</a:t>
            </a:r>
          </a:p>
          <a:p>
            <a:r>
              <a:rPr lang="fr-FR" dirty="0"/>
              <a:t>Temps moyen « Nouveau permis » : 12 secondes, après 7 secondes</a:t>
            </a:r>
          </a:p>
          <a:p>
            <a:r>
              <a:rPr lang="fr-FR" dirty="0"/>
              <a:t>Plus de 12 000 € de gains par mois sur la production </a:t>
            </a:r>
          </a:p>
          <a:p>
            <a:pPr lvl="1"/>
            <a:r>
              <a:rPr lang="fr-FR" dirty="0"/>
              <a:t>6 modèles en moins à maintenir sur les 39  (dont 24 pour les </a:t>
            </a:r>
            <a:r>
              <a:rPr lang="fr-FR" dirty="0" err="1"/>
              <a:t>ocr</a:t>
            </a:r>
            <a:r>
              <a:rPr lang="fr-FR" dirty="0"/>
              <a:t>)</a:t>
            </a:r>
          </a:p>
          <a:p>
            <a:pPr lvl="1"/>
            <a:r>
              <a:rPr lang="fr-FR" dirty="0"/>
              <a:t>6 micro service en moins à maintenir sur les 16</a:t>
            </a:r>
          </a:p>
          <a:p>
            <a:r>
              <a:rPr lang="fr-FR" dirty="0"/>
              <a:t>Diminution de la dette technique </a:t>
            </a:r>
          </a:p>
          <a:p>
            <a:pPr lvl="1"/>
            <a:r>
              <a:rPr lang="fr-FR" dirty="0"/>
              <a:t>Tout en python 3.8</a:t>
            </a:r>
          </a:p>
          <a:p>
            <a:pPr lvl="1"/>
            <a:r>
              <a:rPr lang="fr-FR" dirty="0"/>
              <a:t>Tout tester unitairement</a:t>
            </a:r>
          </a:p>
          <a:p>
            <a:pPr lvl="1"/>
            <a:r>
              <a:rPr lang="fr-FR" dirty="0"/>
              <a:t>Plus de </a:t>
            </a:r>
            <a:r>
              <a:rPr lang="fr-FR" dirty="0" err="1"/>
              <a:t>tensorflow</a:t>
            </a:r>
            <a:r>
              <a:rPr lang="fr-FR" dirty="0"/>
              <a:t> 1 </a:t>
            </a:r>
          </a:p>
          <a:p>
            <a:pPr lvl="1"/>
            <a:r>
              <a:rPr lang="fr-FR" dirty="0"/>
              <a:t>Plus de darknet copier/coller =&gt; tout en </a:t>
            </a:r>
            <a:r>
              <a:rPr lang="fr-FR" dirty="0" err="1"/>
              <a:t>opencv</a:t>
            </a:r>
            <a:endParaRPr lang="fr-FR" dirty="0"/>
          </a:p>
          <a:p>
            <a:pPr lvl="1"/>
            <a:endParaRPr lang="fr-FR" dirty="0"/>
          </a:p>
          <a:p>
            <a:r>
              <a:rPr lang="fr-FR" dirty="0"/>
              <a:t>Meilleur taux de lecture</a:t>
            </a:r>
          </a:p>
          <a:p>
            <a:r>
              <a:rPr lang="fr-FR" dirty="0"/>
              <a:t>Algorithme moins déterministe</a:t>
            </a:r>
          </a:p>
          <a:p>
            <a:endParaRPr lang="fr-FR" dirty="0"/>
          </a:p>
        </p:txBody>
      </p:sp>
    </p:spTree>
    <p:extLst>
      <p:ext uri="{BB962C8B-B14F-4D97-AF65-F5344CB8AC3E}">
        <p14:creationId xmlns:p14="http://schemas.microsoft.com/office/powerpoint/2010/main" val="201042319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au 4">
            <a:extLst>
              <a:ext uri="{FF2B5EF4-FFF2-40B4-BE49-F238E27FC236}">
                <a16:creationId xmlns:a16="http://schemas.microsoft.com/office/drawing/2014/main" id="{08B6DB36-D39D-442E-BC16-BCD35D48370C}"/>
              </a:ext>
            </a:extLst>
          </p:cNvPr>
          <p:cNvGraphicFramePr>
            <a:graphicFrameLocks noGrp="1"/>
          </p:cNvGraphicFramePr>
          <p:nvPr>
            <p:extLst>
              <p:ext uri="{D42A27DB-BD31-4B8C-83A1-F6EECF244321}">
                <p14:modId xmlns:p14="http://schemas.microsoft.com/office/powerpoint/2010/main" val="1711004658"/>
              </p:ext>
            </p:extLst>
          </p:nvPr>
        </p:nvGraphicFramePr>
        <p:xfrm>
          <a:off x="0" y="-174102"/>
          <a:ext cx="12192000" cy="6563171"/>
        </p:xfrm>
        <a:graphic>
          <a:graphicData uri="http://schemas.openxmlformats.org/drawingml/2006/table">
            <a:tbl>
              <a:tblPr>
                <a:tableStyleId>{35758FB7-9AC5-4552-8A53-C91805E547FA}</a:tableStyleId>
              </a:tblPr>
              <a:tblGrid>
                <a:gridCol w="2500450">
                  <a:extLst>
                    <a:ext uri="{9D8B030D-6E8A-4147-A177-3AD203B41FA5}">
                      <a16:colId xmlns:a16="http://schemas.microsoft.com/office/drawing/2014/main" val="2369742373"/>
                    </a:ext>
                  </a:extLst>
                </a:gridCol>
                <a:gridCol w="1713924">
                  <a:extLst>
                    <a:ext uri="{9D8B030D-6E8A-4147-A177-3AD203B41FA5}">
                      <a16:colId xmlns:a16="http://schemas.microsoft.com/office/drawing/2014/main" val="1628957808"/>
                    </a:ext>
                  </a:extLst>
                </a:gridCol>
                <a:gridCol w="1725663">
                  <a:extLst>
                    <a:ext uri="{9D8B030D-6E8A-4147-A177-3AD203B41FA5}">
                      <a16:colId xmlns:a16="http://schemas.microsoft.com/office/drawing/2014/main" val="3778368239"/>
                    </a:ext>
                  </a:extLst>
                </a:gridCol>
                <a:gridCol w="927397">
                  <a:extLst>
                    <a:ext uri="{9D8B030D-6E8A-4147-A177-3AD203B41FA5}">
                      <a16:colId xmlns:a16="http://schemas.microsoft.com/office/drawing/2014/main" val="3563005506"/>
                    </a:ext>
                  </a:extLst>
                </a:gridCol>
                <a:gridCol w="739569">
                  <a:extLst>
                    <a:ext uri="{9D8B030D-6E8A-4147-A177-3AD203B41FA5}">
                      <a16:colId xmlns:a16="http://schemas.microsoft.com/office/drawing/2014/main" val="2750333887"/>
                    </a:ext>
                  </a:extLst>
                </a:gridCol>
                <a:gridCol w="903919">
                  <a:extLst>
                    <a:ext uri="{9D8B030D-6E8A-4147-A177-3AD203B41FA5}">
                      <a16:colId xmlns:a16="http://schemas.microsoft.com/office/drawing/2014/main" val="3794804693"/>
                    </a:ext>
                  </a:extLst>
                </a:gridCol>
                <a:gridCol w="704351">
                  <a:extLst>
                    <a:ext uri="{9D8B030D-6E8A-4147-A177-3AD203B41FA5}">
                      <a16:colId xmlns:a16="http://schemas.microsoft.com/office/drawing/2014/main" val="3367155051"/>
                    </a:ext>
                  </a:extLst>
                </a:gridCol>
                <a:gridCol w="763048">
                  <a:extLst>
                    <a:ext uri="{9D8B030D-6E8A-4147-A177-3AD203B41FA5}">
                      <a16:colId xmlns:a16="http://schemas.microsoft.com/office/drawing/2014/main" val="2308463987"/>
                    </a:ext>
                  </a:extLst>
                </a:gridCol>
                <a:gridCol w="845223">
                  <a:extLst>
                    <a:ext uri="{9D8B030D-6E8A-4147-A177-3AD203B41FA5}">
                      <a16:colId xmlns:a16="http://schemas.microsoft.com/office/drawing/2014/main" val="2799171913"/>
                    </a:ext>
                  </a:extLst>
                </a:gridCol>
                <a:gridCol w="1368456">
                  <a:extLst>
                    <a:ext uri="{9D8B030D-6E8A-4147-A177-3AD203B41FA5}">
                      <a16:colId xmlns:a16="http://schemas.microsoft.com/office/drawing/2014/main" val="669500412"/>
                    </a:ext>
                  </a:extLst>
                </a:gridCol>
              </a:tblGrid>
              <a:tr h="290966">
                <a:tc>
                  <a:txBody>
                    <a:bodyPr/>
                    <a:lstStyle/>
                    <a:p>
                      <a:pPr algn="ctr" fontAlgn="b"/>
                      <a:r>
                        <a:rPr lang="fr-FR" sz="1400" b="1" u="none" strike="noStrike" dirty="0" err="1">
                          <a:effectLst/>
                        </a:rPr>
                        <a:t>Pods</a:t>
                      </a:r>
                      <a:endParaRPr lang="fr-FR" sz="1400" b="1" i="0" u="none" strike="noStrike" dirty="0">
                        <a:solidFill>
                          <a:srgbClr val="FFFFFF"/>
                        </a:solidFill>
                        <a:effectLst/>
                        <a:latin typeface="Calibri" panose="020F0502020204030204" pitchFamily="34" charset="0"/>
                      </a:endParaRPr>
                    </a:p>
                  </a:txBody>
                  <a:tcPr marL="5511" marR="5511" marT="5511" marB="26452" anchor="b"/>
                </a:tc>
                <a:tc>
                  <a:txBody>
                    <a:bodyPr/>
                    <a:lstStyle/>
                    <a:p>
                      <a:pPr algn="ctr" fontAlgn="b"/>
                      <a:r>
                        <a:rPr lang="fr-FR" sz="1400" b="1" u="none" strike="noStrike" dirty="0" err="1">
                          <a:effectLst/>
                        </a:rPr>
                        <a:t>Algorithm</a:t>
                      </a:r>
                      <a:endParaRPr lang="fr-FR" sz="1400" b="1" i="0" u="none" strike="noStrike" dirty="0">
                        <a:solidFill>
                          <a:srgbClr val="FFFFFF"/>
                        </a:solidFill>
                        <a:effectLst/>
                        <a:latin typeface="Calibri" panose="020F0502020204030204" pitchFamily="34" charset="0"/>
                      </a:endParaRPr>
                    </a:p>
                  </a:txBody>
                  <a:tcPr marL="5511" marR="5511" marT="5511" marB="26452" anchor="b"/>
                </a:tc>
                <a:tc>
                  <a:txBody>
                    <a:bodyPr/>
                    <a:lstStyle/>
                    <a:p>
                      <a:pPr algn="ctr" fontAlgn="b"/>
                      <a:r>
                        <a:rPr lang="fr-FR" sz="1400" b="1" i="0" u="none" strike="noStrike" dirty="0">
                          <a:solidFill>
                            <a:srgbClr val="FFFFFF"/>
                          </a:solidFill>
                          <a:effectLst/>
                          <a:latin typeface="Calibri" panose="020F0502020204030204" pitchFamily="34" charset="0"/>
                        </a:rPr>
                        <a:t>Actions</a:t>
                      </a:r>
                    </a:p>
                  </a:txBody>
                  <a:tcPr marL="5511" marR="5511" marT="5511" marB="26452" anchor="b"/>
                </a:tc>
                <a:tc>
                  <a:txBody>
                    <a:bodyPr/>
                    <a:lstStyle/>
                    <a:p>
                      <a:pPr algn="ctr" fontAlgn="b"/>
                      <a:r>
                        <a:rPr lang="fr-FR" sz="1400" b="1" u="none" strike="noStrike" dirty="0">
                          <a:effectLst/>
                        </a:rPr>
                        <a:t>CUDA</a:t>
                      </a:r>
                      <a:endParaRPr lang="fr-FR" sz="1400" b="1" i="0" u="none" strike="noStrike" dirty="0">
                        <a:solidFill>
                          <a:srgbClr val="FFFFFF"/>
                        </a:solidFill>
                        <a:effectLst/>
                        <a:latin typeface="Calibri" panose="020F0502020204030204" pitchFamily="34" charset="0"/>
                      </a:endParaRPr>
                    </a:p>
                  </a:txBody>
                  <a:tcPr marL="5511" marR="5511" marT="5511" marB="26452" anchor="b"/>
                </a:tc>
                <a:tc>
                  <a:txBody>
                    <a:bodyPr/>
                    <a:lstStyle/>
                    <a:p>
                      <a:pPr algn="ctr" fontAlgn="b"/>
                      <a:r>
                        <a:rPr lang="fr-FR" sz="1400" b="1" u="none" strike="noStrike" kern="1200" dirty="0">
                          <a:solidFill>
                            <a:schemeClr val="dk1"/>
                          </a:solidFill>
                          <a:effectLst/>
                          <a:latin typeface="+mn-lt"/>
                          <a:ea typeface="+mn-ea"/>
                          <a:cs typeface="+mn-cs"/>
                        </a:rPr>
                        <a:t>Python</a:t>
                      </a:r>
                    </a:p>
                  </a:txBody>
                  <a:tcPr marL="5511" marR="5511" marT="5511" marB="26452" anchor="b"/>
                </a:tc>
                <a:tc>
                  <a:txBody>
                    <a:bodyPr/>
                    <a:lstStyle/>
                    <a:p>
                      <a:pPr algn="ctr" fontAlgn="b"/>
                      <a:r>
                        <a:rPr lang="fr-FR" sz="1400" b="1" u="none" strike="noStrike" kern="1200" dirty="0">
                          <a:solidFill>
                            <a:schemeClr val="dk1"/>
                          </a:solidFill>
                          <a:effectLst/>
                          <a:latin typeface="+mn-lt"/>
                          <a:ea typeface="+mn-ea"/>
                          <a:cs typeface="+mn-cs"/>
                        </a:rPr>
                        <a:t>Nombre en prod</a:t>
                      </a:r>
                    </a:p>
                  </a:txBody>
                  <a:tcPr marL="5511" marR="5511" marT="5511" marB="26452" anchor="b"/>
                </a:tc>
                <a:tc>
                  <a:txBody>
                    <a:bodyPr/>
                    <a:lstStyle/>
                    <a:p>
                      <a:pPr algn="ctr" fontAlgn="b"/>
                      <a:r>
                        <a:rPr lang="fr-FR" sz="1400" b="1" u="none" strike="noStrike" kern="1200" dirty="0">
                          <a:solidFill>
                            <a:schemeClr val="dk1"/>
                          </a:solidFill>
                          <a:effectLst/>
                          <a:latin typeface="+mn-lt"/>
                          <a:ea typeface="+mn-ea"/>
                          <a:cs typeface="+mn-cs"/>
                        </a:rPr>
                        <a:t>Mi/</a:t>
                      </a:r>
                      <a:r>
                        <a:rPr lang="fr-FR" sz="1400" b="1" u="none" strike="noStrike" kern="1200" dirty="0" err="1">
                          <a:solidFill>
                            <a:schemeClr val="dk1"/>
                          </a:solidFill>
                          <a:effectLst/>
                          <a:latin typeface="+mn-lt"/>
                          <a:ea typeface="+mn-ea"/>
                          <a:cs typeface="+mn-cs"/>
                        </a:rPr>
                        <a:t>pod</a:t>
                      </a:r>
                      <a:endParaRPr lang="fr-FR" sz="1400" b="1" u="none" strike="noStrike" kern="1200" dirty="0">
                        <a:solidFill>
                          <a:schemeClr val="dk1"/>
                        </a:solidFill>
                        <a:effectLst/>
                        <a:latin typeface="+mn-lt"/>
                        <a:ea typeface="+mn-ea"/>
                        <a:cs typeface="+mn-cs"/>
                      </a:endParaRPr>
                    </a:p>
                  </a:txBody>
                  <a:tcPr marL="5511" marR="5511" marT="5511" marB="26452" anchor="b"/>
                </a:tc>
                <a:tc>
                  <a:txBody>
                    <a:bodyPr/>
                    <a:lstStyle/>
                    <a:p>
                      <a:pPr algn="ctr" fontAlgn="b"/>
                      <a:r>
                        <a:rPr lang="fr-FR" sz="1400" b="1" u="none" strike="noStrike" kern="1200" dirty="0">
                          <a:solidFill>
                            <a:schemeClr val="dk1"/>
                          </a:solidFill>
                          <a:effectLst/>
                          <a:latin typeface="+mn-lt"/>
                          <a:ea typeface="+mn-ea"/>
                          <a:cs typeface="+mn-cs"/>
                        </a:rPr>
                        <a:t>Mi new/</a:t>
                      </a:r>
                      <a:r>
                        <a:rPr lang="fr-FR" sz="1400" b="1" u="none" strike="noStrike" kern="1200" dirty="0" err="1">
                          <a:solidFill>
                            <a:schemeClr val="dk1"/>
                          </a:solidFill>
                          <a:effectLst/>
                          <a:latin typeface="+mn-lt"/>
                          <a:ea typeface="+mn-ea"/>
                          <a:cs typeface="+mn-cs"/>
                        </a:rPr>
                        <a:t>pod</a:t>
                      </a:r>
                      <a:endParaRPr lang="fr-FR" sz="1400" b="1" u="none" strike="noStrike" kern="1200" dirty="0">
                        <a:solidFill>
                          <a:schemeClr val="dk1"/>
                        </a:solidFill>
                        <a:effectLst/>
                        <a:latin typeface="+mn-lt"/>
                        <a:ea typeface="+mn-ea"/>
                        <a:cs typeface="+mn-cs"/>
                      </a:endParaRPr>
                    </a:p>
                  </a:txBody>
                  <a:tcPr marL="5511" marR="5511" marT="5511" marB="26452" anchor="b"/>
                </a:tc>
                <a:tc>
                  <a:txBody>
                    <a:bodyPr/>
                    <a:lstStyle/>
                    <a:p>
                      <a:pPr algn="ctr" fontAlgn="b"/>
                      <a:r>
                        <a:rPr lang="fr-FR" sz="1400" b="1" u="none" strike="noStrike" kern="1200" dirty="0">
                          <a:solidFill>
                            <a:schemeClr val="dk1"/>
                          </a:solidFill>
                          <a:effectLst/>
                          <a:latin typeface="+mn-lt"/>
                          <a:ea typeface="+mn-ea"/>
                          <a:cs typeface="+mn-cs"/>
                        </a:rPr>
                        <a:t>Coût / mois/</a:t>
                      </a:r>
                      <a:r>
                        <a:rPr lang="fr-FR" sz="1400" b="1" u="none" strike="noStrike" kern="1200" dirty="0" err="1">
                          <a:solidFill>
                            <a:schemeClr val="dk1"/>
                          </a:solidFill>
                          <a:effectLst/>
                          <a:latin typeface="+mn-lt"/>
                          <a:ea typeface="+mn-ea"/>
                          <a:cs typeface="+mn-cs"/>
                        </a:rPr>
                        <a:t>pod</a:t>
                      </a:r>
                      <a:endParaRPr lang="fr-FR" sz="1400" b="1" u="none" strike="noStrike" kern="1200" dirty="0">
                        <a:solidFill>
                          <a:schemeClr val="dk1"/>
                        </a:solidFill>
                        <a:effectLst/>
                        <a:latin typeface="+mn-lt"/>
                        <a:ea typeface="+mn-ea"/>
                        <a:cs typeface="+mn-cs"/>
                      </a:endParaRPr>
                    </a:p>
                  </a:txBody>
                  <a:tcPr marL="5511" marR="5511" marT="5511" marB="26452" anchor="b"/>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fr-FR" sz="1400" b="1" u="none" strike="noStrike" kern="1200" dirty="0">
                          <a:solidFill>
                            <a:schemeClr val="dk1"/>
                          </a:solidFill>
                          <a:effectLst/>
                          <a:latin typeface="+mn-lt"/>
                          <a:ea typeface="+mn-ea"/>
                          <a:cs typeface="+mn-cs"/>
                        </a:rPr>
                        <a:t>Coût / mois</a:t>
                      </a:r>
                    </a:p>
                  </a:txBody>
                  <a:tcPr marL="5511" marR="5511" marT="5511" marB="26452" anchor="b"/>
                </a:tc>
                <a:extLst>
                  <a:ext uri="{0D108BD9-81ED-4DB2-BD59-A6C34878D82A}">
                    <a16:rowId xmlns:a16="http://schemas.microsoft.com/office/drawing/2014/main" val="1174779652"/>
                  </a:ext>
                </a:extLst>
              </a:tr>
              <a:tr h="290966">
                <a:tc>
                  <a:txBody>
                    <a:bodyPr/>
                    <a:lstStyle/>
                    <a:p>
                      <a:pPr marL="0" algn="l" defTabSz="914400" rtl="0" eaLnBrk="1" fontAlgn="ctr" latinLnBrk="0" hangingPunct="1"/>
                      <a:r>
                        <a:rPr lang="fr-FR" sz="1400" u="none" strike="noStrike" kern="1200" dirty="0" err="1">
                          <a:solidFill>
                            <a:schemeClr val="dk1"/>
                          </a:solidFill>
                          <a:effectLst/>
                          <a:latin typeface="+mn-lt"/>
                          <a:ea typeface="+mn-ea"/>
                          <a:cs typeface="+mn-cs"/>
                        </a:rPr>
                        <a:t>license</a:t>
                      </a:r>
                      <a:endParaRPr lang="fr-FR" sz="1400" u="none" strike="noStrike" kern="1200" dirty="0">
                        <a:solidFill>
                          <a:schemeClr val="dk1"/>
                        </a:solidFill>
                        <a:effectLst/>
                        <a:latin typeface="+mn-lt"/>
                        <a:ea typeface="+mn-ea"/>
                        <a:cs typeface="+mn-cs"/>
                      </a:endParaRPr>
                    </a:p>
                  </a:txBody>
                  <a:tcPr marL="5511" marR="5511" marT="5511" marB="26452" anchor="ctr"/>
                </a:tc>
                <a:tc>
                  <a:txBody>
                    <a:bodyPr/>
                    <a:lstStyle/>
                    <a:p>
                      <a:pPr algn="l" fontAlgn="ctr"/>
                      <a:endParaRPr lang="fr-FR" sz="1400" b="0" i="0" u="none" strike="noStrike" dirty="0">
                        <a:solidFill>
                          <a:srgbClr val="0451A5"/>
                        </a:solidFill>
                        <a:effectLst/>
                        <a:latin typeface="Consolas" panose="020B0609020204030204" pitchFamily="49" charset="0"/>
                      </a:endParaRPr>
                    </a:p>
                  </a:txBody>
                  <a:tcPr marL="5511" marR="5511" marT="5511" marB="26452" anchor="ctr"/>
                </a:tc>
                <a:tc>
                  <a:txBody>
                    <a:bodyPr/>
                    <a:lstStyle/>
                    <a:p>
                      <a:pPr algn="l" fontAlgn="ctr"/>
                      <a:endParaRPr lang="fr-FR" sz="1800" b="0" i="0" u="none" strike="noStrike" dirty="0">
                        <a:solidFill>
                          <a:srgbClr val="0451A5"/>
                        </a:solidFill>
                        <a:effectLst/>
                        <a:latin typeface="Consolas" panose="020B0609020204030204" pitchFamily="49" charset="0"/>
                      </a:endParaRPr>
                    </a:p>
                  </a:txBody>
                  <a:tcPr marL="5511" marR="5511" marT="5511" marB="26452" anchor="ctr"/>
                </a:tc>
                <a:tc>
                  <a:txBody>
                    <a:bodyPr/>
                    <a:lstStyle/>
                    <a:p>
                      <a:pPr algn="l" fontAlgn="ctr"/>
                      <a:endParaRPr lang="fr-FR" sz="1800" b="0" i="0" u="none" strike="noStrike" dirty="0">
                        <a:solidFill>
                          <a:srgbClr val="0451A5"/>
                        </a:solidFill>
                        <a:effectLst/>
                        <a:latin typeface="Consolas" panose="020B0609020204030204" pitchFamily="49" charset="0"/>
                      </a:endParaRPr>
                    </a:p>
                  </a:txBody>
                  <a:tcPr marL="5511" marR="5511" marT="5511" marB="26452" anchor="ctr"/>
                </a:tc>
                <a:tc>
                  <a:txBody>
                    <a:bodyPr/>
                    <a:lstStyle/>
                    <a:p>
                      <a:pPr marL="0" algn="l" defTabSz="914400" rtl="0" eaLnBrk="1" fontAlgn="ctr" latinLnBrk="0" hangingPunct="1"/>
                      <a:r>
                        <a:rPr lang="fr-FR" sz="1800" u="none" strike="noStrike" kern="1200" dirty="0">
                          <a:solidFill>
                            <a:schemeClr val="dk1"/>
                          </a:solidFill>
                          <a:effectLst/>
                          <a:latin typeface="+mn-lt"/>
                          <a:ea typeface="+mn-ea"/>
                          <a:cs typeface="+mn-cs"/>
                        </a:rPr>
                        <a:t>3.8</a:t>
                      </a:r>
                    </a:p>
                  </a:txBody>
                  <a:tcPr marL="5511" marR="5511" marT="5511" marB="26452" anchor="ctr"/>
                </a:tc>
                <a:tc>
                  <a:txBody>
                    <a:bodyPr/>
                    <a:lstStyle/>
                    <a:p>
                      <a:pPr marL="0" algn="l" defTabSz="914400" rtl="0" eaLnBrk="1" fontAlgn="ctr" latinLnBrk="0" hangingPunct="1"/>
                      <a:endParaRPr lang="fr-FR" sz="1800" u="none" strike="noStrike" kern="1200" dirty="0">
                        <a:solidFill>
                          <a:schemeClr val="dk1"/>
                        </a:solidFill>
                        <a:effectLst/>
                        <a:latin typeface="+mn-lt"/>
                        <a:ea typeface="+mn-ea"/>
                        <a:cs typeface="+mn-cs"/>
                      </a:endParaRPr>
                    </a:p>
                  </a:txBody>
                  <a:tcPr marL="5511" marR="5511" marT="5511" marB="26452" anchor="ctr"/>
                </a:tc>
                <a:tc>
                  <a:txBody>
                    <a:bodyPr/>
                    <a:lstStyle/>
                    <a:p>
                      <a:pPr marL="0" algn="l" defTabSz="914400" rtl="0" eaLnBrk="1" fontAlgn="ctr" latinLnBrk="0" hangingPunct="1"/>
                      <a:endParaRPr lang="fr-FR" sz="1800" u="none" strike="noStrike" kern="1200" dirty="0">
                        <a:solidFill>
                          <a:schemeClr val="dk1"/>
                        </a:solidFill>
                        <a:effectLst/>
                        <a:latin typeface="+mn-lt"/>
                        <a:ea typeface="+mn-ea"/>
                        <a:cs typeface="+mn-cs"/>
                      </a:endParaRPr>
                    </a:p>
                  </a:txBody>
                  <a:tcPr marL="5511" marR="5511" marT="5511" marB="26452" anchor="ctr"/>
                </a:tc>
                <a:tc>
                  <a:txBody>
                    <a:bodyPr/>
                    <a:lstStyle/>
                    <a:p>
                      <a:pPr marL="0" algn="l" defTabSz="914400" rtl="0" eaLnBrk="1" fontAlgn="ctr" latinLnBrk="0" hangingPunct="1"/>
                      <a:endParaRPr lang="fr-FR" sz="1800" u="none" strike="noStrike" kern="1200" dirty="0">
                        <a:solidFill>
                          <a:schemeClr val="dk1"/>
                        </a:solidFill>
                        <a:effectLst/>
                        <a:latin typeface="+mn-lt"/>
                        <a:ea typeface="+mn-ea"/>
                        <a:cs typeface="+mn-cs"/>
                      </a:endParaRPr>
                    </a:p>
                  </a:txBody>
                  <a:tcPr marL="5511" marR="5511" marT="5511" marB="26452" anchor="ctr"/>
                </a:tc>
                <a:tc>
                  <a:txBody>
                    <a:bodyPr/>
                    <a:lstStyle/>
                    <a:p>
                      <a:pPr marL="0" algn="l" defTabSz="914400" rtl="0" eaLnBrk="1" fontAlgn="ctr" latinLnBrk="0" hangingPunct="1"/>
                      <a:endParaRPr lang="fr-FR" sz="1800" u="none" strike="noStrike" kern="1200" dirty="0">
                        <a:solidFill>
                          <a:schemeClr val="dk1"/>
                        </a:solidFill>
                        <a:effectLst/>
                        <a:latin typeface="+mn-lt"/>
                        <a:ea typeface="+mn-ea"/>
                        <a:cs typeface="+mn-cs"/>
                      </a:endParaRPr>
                    </a:p>
                  </a:txBody>
                  <a:tcPr marL="5511" marR="5511" marT="5511" marB="26452" anchor="ctr"/>
                </a:tc>
                <a:tc>
                  <a:txBody>
                    <a:bodyPr/>
                    <a:lstStyle/>
                    <a:p>
                      <a:pPr marL="0" algn="l" defTabSz="914400" rtl="0" eaLnBrk="1" fontAlgn="ctr" latinLnBrk="0" hangingPunct="1"/>
                      <a:endParaRPr lang="fr-FR" sz="1800" u="none" strike="noStrike" kern="1200" dirty="0">
                        <a:solidFill>
                          <a:schemeClr val="dk1"/>
                        </a:solidFill>
                        <a:effectLst/>
                        <a:latin typeface="+mn-lt"/>
                        <a:ea typeface="+mn-ea"/>
                        <a:cs typeface="+mn-cs"/>
                      </a:endParaRPr>
                    </a:p>
                  </a:txBody>
                  <a:tcPr marL="5511" marR="5511" marT="5511" marB="26452" anchor="ctr"/>
                </a:tc>
                <a:extLst>
                  <a:ext uri="{0D108BD9-81ED-4DB2-BD59-A6C34878D82A}">
                    <a16:rowId xmlns:a16="http://schemas.microsoft.com/office/drawing/2014/main" val="2589264722"/>
                  </a:ext>
                </a:extLst>
              </a:tr>
              <a:tr h="290966">
                <a:tc>
                  <a:txBody>
                    <a:bodyPr/>
                    <a:lstStyle/>
                    <a:p>
                      <a:pPr algn="l" fontAlgn="ctr"/>
                      <a:r>
                        <a:rPr lang="fr-FR" sz="1400" u="none" strike="noStrike" dirty="0" err="1">
                          <a:effectLst/>
                        </a:rPr>
                        <a:t>license-ocr</a:t>
                      </a:r>
                      <a:endParaRPr lang="fr-FR" sz="1400" b="0" i="0" u="none" strike="noStrike" dirty="0">
                        <a:solidFill>
                          <a:srgbClr val="0451A5"/>
                        </a:solidFill>
                        <a:effectLst/>
                        <a:latin typeface="Consolas" panose="020B0609020204030204" pitchFamily="49" charset="0"/>
                      </a:endParaRPr>
                    </a:p>
                  </a:txBody>
                  <a:tcPr marL="5511" marR="5511" marT="5511" marB="26452" anchor="ctr"/>
                </a:tc>
                <a:tc>
                  <a:txBody>
                    <a:bodyPr/>
                    <a:lstStyle/>
                    <a:p>
                      <a:pPr algn="l" fontAlgn="ctr"/>
                      <a:r>
                        <a:rPr lang="fr-FR" sz="1400" u="none" strike="noStrike" dirty="0">
                          <a:effectLst/>
                        </a:rPr>
                        <a:t>tesseract 4.1.1</a:t>
                      </a:r>
                      <a:endParaRPr lang="fr-FR" sz="1400" b="0" i="0" u="none" strike="noStrike" dirty="0">
                        <a:solidFill>
                          <a:srgbClr val="0451A5"/>
                        </a:solidFill>
                        <a:effectLst/>
                        <a:latin typeface="Consolas" panose="020B0609020204030204" pitchFamily="49" charset="0"/>
                      </a:endParaRPr>
                    </a:p>
                  </a:txBody>
                  <a:tcPr marL="5511" marR="5511" marT="5511" marB="26452" anchor="ctr"/>
                </a:tc>
                <a:tc>
                  <a:txBody>
                    <a:bodyPr/>
                    <a:lstStyle/>
                    <a:p>
                      <a:pPr algn="l" fontAlgn="ctr"/>
                      <a:endParaRPr lang="fr-FR" sz="1800" b="0" i="0" u="none" strike="noStrike" dirty="0">
                        <a:solidFill>
                          <a:srgbClr val="0451A5"/>
                        </a:solidFill>
                        <a:effectLst/>
                        <a:latin typeface="Consolas" panose="020B0609020204030204" pitchFamily="49" charset="0"/>
                      </a:endParaRPr>
                    </a:p>
                  </a:txBody>
                  <a:tcPr marL="5511" marR="5511" marT="5511" marB="26452" anchor="ctr"/>
                </a:tc>
                <a:tc>
                  <a:txBody>
                    <a:bodyPr/>
                    <a:lstStyle/>
                    <a:p>
                      <a:pPr algn="l" fontAlgn="ctr"/>
                      <a:endParaRPr lang="fr-FR" sz="1800" b="0" i="0" u="none" strike="noStrike" dirty="0">
                        <a:solidFill>
                          <a:srgbClr val="0451A5"/>
                        </a:solidFill>
                        <a:effectLst/>
                        <a:latin typeface="Consolas" panose="020B0609020204030204" pitchFamily="49" charset="0"/>
                      </a:endParaRPr>
                    </a:p>
                  </a:txBody>
                  <a:tcPr marL="5511" marR="5511" marT="5511" marB="26452" anchor="ctr"/>
                </a:tc>
                <a:tc>
                  <a:txBody>
                    <a:bodyPr/>
                    <a:lstStyle/>
                    <a:p>
                      <a:pPr marL="0" algn="l" defTabSz="914400" rtl="0" eaLnBrk="1" fontAlgn="ctr" latinLnBrk="0" hangingPunct="1"/>
                      <a:r>
                        <a:rPr lang="fr-FR" sz="1800" u="none" strike="noStrike" kern="1200" dirty="0">
                          <a:solidFill>
                            <a:schemeClr val="dk1"/>
                          </a:solidFill>
                          <a:effectLst/>
                          <a:latin typeface="+mn-lt"/>
                          <a:ea typeface="+mn-ea"/>
                          <a:cs typeface="+mn-cs"/>
                        </a:rPr>
                        <a:t>3.8</a:t>
                      </a:r>
                    </a:p>
                  </a:txBody>
                  <a:tcPr marL="5511" marR="5511" marT="5511" marB="26452" anchor="ctr"/>
                </a:tc>
                <a:tc>
                  <a:txBody>
                    <a:bodyPr/>
                    <a:lstStyle/>
                    <a:p>
                      <a:pPr marL="0" algn="l" defTabSz="914400" rtl="0" eaLnBrk="1" fontAlgn="ctr" latinLnBrk="0" hangingPunct="1"/>
                      <a:r>
                        <a:rPr lang="fr-FR" sz="1800" u="none" strike="noStrike" kern="1200" dirty="0">
                          <a:solidFill>
                            <a:schemeClr val="dk1"/>
                          </a:solidFill>
                          <a:effectLst/>
                          <a:latin typeface="+mn-lt"/>
                          <a:ea typeface="+mn-ea"/>
                          <a:cs typeface="+mn-cs"/>
                        </a:rPr>
                        <a:t>8</a:t>
                      </a:r>
                    </a:p>
                  </a:txBody>
                  <a:tcPr marL="5511" marR="5511" marT="5511" marB="26452" anchor="ctr"/>
                </a:tc>
                <a:tc>
                  <a:txBody>
                    <a:bodyPr/>
                    <a:lstStyle/>
                    <a:p>
                      <a:pPr marL="0" algn="l" defTabSz="914400" rtl="0" eaLnBrk="1" fontAlgn="ctr" latinLnBrk="0" hangingPunct="1"/>
                      <a:r>
                        <a:rPr lang="fr-FR" sz="1800" u="none" strike="noStrike" kern="1200" dirty="0">
                          <a:solidFill>
                            <a:schemeClr val="dk1"/>
                          </a:solidFill>
                          <a:effectLst/>
                          <a:latin typeface="+mn-lt"/>
                          <a:ea typeface="+mn-ea"/>
                          <a:cs typeface="+mn-cs"/>
                        </a:rPr>
                        <a:t>256</a:t>
                      </a:r>
                    </a:p>
                  </a:txBody>
                  <a:tcPr marL="5511" marR="5511" marT="5511" marB="26452" anchor="ctr"/>
                </a:tc>
                <a:tc>
                  <a:txBody>
                    <a:bodyPr/>
                    <a:lstStyle/>
                    <a:p>
                      <a:pPr marL="0" algn="l" defTabSz="914400" rtl="0" eaLnBrk="1" fontAlgn="ctr" latinLnBrk="0" hangingPunct="1"/>
                      <a:r>
                        <a:rPr lang="fr-FR" sz="1800" u="none" strike="noStrike" kern="1200" dirty="0">
                          <a:solidFill>
                            <a:schemeClr val="dk1"/>
                          </a:solidFill>
                          <a:effectLst/>
                          <a:latin typeface="+mn-lt"/>
                          <a:ea typeface="+mn-ea"/>
                          <a:cs typeface="+mn-cs"/>
                        </a:rPr>
                        <a:t>512</a:t>
                      </a:r>
                    </a:p>
                  </a:txBody>
                  <a:tcPr marL="5511" marR="5511" marT="5511" marB="26452" anchor="ctr"/>
                </a:tc>
                <a:tc>
                  <a:txBody>
                    <a:bodyPr/>
                    <a:lstStyle/>
                    <a:p>
                      <a:pPr marL="0" algn="l" defTabSz="914400" rtl="0" eaLnBrk="1" fontAlgn="ctr" latinLnBrk="0" hangingPunct="1"/>
                      <a:r>
                        <a:rPr lang="fr-FR" sz="1800" u="none" strike="noStrike" kern="1200" dirty="0">
                          <a:solidFill>
                            <a:schemeClr val="dk1"/>
                          </a:solidFill>
                          <a:effectLst/>
                          <a:latin typeface="+mn-lt"/>
                          <a:ea typeface="+mn-ea"/>
                          <a:cs typeface="+mn-cs"/>
                        </a:rPr>
                        <a:t>150</a:t>
                      </a:r>
                    </a:p>
                  </a:txBody>
                  <a:tcPr marL="5511" marR="5511" marT="5511" marB="26452" anchor="ctr"/>
                </a:tc>
                <a:tc>
                  <a:txBody>
                    <a:bodyPr/>
                    <a:lstStyle/>
                    <a:p>
                      <a:pPr marL="0" algn="l" defTabSz="914400" rtl="0" eaLnBrk="1" fontAlgn="ctr" latinLnBrk="0" hangingPunct="1"/>
                      <a:r>
                        <a:rPr lang="fr-FR" sz="1800" u="none" strike="noStrike" kern="1200" dirty="0">
                          <a:solidFill>
                            <a:schemeClr val="dk1"/>
                          </a:solidFill>
                          <a:effectLst/>
                          <a:latin typeface="+mn-lt"/>
                          <a:ea typeface="+mn-ea"/>
                          <a:cs typeface="+mn-cs"/>
                        </a:rPr>
                        <a:t>+150</a:t>
                      </a:r>
                    </a:p>
                  </a:txBody>
                  <a:tcPr marL="5511" marR="5511" marT="5511" marB="26452" anchor="ctr"/>
                </a:tc>
                <a:extLst>
                  <a:ext uri="{0D108BD9-81ED-4DB2-BD59-A6C34878D82A}">
                    <a16:rowId xmlns:a16="http://schemas.microsoft.com/office/drawing/2014/main" val="960562296"/>
                  </a:ext>
                </a:extLst>
              </a:tr>
              <a:tr h="290966">
                <a:tc>
                  <a:txBody>
                    <a:bodyPr/>
                    <a:lstStyle/>
                    <a:p>
                      <a:pPr algn="l" fontAlgn="ctr"/>
                      <a:r>
                        <a:rPr lang="fr-FR" sz="1400" u="none" strike="noStrike" dirty="0" err="1">
                          <a:effectLst/>
                        </a:rPr>
                        <a:t>license</a:t>
                      </a:r>
                      <a:r>
                        <a:rPr lang="fr-FR" sz="1400" u="none" strike="noStrike" dirty="0">
                          <a:effectLst/>
                        </a:rPr>
                        <a:t>-recto-verso-zoning</a:t>
                      </a:r>
                      <a:endParaRPr lang="fr-FR" sz="1400" b="0" i="0" u="none" strike="noStrike" dirty="0">
                        <a:solidFill>
                          <a:srgbClr val="0451A5"/>
                        </a:solidFill>
                        <a:effectLst/>
                        <a:latin typeface="Consolas" panose="020B0609020204030204" pitchFamily="49" charset="0"/>
                      </a:endParaRPr>
                    </a:p>
                  </a:txBody>
                  <a:tcPr marL="5511" marR="5511" marT="5511" marB="26452" anchor="ctr"/>
                </a:tc>
                <a:tc>
                  <a:txBody>
                    <a:bodyPr/>
                    <a:lstStyle/>
                    <a:p>
                      <a:pPr algn="l" fontAlgn="b"/>
                      <a:r>
                        <a:rPr lang="fr-FR" sz="1400" u="none" strike="noStrike" dirty="0">
                          <a:effectLst/>
                        </a:rPr>
                        <a:t>Darknet YOLOv3</a:t>
                      </a:r>
                      <a:endParaRPr lang="fr-FR" sz="1400" b="0" i="0" u="none" strike="noStrike" dirty="0">
                        <a:solidFill>
                          <a:srgbClr val="0451A5"/>
                        </a:solidFill>
                        <a:effectLst/>
                        <a:latin typeface="Consolas" panose="020B0609020204030204" pitchFamily="49" charset="0"/>
                      </a:endParaRPr>
                    </a:p>
                  </a:txBody>
                  <a:tcPr marL="5511" marR="5511" marT="5511" marB="26452" anchor="ctr"/>
                </a:tc>
                <a:tc>
                  <a:txBody>
                    <a:bodyPr/>
                    <a:lstStyle/>
                    <a:p>
                      <a:pPr marL="0" algn="l" defTabSz="914400" rtl="0" eaLnBrk="1" fontAlgn="b" latinLnBrk="0" hangingPunct="1"/>
                      <a:r>
                        <a:rPr lang="fr-FR" sz="1100" u="none" strike="noStrike" kern="1200" dirty="0">
                          <a:solidFill>
                            <a:schemeClr val="dk1"/>
                          </a:solidFill>
                          <a:effectLst/>
                          <a:latin typeface="+mn-lt"/>
                          <a:ea typeface="+mn-ea"/>
                          <a:cs typeface="+mn-cs"/>
                        </a:rPr>
                        <a:t>Ajout de marges</a:t>
                      </a:r>
                      <a:br>
                        <a:rPr lang="fr-FR" sz="1100" u="none" strike="noStrike" kern="1200" dirty="0">
                          <a:solidFill>
                            <a:schemeClr val="dk1"/>
                          </a:solidFill>
                          <a:effectLst/>
                          <a:latin typeface="+mn-lt"/>
                          <a:ea typeface="+mn-ea"/>
                          <a:cs typeface="+mn-cs"/>
                        </a:rPr>
                      </a:br>
                      <a:r>
                        <a:rPr lang="fr-FR" sz="1100" u="none" strike="noStrike" kern="1200" dirty="0">
                          <a:solidFill>
                            <a:schemeClr val="dk1"/>
                          </a:solidFill>
                          <a:effectLst/>
                          <a:latin typeface="+mn-lt"/>
                          <a:ea typeface="+mn-ea"/>
                          <a:cs typeface="+mn-cs"/>
                        </a:rPr>
                        <a:t>Baisse la résolution des images injectées</a:t>
                      </a:r>
                    </a:p>
                  </a:txBody>
                  <a:tcPr marL="5511" marR="5511" marT="5511" marB="26452" anchor="ctr"/>
                </a:tc>
                <a:tc>
                  <a:txBody>
                    <a:bodyPr/>
                    <a:lstStyle/>
                    <a:p>
                      <a:pPr algn="l" fontAlgn="b"/>
                      <a:r>
                        <a:rPr lang="fr-FR" sz="1800" u="none" strike="noStrike" dirty="0">
                          <a:effectLst/>
                        </a:rPr>
                        <a:t>10.2</a:t>
                      </a:r>
                      <a:endParaRPr lang="fr-FR" sz="1800" b="1" i="0" u="none" strike="noStrike" dirty="0">
                        <a:solidFill>
                          <a:srgbClr val="000000"/>
                        </a:solidFill>
                        <a:effectLst/>
                        <a:latin typeface="Calibri" panose="020F0502020204030204" pitchFamily="34" charset="0"/>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dk1"/>
                          </a:solidFill>
                          <a:effectLst/>
                          <a:latin typeface="+mn-lt"/>
                          <a:ea typeface="+mn-ea"/>
                          <a:cs typeface="+mn-cs"/>
                        </a:rPr>
                        <a:t>3.6</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dk1"/>
                          </a:solidFill>
                          <a:effectLst/>
                          <a:latin typeface="+mn-lt"/>
                          <a:ea typeface="+mn-ea"/>
                          <a:cs typeface="+mn-cs"/>
                        </a:rPr>
                        <a:t>2</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0" kern="1200" dirty="0">
                          <a:solidFill>
                            <a:schemeClr val="dk1"/>
                          </a:solidFill>
                          <a:effectLst/>
                          <a:latin typeface="+mn-lt"/>
                          <a:ea typeface="+mn-ea"/>
                          <a:cs typeface="+mn-cs"/>
                        </a:rPr>
                        <a:t>12130</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0" kern="1200" dirty="0">
                          <a:solidFill>
                            <a:schemeClr val="dk1"/>
                          </a:solidFill>
                          <a:effectLst/>
                          <a:latin typeface="+mn-lt"/>
                          <a:ea typeface="+mn-ea"/>
                          <a:cs typeface="+mn-cs"/>
                        </a:rPr>
                        <a:t>1024</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dk1"/>
                          </a:solidFill>
                          <a:effectLst/>
                          <a:latin typeface="+mn-lt"/>
                          <a:ea typeface="+mn-ea"/>
                          <a:cs typeface="+mn-cs"/>
                        </a:rPr>
                        <a:t>832,95</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dk1"/>
                          </a:solidFill>
                          <a:effectLst/>
                          <a:latin typeface="+mn-lt"/>
                          <a:ea typeface="+mn-ea"/>
                          <a:cs typeface="+mn-cs"/>
                        </a:rPr>
                        <a:t>- 1665,9</a:t>
                      </a:r>
                    </a:p>
                  </a:txBody>
                  <a:tcPr marL="5511" marR="5511" marT="5511" marB="26452" anchor="ctr"/>
                </a:tc>
                <a:extLst>
                  <a:ext uri="{0D108BD9-81ED-4DB2-BD59-A6C34878D82A}">
                    <a16:rowId xmlns:a16="http://schemas.microsoft.com/office/drawing/2014/main" val="3961520768"/>
                  </a:ext>
                </a:extLst>
              </a:tr>
              <a:tr h="290966">
                <a:tc>
                  <a:txBody>
                    <a:bodyPr/>
                    <a:lstStyle/>
                    <a:p>
                      <a:pPr algn="l" fontAlgn="ctr"/>
                      <a:r>
                        <a:rPr lang="fr-FR" sz="1400" u="none" strike="noStrike" dirty="0" err="1">
                          <a:effectLst/>
                        </a:rPr>
                        <a:t>license</a:t>
                      </a:r>
                      <a:r>
                        <a:rPr lang="fr-FR" sz="1400" u="none" strike="noStrike" dirty="0">
                          <a:effectLst/>
                        </a:rPr>
                        <a:t>-splitter</a:t>
                      </a:r>
                      <a:endParaRPr lang="fr-FR" sz="1400" b="0" i="0" u="none" strike="noStrike" dirty="0">
                        <a:solidFill>
                          <a:srgbClr val="0451A5"/>
                        </a:solidFill>
                        <a:effectLst/>
                        <a:latin typeface="Consolas" panose="020B0609020204030204" pitchFamily="49" charset="0"/>
                      </a:endParaRPr>
                    </a:p>
                  </a:txBody>
                  <a:tcPr marL="5511" marR="5511" marT="5511" marB="26452" anchor="ctr"/>
                </a:tc>
                <a:tc>
                  <a:txBody>
                    <a:bodyPr/>
                    <a:lstStyle/>
                    <a:p>
                      <a:pPr marL="0" algn="l" defTabSz="914400" rtl="0" eaLnBrk="1" fontAlgn="b" latinLnBrk="0" hangingPunct="1"/>
                      <a:r>
                        <a:rPr lang="fr-FR" sz="1400" u="none" strike="noStrike" kern="1200" dirty="0" err="1">
                          <a:solidFill>
                            <a:schemeClr val="dk1"/>
                          </a:solidFill>
                          <a:effectLst/>
                          <a:latin typeface="+mn-lt"/>
                          <a:ea typeface="+mn-ea"/>
                          <a:cs typeface="+mn-cs"/>
                        </a:rPr>
                        <a:t>pdftoppm</a:t>
                      </a:r>
                      <a:endParaRPr lang="fr-FR" sz="1400" u="none" strike="noStrike" kern="1200" dirty="0">
                        <a:solidFill>
                          <a:schemeClr val="dk1"/>
                        </a:solidFill>
                        <a:effectLst/>
                        <a:latin typeface="+mn-lt"/>
                        <a:ea typeface="+mn-ea"/>
                        <a:cs typeface="+mn-cs"/>
                      </a:endParaRPr>
                    </a:p>
                  </a:txBody>
                  <a:tcPr marL="5511" marR="5511" marT="5511" marB="26452" anchor="ctr"/>
                </a:tc>
                <a:tc>
                  <a:txBody>
                    <a:bodyPr/>
                    <a:lstStyle/>
                    <a:p>
                      <a:pPr marL="0" algn="l" defTabSz="914400" rtl="0" eaLnBrk="1" fontAlgn="b" latinLnBrk="0" hangingPunct="1"/>
                      <a:r>
                        <a:rPr lang="fr-FR" sz="1100" u="none" strike="noStrike" kern="1200" dirty="0">
                          <a:solidFill>
                            <a:schemeClr val="dk1"/>
                          </a:solidFill>
                          <a:effectLst/>
                          <a:latin typeface="+mn-lt"/>
                          <a:ea typeface="+mn-ea"/>
                          <a:cs typeface="+mn-cs"/>
                        </a:rPr>
                        <a:t>Bascule a </a:t>
                      </a:r>
                      <a:r>
                        <a:rPr lang="fr-FR" sz="1100" u="none" strike="noStrike" kern="1200" dirty="0" err="1">
                          <a:solidFill>
                            <a:schemeClr val="dk1"/>
                          </a:solidFill>
                          <a:effectLst/>
                          <a:latin typeface="+mn-lt"/>
                          <a:ea typeface="+mn-ea"/>
                          <a:cs typeface="+mn-cs"/>
                        </a:rPr>
                        <a:t>mupdf</a:t>
                      </a:r>
                      <a:endParaRPr lang="fr-FR" sz="1100" u="none" strike="noStrike" kern="1200" dirty="0">
                        <a:solidFill>
                          <a:schemeClr val="dk1"/>
                        </a:solidFill>
                        <a:effectLst/>
                        <a:latin typeface="+mn-lt"/>
                        <a:ea typeface="+mn-ea"/>
                        <a:cs typeface="+mn-cs"/>
                      </a:endParaRPr>
                    </a:p>
                    <a:p>
                      <a:pPr marL="0" marR="0" lvl="0" indent="0" algn="l" defTabSz="914400" rtl="0" eaLnBrk="1" fontAlgn="b" latinLnBrk="0" hangingPunct="1">
                        <a:lnSpc>
                          <a:spcPct val="100000"/>
                        </a:lnSpc>
                        <a:spcBef>
                          <a:spcPts val="0"/>
                        </a:spcBef>
                        <a:spcAft>
                          <a:spcPts val="0"/>
                        </a:spcAft>
                        <a:buClrTx/>
                        <a:buSzTx/>
                        <a:buFontTx/>
                        <a:buNone/>
                        <a:tabLst/>
                        <a:defRPr/>
                      </a:pPr>
                      <a:r>
                        <a:rPr lang="fr-FR" sz="1100" dirty="0"/>
                        <a:t>Extraction des images directement des </a:t>
                      </a:r>
                      <a:r>
                        <a:rPr lang="fr-FR" sz="1100" dirty="0" err="1"/>
                        <a:t>pdfs</a:t>
                      </a:r>
                      <a:br>
                        <a:rPr lang="fr-FR" sz="1100" u="none" strike="noStrike" kern="1200" dirty="0">
                          <a:solidFill>
                            <a:schemeClr val="dk1"/>
                          </a:solidFill>
                          <a:effectLst/>
                          <a:latin typeface="+mn-lt"/>
                          <a:ea typeface="+mn-ea"/>
                          <a:cs typeface="+mn-cs"/>
                        </a:rPr>
                      </a:br>
                      <a:r>
                        <a:rPr lang="fr-FR" sz="1100" u="none" strike="noStrike" kern="1200" dirty="0">
                          <a:solidFill>
                            <a:schemeClr val="dk1"/>
                          </a:solidFill>
                          <a:effectLst/>
                          <a:latin typeface="+mn-lt"/>
                          <a:ea typeface="+mn-ea"/>
                          <a:cs typeface="+mn-cs"/>
                        </a:rPr>
                        <a:t>Mise en place d’une taille max</a:t>
                      </a:r>
                      <a:endParaRPr lang="fr-FR" sz="1100" dirty="0"/>
                    </a:p>
                  </a:txBody>
                  <a:tcPr marL="5511" marR="5511" marT="5511" marB="26452" anchor="ctr"/>
                </a:tc>
                <a:tc>
                  <a:txBody>
                    <a:bodyPr/>
                    <a:lstStyle/>
                    <a:p>
                      <a:pPr algn="l" fontAlgn="ctr"/>
                      <a:endParaRPr lang="fr-FR" sz="1800" b="0" i="0" u="none" strike="noStrike" dirty="0">
                        <a:solidFill>
                          <a:srgbClr val="0451A5"/>
                        </a:solidFill>
                        <a:effectLst/>
                        <a:latin typeface="Consolas" panose="020B0609020204030204" pitchFamily="49" charset="0"/>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dk1"/>
                          </a:solidFill>
                          <a:effectLst/>
                          <a:latin typeface="+mn-lt"/>
                          <a:ea typeface="+mn-ea"/>
                          <a:cs typeface="+mn-cs"/>
                        </a:rPr>
                        <a:t>3.8</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dk1"/>
                          </a:solidFill>
                          <a:effectLst/>
                          <a:latin typeface="+mn-lt"/>
                          <a:ea typeface="+mn-ea"/>
                          <a:cs typeface="+mn-cs"/>
                        </a:rPr>
                        <a:t>2</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dk1"/>
                          </a:solidFill>
                          <a:effectLst/>
                          <a:latin typeface="+mn-lt"/>
                          <a:ea typeface="+mn-ea"/>
                          <a:cs typeface="+mn-cs"/>
                        </a:rPr>
                        <a:t>512</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sz="1800" u="none" strike="noStrike" kern="1200" dirty="0">
                        <a:solidFill>
                          <a:schemeClr val="dk1"/>
                        </a:solidFill>
                        <a:effectLst/>
                        <a:latin typeface="+mn-lt"/>
                        <a:ea typeface="+mn-ea"/>
                        <a:cs typeface="+mn-cs"/>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sz="1800" u="none" strike="noStrike" kern="1200" dirty="0">
                        <a:solidFill>
                          <a:schemeClr val="dk1"/>
                        </a:solidFill>
                        <a:effectLst/>
                        <a:latin typeface="+mn-lt"/>
                        <a:ea typeface="+mn-ea"/>
                        <a:cs typeface="+mn-cs"/>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sz="1800" u="none" strike="noStrike" kern="1200" dirty="0">
                        <a:solidFill>
                          <a:schemeClr val="dk1"/>
                        </a:solidFill>
                        <a:effectLst/>
                        <a:latin typeface="+mn-lt"/>
                        <a:ea typeface="+mn-ea"/>
                        <a:cs typeface="+mn-cs"/>
                      </a:endParaRPr>
                    </a:p>
                  </a:txBody>
                  <a:tcPr marL="5511" marR="5511" marT="5511" marB="26452" anchor="ctr"/>
                </a:tc>
                <a:extLst>
                  <a:ext uri="{0D108BD9-81ED-4DB2-BD59-A6C34878D82A}">
                    <a16:rowId xmlns:a16="http://schemas.microsoft.com/office/drawing/2014/main" val="1264799201"/>
                  </a:ext>
                </a:extLst>
              </a:tr>
              <a:tr h="290966">
                <a:tc>
                  <a:txBody>
                    <a:bodyPr/>
                    <a:lstStyle/>
                    <a:p>
                      <a:pPr algn="l" fontAlgn="b"/>
                      <a:r>
                        <a:rPr lang="fr-FR" sz="1400" u="none" strike="noStrike" dirty="0" err="1">
                          <a:solidFill>
                            <a:srgbClr val="7030A0"/>
                          </a:solidFill>
                          <a:effectLst/>
                        </a:rPr>
                        <a:t>license</a:t>
                      </a:r>
                      <a:r>
                        <a:rPr lang="fr-FR" sz="1400" u="none" strike="noStrike" dirty="0">
                          <a:solidFill>
                            <a:srgbClr val="7030A0"/>
                          </a:solidFill>
                          <a:effectLst/>
                        </a:rPr>
                        <a:t>-</a:t>
                      </a:r>
                      <a:r>
                        <a:rPr lang="fr-FR" sz="1400" u="none" strike="noStrike" dirty="0" err="1">
                          <a:solidFill>
                            <a:srgbClr val="7030A0"/>
                          </a:solidFill>
                          <a:effectLst/>
                        </a:rPr>
                        <a:t>text</a:t>
                      </a:r>
                      <a:r>
                        <a:rPr lang="fr-FR" sz="1400" u="none" strike="noStrike" dirty="0">
                          <a:solidFill>
                            <a:srgbClr val="7030A0"/>
                          </a:solidFill>
                          <a:effectLst/>
                        </a:rPr>
                        <a:t>-boxes</a:t>
                      </a:r>
                      <a:endParaRPr lang="fr-FR" sz="1400" b="0" i="0" u="none" strike="noStrike" dirty="0">
                        <a:solidFill>
                          <a:srgbClr val="7030A0"/>
                        </a:solidFill>
                        <a:effectLst/>
                        <a:latin typeface="Consolas" panose="020B0609020204030204" pitchFamily="49" charset="0"/>
                      </a:endParaRPr>
                    </a:p>
                  </a:txBody>
                  <a:tcPr marL="5511" marR="5511" marT="5511" marB="26452" anchor="ctr"/>
                </a:tc>
                <a:tc>
                  <a:txBody>
                    <a:bodyPr/>
                    <a:lstStyle/>
                    <a:p>
                      <a:pPr algn="l" fontAlgn="ctr"/>
                      <a:r>
                        <a:rPr lang="fr-FR" sz="1400" u="none" strike="noStrike" dirty="0" err="1">
                          <a:solidFill>
                            <a:srgbClr val="7030A0"/>
                          </a:solidFill>
                          <a:effectLst/>
                        </a:rPr>
                        <a:t>Tensorflow</a:t>
                      </a:r>
                      <a:r>
                        <a:rPr lang="fr-FR" sz="1400" u="none" strike="noStrike" dirty="0">
                          <a:solidFill>
                            <a:srgbClr val="7030A0"/>
                          </a:solidFill>
                          <a:effectLst/>
                        </a:rPr>
                        <a:t> 1.x</a:t>
                      </a:r>
                      <a:endParaRPr lang="fr-FR" sz="1400" b="0" i="0" u="none" strike="noStrike" dirty="0">
                        <a:solidFill>
                          <a:srgbClr val="7030A0"/>
                        </a:solidFill>
                        <a:effectLst/>
                        <a:latin typeface="Consolas" panose="020B0609020204030204" pitchFamily="49" charset="0"/>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kumimoji="0" lang="fr-FR" sz="1100" b="0" i="0" u="none" strike="noStrike" kern="1200" cap="none" spc="0" normalizeH="0" baseline="0" noProof="0" dirty="0">
                          <a:ln>
                            <a:noFill/>
                          </a:ln>
                          <a:solidFill>
                            <a:srgbClr val="2D293E"/>
                          </a:solidFill>
                          <a:effectLst/>
                          <a:uLnTx/>
                          <a:uFillTx/>
                          <a:latin typeface="+mn-lt"/>
                          <a:ea typeface="+mn-ea"/>
                          <a:cs typeface="+mn-cs"/>
                        </a:rPr>
                        <a:t>Utilisation même algo en mode </a:t>
                      </a:r>
                      <a:r>
                        <a:rPr kumimoji="0" lang="fr-FR" sz="1100" b="0" i="0" u="none" strike="noStrike" kern="1200" cap="none" spc="0" normalizeH="0" baseline="0" noProof="0" dirty="0" err="1">
                          <a:ln>
                            <a:noFill/>
                          </a:ln>
                          <a:solidFill>
                            <a:srgbClr val="2D293E"/>
                          </a:solidFill>
                          <a:effectLst/>
                          <a:uLnTx/>
                          <a:uFillTx/>
                          <a:latin typeface="+mn-lt"/>
                          <a:ea typeface="+mn-ea"/>
                          <a:cs typeface="+mn-cs"/>
                        </a:rPr>
                        <a:t>OpenCV</a:t>
                      </a:r>
                      <a:r>
                        <a:rPr kumimoji="0" lang="fr-FR" sz="1100" b="0" i="0" u="none" strike="noStrike" kern="1200" cap="none" spc="0" normalizeH="0" baseline="0" noProof="0" dirty="0">
                          <a:ln>
                            <a:noFill/>
                          </a:ln>
                          <a:solidFill>
                            <a:srgbClr val="2D293E"/>
                          </a:solidFill>
                          <a:effectLst/>
                          <a:uLnTx/>
                          <a:uFillTx/>
                          <a:latin typeface="+mn-lt"/>
                          <a:ea typeface="+mn-ea"/>
                          <a:cs typeface="+mn-cs"/>
                        </a:rPr>
                        <a:t> CPU, python 3.8</a:t>
                      </a:r>
                    </a:p>
                  </a:txBody>
                  <a:tcPr marL="5511" marR="5511" marT="5511" marB="26452" anchor="ctr"/>
                </a:tc>
                <a:tc>
                  <a:txBody>
                    <a:bodyPr/>
                    <a:lstStyle/>
                    <a:p>
                      <a:pPr algn="l" fontAlgn="b"/>
                      <a:r>
                        <a:rPr lang="fr-FR" sz="1800" u="none" strike="noStrike" dirty="0">
                          <a:solidFill>
                            <a:srgbClr val="7030A0"/>
                          </a:solidFill>
                          <a:effectLst/>
                        </a:rPr>
                        <a:t>10</a:t>
                      </a:r>
                      <a:endParaRPr lang="fr-FR" sz="1800" b="1" i="0" u="none" strike="noStrike" dirty="0">
                        <a:solidFill>
                          <a:srgbClr val="7030A0"/>
                        </a:solidFill>
                        <a:effectLst/>
                        <a:latin typeface="Calibri" panose="020F0502020204030204" pitchFamily="34" charset="0"/>
                      </a:endParaRPr>
                    </a:p>
                  </a:txBody>
                  <a:tcPr marL="5511" marR="5511" marT="5511" marB="26452" anchor="ctr"/>
                </a:tc>
                <a:tc>
                  <a:txBody>
                    <a:bodyPr/>
                    <a:lstStyle/>
                    <a:p>
                      <a:pPr marL="0" algn="l" defTabSz="914400" rtl="0" eaLnBrk="1" fontAlgn="ctr" latinLnBrk="0" hangingPunct="1"/>
                      <a:r>
                        <a:rPr lang="fr-FR" sz="1800" u="none" strike="noStrike" kern="1200" dirty="0">
                          <a:solidFill>
                            <a:srgbClr val="7030A0"/>
                          </a:solidFill>
                          <a:effectLst/>
                          <a:latin typeface="+mn-lt"/>
                          <a:ea typeface="+mn-ea"/>
                          <a:cs typeface="+mn-cs"/>
                        </a:rPr>
                        <a:t>3.6</a:t>
                      </a:r>
                    </a:p>
                  </a:txBody>
                  <a:tcPr marL="5511" marR="5511" marT="5511" marB="26452" anchor="ctr"/>
                </a:tc>
                <a:tc>
                  <a:txBody>
                    <a:bodyPr/>
                    <a:lstStyle/>
                    <a:p>
                      <a:pPr marL="0" algn="l" defTabSz="914400" rtl="0" eaLnBrk="1" fontAlgn="ctr" latinLnBrk="0" hangingPunct="1"/>
                      <a:r>
                        <a:rPr lang="fr-FR" sz="1800" u="none" strike="noStrike" kern="1200" dirty="0">
                          <a:solidFill>
                            <a:srgbClr val="7030A0"/>
                          </a:solidFill>
                          <a:effectLst/>
                          <a:latin typeface="+mn-lt"/>
                          <a:ea typeface="+mn-ea"/>
                          <a:cs typeface="+mn-cs"/>
                        </a:rPr>
                        <a:t>2</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0" kern="1200" dirty="0">
                          <a:solidFill>
                            <a:srgbClr val="7030A0"/>
                          </a:solidFill>
                          <a:effectLst/>
                          <a:latin typeface="+mn-lt"/>
                          <a:ea typeface="+mn-ea"/>
                          <a:cs typeface="+mn-cs"/>
                        </a:rPr>
                        <a:t>8980</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0" kern="1200" dirty="0">
                          <a:solidFill>
                            <a:schemeClr val="dk1"/>
                          </a:solidFill>
                          <a:effectLst/>
                          <a:latin typeface="+mn-lt"/>
                          <a:ea typeface="+mn-ea"/>
                          <a:cs typeface="+mn-cs"/>
                        </a:rPr>
                        <a:t>1024</a:t>
                      </a:r>
                      <a:endParaRPr lang="fr-FR" sz="1800" b="0" kern="1200" dirty="0">
                        <a:solidFill>
                          <a:srgbClr val="7030A0"/>
                        </a:solidFill>
                        <a:effectLst/>
                        <a:latin typeface="+mn-lt"/>
                        <a:ea typeface="+mn-ea"/>
                        <a:cs typeface="+mn-cs"/>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0" kern="1200" dirty="0">
                          <a:solidFill>
                            <a:srgbClr val="7030A0"/>
                          </a:solidFill>
                          <a:effectLst/>
                          <a:latin typeface="+mn-lt"/>
                          <a:ea typeface="+mn-ea"/>
                          <a:cs typeface="+mn-cs"/>
                        </a:rPr>
                        <a:t>670</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0" kern="1200" dirty="0">
                          <a:solidFill>
                            <a:srgbClr val="7030A0"/>
                          </a:solidFill>
                          <a:effectLst/>
                          <a:latin typeface="+mn-lt"/>
                          <a:ea typeface="+mn-ea"/>
                          <a:cs typeface="+mn-cs"/>
                        </a:rPr>
                        <a:t>- 1183</a:t>
                      </a:r>
                    </a:p>
                  </a:txBody>
                  <a:tcPr marL="5511" marR="5511" marT="5511" marB="26452" anchor="ctr"/>
                </a:tc>
                <a:extLst>
                  <a:ext uri="{0D108BD9-81ED-4DB2-BD59-A6C34878D82A}">
                    <a16:rowId xmlns:a16="http://schemas.microsoft.com/office/drawing/2014/main" val="2813063500"/>
                  </a:ext>
                </a:extLst>
              </a:tr>
              <a:tr h="290966">
                <a:tc>
                  <a:txBody>
                    <a:bodyPr/>
                    <a:lstStyle/>
                    <a:p>
                      <a:pPr algn="l" fontAlgn="ctr"/>
                      <a:r>
                        <a:rPr lang="fr-FR" sz="1400" u="none" strike="noStrike" dirty="0">
                          <a:effectLst/>
                        </a:rPr>
                        <a:t>new-</a:t>
                      </a:r>
                      <a:r>
                        <a:rPr lang="fr-FR" sz="1400" u="none" strike="noStrike" dirty="0" err="1">
                          <a:effectLst/>
                        </a:rPr>
                        <a:t>license</a:t>
                      </a:r>
                      <a:r>
                        <a:rPr lang="fr-FR" sz="1400" u="none" strike="noStrike" dirty="0">
                          <a:effectLst/>
                        </a:rPr>
                        <a:t>-info-recto-zoning</a:t>
                      </a:r>
                      <a:endParaRPr lang="fr-FR" sz="1400" b="0" i="0" u="none" strike="noStrike" dirty="0">
                        <a:solidFill>
                          <a:srgbClr val="0451A5"/>
                        </a:solidFill>
                        <a:effectLst/>
                        <a:latin typeface="Consolas" panose="020B0609020204030204" pitchFamily="49" charset="0"/>
                      </a:endParaRPr>
                    </a:p>
                  </a:txBody>
                  <a:tcPr marL="5511" marR="5511" marT="5511" marB="26452" anchor="ctr"/>
                </a:tc>
                <a:tc>
                  <a:txBody>
                    <a:bodyPr/>
                    <a:lstStyle/>
                    <a:p>
                      <a:pPr algn="l" fontAlgn="b"/>
                      <a:r>
                        <a:rPr lang="fr-FR" sz="1400" u="none" strike="noStrike" dirty="0">
                          <a:effectLst/>
                        </a:rPr>
                        <a:t>Darknet YOLOv3</a:t>
                      </a:r>
                      <a:endParaRPr lang="fr-FR" sz="1400" b="0" i="0" u="none" strike="noStrike" dirty="0">
                        <a:solidFill>
                          <a:srgbClr val="0451A5"/>
                        </a:solidFill>
                        <a:effectLst/>
                        <a:latin typeface="Consolas" panose="020B0609020204030204" pitchFamily="49" charset="0"/>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kumimoji="0" lang="fr-FR" sz="1100" b="0" i="0" u="none" strike="noStrike" kern="1200" cap="none" spc="0" normalizeH="0" baseline="0" noProof="0" dirty="0">
                          <a:ln>
                            <a:noFill/>
                          </a:ln>
                          <a:solidFill>
                            <a:srgbClr val="2D293E"/>
                          </a:solidFill>
                          <a:effectLst/>
                          <a:uLnTx/>
                          <a:uFillTx/>
                          <a:latin typeface="+mn-lt"/>
                          <a:ea typeface="+mn-ea"/>
                          <a:cs typeface="+mn-cs"/>
                        </a:rPr>
                        <a:t>Utilisation </a:t>
                      </a:r>
                      <a:r>
                        <a:rPr kumimoji="0" lang="fr-FR" sz="1100" b="0" i="0" u="none" strike="noStrike" kern="1200" cap="none" spc="0" normalizeH="0" baseline="0" noProof="0" dirty="0" err="1">
                          <a:ln>
                            <a:noFill/>
                          </a:ln>
                          <a:solidFill>
                            <a:srgbClr val="2D293E"/>
                          </a:solidFill>
                          <a:effectLst/>
                          <a:uLnTx/>
                          <a:uFillTx/>
                          <a:latin typeface="+mn-lt"/>
                          <a:ea typeface="+mn-ea"/>
                          <a:cs typeface="+mn-cs"/>
                        </a:rPr>
                        <a:t>OpenCV</a:t>
                      </a:r>
                      <a:r>
                        <a:rPr kumimoji="0" lang="fr-FR" sz="1100" b="0" i="0" u="none" strike="noStrike" kern="1200" cap="none" spc="0" normalizeH="0" baseline="0" noProof="0" dirty="0">
                          <a:ln>
                            <a:noFill/>
                          </a:ln>
                          <a:solidFill>
                            <a:srgbClr val="2D293E"/>
                          </a:solidFill>
                          <a:effectLst/>
                          <a:uLnTx/>
                          <a:uFillTx/>
                          <a:latin typeface="+mn-lt"/>
                          <a:ea typeface="+mn-ea"/>
                          <a:cs typeface="+mn-cs"/>
                        </a:rPr>
                        <a:t> CPU</a:t>
                      </a:r>
                      <a:br>
                        <a:rPr kumimoji="0" lang="fr-FR" sz="1100" b="0" i="0" u="none" strike="noStrike" kern="1200" cap="none" spc="0" normalizeH="0" baseline="0" noProof="0" dirty="0">
                          <a:ln>
                            <a:noFill/>
                          </a:ln>
                          <a:solidFill>
                            <a:srgbClr val="2D293E"/>
                          </a:solidFill>
                          <a:effectLst/>
                          <a:uLnTx/>
                          <a:uFillTx/>
                          <a:latin typeface="+mn-lt"/>
                          <a:ea typeface="+mn-ea"/>
                          <a:cs typeface="+mn-cs"/>
                        </a:rPr>
                      </a:br>
                      <a:r>
                        <a:rPr kumimoji="0" lang="fr-FR" sz="1100" b="0" i="0" u="none" strike="noStrike" kern="1200" cap="none" spc="0" normalizeH="0" baseline="0" noProof="0" dirty="0">
                          <a:ln>
                            <a:noFill/>
                          </a:ln>
                          <a:solidFill>
                            <a:srgbClr val="2D293E"/>
                          </a:solidFill>
                          <a:effectLst/>
                          <a:uLnTx/>
                          <a:uFillTx/>
                          <a:latin typeface="+mn-lt"/>
                          <a:ea typeface="+mn-ea"/>
                          <a:cs typeface="+mn-cs"/>
                        </a:rPr>
                        <a:t>Baisse qualité</a:t>
                      </a:r>
                    </a:p>
                  </a:txBody>
                  <a:tcPr marL="5511" marR="5511" marT="5511" marB="26452" anchor="ctr"/>
                </a:tc>
                <a:tc>
                  <a:txBody>
                    <a:bodyPr/>
                    <a:lstStyle/>
                    <a:p>
                      <a:pPr algn="l" fontAlgn="b"/>
                      <a:r>
                        <a:rPr lang="fr-FR" sz="1800" u="none" strike="noStrike" dirty="0">
                          <a:effectLst/>
                        </a:rPr>
                        <a:t>10.2</a:t>
                      </a:r>
                      <a:endParaRPr lang="fr-FR" sz="1800" b="1" i="0" u="none" strike="noStrike" dirty="0">
                        <a:solidFill>
                          <a:srgbClr val="000000"/>
                        </a:solidFill>
                        <a:effectLst/>
                        <a:latin typeface="Calibri" panose="020F0502020204030204" pitchFamily="34" charset="0"/>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dk1"/>
                          </a:solidFill>
                          <a:effectLst/>
                          <a:latin typeface="+mn-lt"/>
                          <a:ea typeface="+mn-ea"/>
                          <a:cs typeface="+mn-cs"/>
                        </a:rPr>
                        <a:t>3.6</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dk1"/>
                          </a:solidFill>
                          <a:effectLst/>
                          <a:latin typeface="+mn-lt"/>
                          <a:ea typeface="+mn-ea"/>
                          <a:cs typeface="+mn-cs"/>
                        </a:rPr>
                        <a:t>2</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0" kern="1200" dirty="0">
                          <a:solidFill>
                            <a:schemeClr val="dk1"/>
                          </a:solidFill>
                          <a:effectLst/>
                          <a:latin typeface="+mn-lt"/>
                          <a:ea typeface="+mn-ea"/>
                          <a:cs typeface="+mn-cs"/>
                        </a:rPr>
                        <a:t>12130</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0" kern="1200" dirty="0">
                          <a:solidFill>
                            <a:schemeClr val="dk1"/>
                          </a:solidFill>
                          <a:effectLst/>
                          <a:latin typeface="+mn-lt"/>
                          <a:ea typeface="+mn-ea"/>
                          <a:cs typeface="+mn-cs"/>
                        </a:rPr>
                        <a:t>1024</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dk1"/>
                          </a:solidFill>
                          <a:effectLst/>
                          <a:latin typeface="+mn-lt"/>
                          <a:ea typeface="+mn-ea"/>
                          <a:cs typeface="+mn-cs"/>
                        </a:rPr>
                        <a:t>832,95</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dk1"/>
                          </a:solidFill>
                          <a:effectLst/>
                          <a:latin typeface="+mn-lt"/>
                          <a:ea typeface="+mn-ea"/>
                          <a:cs typeface="+mn-cs"/>
                        </a:rPr>
                        <a:t>- 1665,9</a:t>
                      </a:r>
                    </a:p>
                  </a:txBody>
                  <a:tcPr marL="5511" marR="5511" marT="5511" marB="26452" anchor="ctr"/>
                </a:tc>
                <a:extLst>
                  <a:ext uri="{0D108BD9-81ED-4DB2-BD59-A6C34878D82A}">
                    <a16:rowId xmlns:a16="http://schemas.microsoft.com/office/drawing/2014/main" val="3043234722"/>
                  </a:ext>
                </a:extLst>
              </a:tr>
              <a:tr h="0">
                <a:tc>
                  <a:txBody>
                    <a:bodyPr/>
                    <a:lstStyle/>
                    <a:p>
                      <a:pPr algn="l" fontAlgn="ctr"/>
                      <a:r>
                        <a:rPr lang="fr-FR" sz="1400" u="none" strike="noStrike" dirty="0">
                          <a:effectLst/>
                        </a:rPr>
                        <a:t>new-</a:t>
                      </a:r>
                      <a:r>
                        <a:rPr lang="fr-FR" sz="1400" u="none" strike="noStrike" dirty="0" err="1">
                          <a:effectLst/>
                        </a:rPr>
                        <a:t>license</a:t>
                      </a:r>
                      <a:r>
                        <a:rPr lang="fr-FR" sz="1400" u="none" strike="noStrike" dirty="0">
                          <a:effectLst/>
                        </a:rPr>
                        <a:t>-info-verso-zoning</a:t>
                      </a:r>
                      <a:endParaRPr lang="fr-FR" sz="1400" b="0" i="0" u="none" strike="noStrike" dirty="0">
                        <a:solidFill>
                          <a:srgbClr val="0451A5"/>
                        </a:solidFill>
                        <a:effectLst/>
                        <a:latin typeface="Consolas" panose="020B0609020204030204" pitchFamily="49" charset="0"/>
                      </a:endParaRPr>
                    </a:p>
                  </a:txBody>
                  <a:tcPr marL="5511" marR="5511" marT="5511" marB="26452" anchor="ctr"/>
                </a:tc>
                <a:tc>
                  <a:txBody>
                    <a:bodyPr/>
                    <a:lstStyle/>
                    <a:p>
                      <a:pPr algn="l" fontAlgn="b"/>
                      <a:r>
                        <a:rPr lang="fr-FR" sz="1400" u="none" strike="noStrike" dirty="0">
                          <a:effectLst/>
                        </a:rPr>
                        <a:t>Darknet YOLOv3</a:t>
                      </a:r>
                      <a:endParaRPr lang="fr-FR" sz="1400" b="0" i="0" u="none" strike="noStrike" dirty="0">
                        <a:solidFill>
                          <a:srgbClr val="0451A5"/>
                        </a:solidFill>
                        <a:effectLst/>
                        <a:latin typeface="Consolas" panose="020B0609020204030204" pitchFamily="49" charset="0"/>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kumimoji="0" lang="fr-FR" sz="1100" b="0" i="0" u="none" strike="noStrike" kern="1200" cap="none" spc="0" normalizeH="0" baseline="0" noProof="0" dirty="0">
                          <a:ln>
                            <a:noFill/>
                          </a:ln>
                          <a:solidFill>
                            <a:srgbClr val="2D293E"/>
                          </a:solidFill>
                          <a:effectLst/>
                          <a:uLnTx/>
                          <a:uFillTx/>
                          <a:latin typeface="+mn-lt"/>
                          <a:ea typeface="+mn-ea"/>
                          <a:cs typeface="+mn-cs"/>
                        </a:rPr>
                        <a:t>Utilisation </a:t>
                      </a:r>
                      <a:r>
                        <a:rPr kumimoji="0" lang="fr-FR" sz="1100" b="0" i="0" u="none" strike="noStrike" kern="1200" cap="none" spc="0" normalizeH="0" baseline="0" noProof="0" dirty="0" err="1">
                          <a:ln>
                            <a:noFill/>
                          </a:ln>
                          <a:solidFill>
                            <a:srgbClr val="2D293E"/>
                          </a:solidFill>
                          <a:effectLst/>
                          <a:uLnTx/>
                          <a:uFillTx/>
                          <a:latin typeface="+mn-lt"/>
                          <a:ea typeface="+mn-ea"/>
                          <a:cs typeface="+mn-cs"/>
                        </a:rPr>
                        <a:t>OpenCV</a:t>
                      </a:r>
                      <a:r>
                        <a:rPr kumimoji="0" lang="fr-FR" sz="1100" b="0" i="0" u="none" strike="noStrike" kern="1200" cap="none" spc="0" normalizeH="0" baseline="0" noProof="0" dirty="0">
                          <a:ln>
                            <a:noFill/>
                          </a:ln>
                          <a:solidFill>
                            <a:srgbClr val="2D293E"/>
                          </a:solidFill>
                          <a:effectLst/>
                          <a:uLnTx/>
                          <a:uFillTx/>
                          <a:latin typeface="+mn-lt"/>
                          <a:ea typeface="+mn-ea"/>
                          <a:cs typeface="+mn-cs"/>
                        </a:rPr>
                        <a:t> CPU</a:t>
                      </a:r>
                    </a:p>
                    <a:p>
                      <a:pPr marL="0" marR="0" lvl="0" indent="0" algn="l" defTabSz="914400" rtl="0" eaLnBrk="1" fontAlgn="ctr" latinLnBrk="0" hangingPunct="1">
                        <a:lnSpc>
                          <a:spcPct val="100000"/>
                        </a:lnSpc>
                        <a:spcBef>
                          <a:spcPts val="0"/>
                        </a:spcBef>
                        <a:spcAft>
                          <a:spcPts val="0"/>
                        </a:spcAft>
                        <a:buClrTx/>
                        <a:buSzTx/>
                        <a:buFontTx/>
                        <a:buNone/>
                        <a:tabLst/>
                        <a:defRPr/>
                      </a:pPr>
                      <a:r>
                        <a:rPr kumimoji="0" lang="fr-FR" sz="1100" b="0" i="0" u="none" strike="noStrike" kern="1200" cap="none" spc="0" normalizeH="0" baseline="0" noProof="0" dirty="0">
                          <a:ln>
                            <a:noFill/>
                          </a:ln>
                          <a:solidFill>
                            <a:srgbClr val="2D293E"/>
                          </a:solidFill>
                          <a:effectLst/>
                          <a:uLnTx/>
                          <a:uFillTx/>
                          <a:latin typeface="+mn-lt"/>
                          <a:ea typeface="+mn-ea"/>
                          <a:cs typeface="+mn-cs"/>
                        </a:rPr>
                        <a:t>Baisse qualité</a:t>
                      </a:r>
                    </a:p>
                  </a:txBody>
                  <a:tcPr marL="5511" marR="5511" marT="5511" marB="26452" anchor="ctr"/>
                </a:tc>
                <a:tc>
                  <a:txBody>
                    <a:bodyPr/>
                    <a:lstStyle/>
                    <a:p>
                      <a:pPr algn="l" fontAlgn="b"/>
                      <a:r>
                        <a:rPr lang="fr-FR" sz="1800" u="none" strike="noStrike" dirty="0">
                          <a:effectLst/>
                        </a:rPr>
                        <a:t>10.2</a:t>
                      </a:r>
                      <a:endParaRPr lang="fr-FR" sz="1800" b="1" i="0" u="none" strike="noStrike" dirty="0">
                        <a:solidFill>
                          <a:srgbClr val="000000"/>
                        </a:solidFill>
                        <a:effectLst/>
                        <a:latin typeface="Calibri" panose="020F0502020204030204" pitchFamily="34" charset="0"/>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dk1"/>
                          </a:solidFill>
                          <a:effectLst/>
                          <a:latin typeface="+mn-lt"/>
                          <a:ea typeface="+mn-ea"/>
                          <a:cs typeface="+mn-cs"/>
                        </a:rPr>
                        <a:t>3.6</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dk1"/>
                          </a:solidFill>
                          <a:effectLst/>
                          <a:latin typeface="+mn-lt"/>
                          <a:ea typeface="+mn-ea"/>
                          <a:cs typeface="+mn-cs"/>
                        </a:rPr>
                        <a:t>2</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0" kern="1200" dirty="0">
                          <a:solidFill>
                            <a:schemeClr val="dk1"/>
                          </a:solidFill>
                          <a:effectLst/>
                          <a:latin typeface="+mn-lt"/>
                          <a:ea typeface="+mn-ea"/>
                          <a:cs typeface="+mn-cs"/>
                        </a:rPr>
                        <a:t>12130</a:t>
                      </a:r>
                      <a:endParaRPr lang="fr-FR" sz="1800" u="none" strike="noStrike" kern="1200" dirty="0">
                        <a:solidFill>
                          <a:schemeClr val="dk1"/>
                        </a:solidFill>
                        <a:effectLst/>
                        <a:latin typeface="+mn-lt"/>
                        <a:ea typeface="+mn-ea"/>
                        <a:cs typeface="+mn-cs"/>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0" kern="1200" dirty="0">
                          <a:solidFill>
                            <a:schemeClr val="dk1"/>
                          </a:solidFill>
                          <a:effectLst/>
                          <a:latin typeface="+mn-lt"/>
                          <a:ea typeface="+mn-ea"/>
                          <a:cs typeface="+mn-cs"/>
                        </a:rPr>
                        <a:t>1024</a:t>
                      </a:r>
                      <a:endParaRPr lang="fr-FR" sz="1800" u="none" strike="noStrike" kern="1200" dirty="0">
                        <a:solidFill>
                          <a:schemeClr val="dk1"/>
                        </a:solidFill>
                        <a:effectLst/>
                        <a:latin typeface="+mn-lt"/>
                        <a:ea typeface="+mn-ea"/>
                        <a:cs typeface="+mn-cs"/>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dk1"/>
                          </a:solidFill>
                          <a:effectLst/>
                          <a:latin typeface="+mn-lt"/>
                          <a:ea typeface="+mn-ea"/>
                          <a:cs typeface="+mn-cs"/>
                        </a:rPr>
                        <a:t>832,95</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dk1"/>
                          </a:solidFill>
                          <a:effectLst/>
                          <a:latin typeface="+mn-lt"/>
                          <a:ea typeface="+mn-ea"/>
                          <a:cs typeface="+mn-cs"/>
                        </a:rPr>
                        <a:t>- 1665,9</a:t>
                      </a:r>
                    </a:p>
                  </a:txBody>
                  <a:tcPr marL="5511" marR="5511" marT="5511" marB="26452" anchor="ctr"/>
                </a:tc>
                <a:extLst>
                  <a:ext uri="{0D108BD9-81ED-4DB2-BD59-A6C34878D82A}">
                    <a16:rowId xmlns:a16="http://schemas.microsoft.com/office/drawing/2014/main" val="3705037289"/>
                  </a:ext>
                </a:extLst>
              </a:tr>
              <a:tr h="290966">
                <a:tc>
                  <a:txBody>
                    <a:bodyPr/>
                    <a:lstStyle/>
                    <a:p>
                      <a:pPr algn="l" fontAlgn="ctr"/>
                      <a:r>
                        <a:rPr lang="fr-FR" sz="1400" u="none" strike="noStrike" dirty="0">
                          <a:solidFill>
                            <a:schemeClr val="accent1">
                              <a:lumMod val="50000"/>
                            </a:schemeClr>
                          </a:solidFill>
                          <a:effectLst/>
                        </a:rPr>
                        <a:t>new-</a:t>
                      </a:r>
                      <a:r>
                        <a:rPr lang="fr-FR" sz="1400" u="none" strike="noStrike" dirty="0" err="1">
                          <a:solidFill>
                            <a:schemeClr val="accent1">
                              <a:lumMod val="50000"/>
                            </a:schemeClr>
                          </a:solidFill>
                          <a:effectLst/>
                        </a:rPr>
                        <a:t>license</a:t>
                      </a:r>
                      <a:r>
                        <a:rPr lang="fr-FR" sz="1400" u="none" strike="noStrike" dirty="0">
                          <a:solidFill>
                            <a:schemeClr val="accent1">
                              <a:lumMod val="50000"/>
                            </a:schemeClr>
                          </a:solidFill>
                          <a:effectLst/>
                        </a:rPr>
                        <a:t>-orientation-recto</a:t>
                      </a:r>
                      <a:endParaRPr lang="fr-FR" sz="1400" b="0" i="0" u="none" strike="noStrike" dirty="0">
                        <a:solidFill>
                          <a:schemeClr val="accent1">
                            <a:lumMod val="50000"/>
                          </a:schemeClr>
                        </a:solidFill>
                        <a:effectLst/>
                        <a:latin typeface="Consolas" panose="020B0609020204030204" pitchFamily="49" charset="0"/>
                      </a:endParaRPr>
                    </a:p>
                  </a:txBody>
                  <a:tcPr marL="5511" marR="5511" marT="5511" marB="26452" anchor="ctr"/>
                </a:tc>
                <a:tc>
                  <a:txBody>
                    <a:bodyPr/>
                    <a:lstStyle/>
                    <a:p>
                      <a:pPr algn="l" fontAlgn="b"/>
                      <a:r>
                        <a:rPr lang="fr-FR" sz="1400" u="none" strike="noStrike" dirty="0" err="1">
                          <a:solidFill>
                            <a:schemeClr val="accent1">
                              <a:lumMod val="50000"/>
                            </a:schemeClr>
                          </a:solidFill>
                          <a:effectLst/>
                        </a:rPr>
                        <a:t>Tensorflow</a:t>
                      </a:r>
                      <a:r>
                        <a:rPr lang="fr-FR" sz="1400" u="none" strike="noStrike" dirty="0">
                          <a:solidFill>
                            <a:schemeClr val="accent1">
                              <a:lumMod val="50000"/>
                            </a:schemeClr>
                          </a:solidFill>
                          <a:effectLst/>
                        </a:rPr>
                        <a:t> 2.x</a:t>
                      </a:r>
                      <a:endParaRPr lang="fr-FR" sz="1400" b="0" i="0" u="none" strike="noStrike" dirty="0">
                        <a:solidFill>
                          <a:schemeClr val="accent1">
                            <a:lumMod val="50000"/>
                          </a:schemeClr>
                        </a:solidFill>
                        <a:effectLst/>
                        <a:latin typeface="Consolas" panose="020B0609020204030204" pitchFamily="49" charset="0"/>
                      </a:endParaRPr>
                    </a:p>
                  </a:txBody>
                  <a:tcPr marL="5511" marR="5511" marT="5511" marB="26452" anchor="ctr"/>
                </a:tc>
                <a:tc>
                  <a:txBody>
                    <a:bodyPr/>
                    <a:lstStyle/>
                    <a:p>
                      <a:pPr algn="l" fontAlgn="b"/>
                      <a:r>
                        <a:rPr lang="fr-FR" sz="1100" u="none" strike="noStrike" kern="1200" dirty="0">
                          <a:solidFill>
                            <a:schemeClr val="accent1">
                              <a:lumMod val="50000"/>
                            </a:schemeClr>
                          </a:solidFill>
                          <a:effectLst/>
                          <a:latin typeface="+mn-lt"/>
                          <a:ea typeface="+mn-ea"/>
                          <a:cs typeface="+mn-cs"/>
                        </a:rPr>
                        <a:t>Suppression</a:t>
                      </a:r>
                    </a:p>
                  </a:txBody>
                  <a:tcPr marL="5511" marR="5511" marT="5511" marB="26452" anchor="ctr"/>
                </a:tc>
                <a:tc>
                  <a:txBody>
                    <a:bodyPr/>
                    <a:lstStyle/>
                    <a:p>
                      <a:pPr algn="l" fontAlgn="b"/>
                      <a:r>
                        <a:rPr lang="fr-FR" sz="1800" u="none" strike="noStrike" dirty="0">
                          <a:solidFill>
                            <a:schemeClr val="accent1">
                              <a:lumMod val="50000"/>
                            </a:schemeClr>
                          </a:solidFill>
                          <a:effectLst/>
                        </a:rPr>
                        <a:t>10.1</a:t>
                      </a:r>
                      <a:endParaRPr lang="fr-FR" sz="1800" b="1" i="0" u="none" strike="noStrike" dirty="0">
                        <a:solidFill>
                          <a:schemeClr val="accent1">
                            <a:lumMod val="50000"/>
                          </a:schemeClr>
                        </a:solidFill>
                        <a:effectLst/>
                        <a:latin typeface="Calibri" panose="020F0502020204030204" pitchFamily="34" charset="0"/>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accent1">
                              <a:lumMod val="50000"/>
                            </a:schemeClr>
                          </a:solidFill>
                          <a:effectLst/>
                          <a:latin typeface="+mn-lt"/>
                          <a:ea typeface="+mn-ea"/>
                          <a:cs typeface="+mn-cs"/>
                        </a:rPr>
                        <a:t>3.6</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accent1">
                              <a:lumMod val="50000"/>
                            </a:schemeClr>
                          </a:solidFill>
                          <a:effectLst/>
                          <a:latin typeface="+mn-lt"/>
                          <a:ea typeface="+mn-ea"/>
                          <a:cs typeface="+mn-cs"/>
                        </a:rPr>
                        <a:t>2</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0" kern="1200" dirty="0">
                          <a:solidFill>
                            <a:schemeClr val="accent1">
                              <a:lumMod val="50000"/>
                            </a:schemeClr>
                          </a:solidFill>
                          <a:effectLst/>
                          <a:latin typeface="+mn-lt"/>
                          <a:ea typeface="+mn-ea"/>
                          <a:cs typeface="+mn-cs"/>
                        </a:rPr>
                        <a:t>4100</a:t>
                      </a:r>
                      <a:endParaRPr lang="fr-FR" sz="1800" u="none" strike="noStrike" kern="1200" dirty="0">
                        <a:solidFill>
                          <a:schemeClr val="accent1">
                            <a:lumMod val="50000"/>
                          </a:schemeClr>
                        </a:solidFill>
                        <a:effectLst/>
                        <a:latin typeface="+mn-lt"/>
                        <a:ea typeface="+mn-ea"/>
                        <a:cs typeface="+mn-cs"/>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sz="1800" u="none" strike="noStrike" kern="1200" dirty="0">
                        <a:solidFill>
                          <a:schemeClr val="accent1">
                            <a:lumMod val="50000"/>
                          </a:schemeClr>
                        </a:solidFill>
                        <a:effectLst/>
                        <a:latin typeface="+mn-lt"/>
                        <a:ea typeface="+mn-ea"/>
                        <a:cs typeface="+mn-cs"/>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accent1">
                              <a:lumMod val="50000"/>
                            </a:schemeClr>
                          </a:solidFill>
                          <a:effectLst/>
                          <a:latin typeface="+mn-lt"/>
                          <a:ea typeface="+mn-ea"/>
                          <a:cs typeface="+mn-cs"/>
                        </a:rPr>
                        <a:t>307,5</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accent1">
                              <a:lumMod val="50000"/>
                            </a:schemeClr>
                          </a:solidFill>
                          <a:effectLst/>
                          <a:latin typeface="+mn-lt"/>
                          <a:ea typeface="+mn-ea"/>
                          <a:cs typeface="+mn-cs"/>
                        </a:rPr>
                        <a:t>- 615</a:t>
                      </a:r>
                    </a:p>
                  </a:txBody>
                  <a:tcPr marL="5511" marR="5511" marT="5511" marB="26452" anchor="ctr"/>
                </a:tc>
                <a:extLst>
                  <a:ext uri="{0D108BD9-81ED-4DB2-BD59-A6C34878D82A}">
                    <a16:rowId xmlns:a16="http://schemas.microsoft.com/office/drawing/2014/main" val="809583897"/>
                  </a:ext>
                </a:extLst>
              </a:tr>
              <a:tr h="290966">
                <a:tc>
                  <a:txBody>
                    <a:bodyPr/>
                    <a:lstStyle/>
                    <a:p>
                      <a:pPr algn="l" fontAlgn="ctr"/>
                      <a:r>
                        <a:rPr lang="fr-FR" sz="1400" u="none" strike="noStrike" dirty="0">
                          <a:solidFill>
                            <a:schemeClr val="accent1">
                              <a:lumMod val="50000"/>
                            </a:schemeClr>
                          </a:solidFill>
                          <a:effectLst/>
                        </a:rPr>
                        <a:t>new-</a:t>
                      </a:r>
                      <a:r>
                        <a:rPr lang="fr-FR" sz="1400" u="none" strike="noStrike" dirty="0" err="1">
                          <a:solidFill>
                            <a:schemeClr val="accent1">
                              <a:lumMod val="50000"/>
                            </a:schemeClr>
                          </a:solidFill>
                          <a:effectLst/>
                        </a:rPr>
                        <a:t>license</a:t>
                      </a:r>
                      <a:r>
                        <a:rPr lang="fr-FR" sz="1400" u="none" strike="noStrike" dirty="0">
                          <a:solidFill>
                            <a:schemeClr val="accent1">
                              <a:lumMod val="50000"/>
                            </a:schemeClr>
                          </a:solidFill>
                          <a:effectLst/>
                        </a:rPr>
                        <a:t>-orientation-verso</a:t>
                      </a:r>
                      <a:endParaRPr lang="fr-FR" sz="1400" b="0" i="0" u="none" strike="noStrike" dirty="0">
                        <a:solidFill>
                          <a:schemeClr val="accent1">
                            <a:lumMod val="50000"/>
                          </a:schemeClr>
                        </a:solidFill>
                        <a:effectLst/>
                        <a:latin typeface="Consolas" panose="020B0609020204030204" pitchFamily="49" charset="0"/>
                      </a:endParaRPr>
                    </a:p>
                  </a:txBody>
                  <a:tcPr marL="5511" marR="5511" marT="5511" marB="26452" anchor="ctr"/>
                </a:tc>
                <a:tc>
                  <a:txBody>
                    <a:bodyPr/>
                    <a:lstStyle/>
                    <a:p>
                      <a:pPr algn="l" fontAlgn="b"/>
                      <a:r>
                        <a:rPr lang="fr-FR" sz="1400" u="none" strike="noStrike" dirty="0" err="1">
                          <a:solidFill>
                            <a:schemeClr val="accent1">
                              <a:lumMod val="50000"/>
                            </a:schemeClr>
                          </a:solidFill>
                          <a:effectLst/>
                        </a:rPr>
                        <a:t>Tensorflow</a:t>
                      </a:r>
                      <a:r>
                        <a:rPr lang="fr-FR" sz="1400" u="none" strike="noStrike" dirty="0">
                          <a:solidFill>
                            <a:schemeClr val="accent1">
                              <a:lumMod val="50000"/>
                            </a:schemeClr>
                          </a:solidFill>
                          <a:effectLst/>
                        </a:rPr>
                        <a:t> 2.x</a:t>
                      </a:r>
                      <a:endParaRPr lang="fr-FR" sz="1400" b="0" i="0" u="none" strike="noStrike" dirty="0">
                        <a:solidFill>
                          <a:schemeClr val="accent1">
                            <a:lumMod val="50000"/>
                          </a:schemeClr>
                        </a:solidFill>
                        <a:effectLst/>
                        <a:latin typeface="Consolas" panose="020B0609020204030204" pitchFamily="49" charset="0"/>
                      </a:endParaRPr>
                    </a:p>
                  </a:txBody>
                  <a:tcPr marL="5511" marR="5511" marT="5511" marB="26452"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fr-FR" sz="1100" u="none" strike="noStrike" kern="1200" dirty="0">
                          <a:solidFill>
                            <a:schemeClr val="accent1">
                              <a:lumMod val="50000"/>
                            </a:schemeClr>
                          </a:solidFill>
                          <a:effectLst/>
                          <a:latin typeface="+mn-lt"/>
                          <a:ea typeface="+mn-ea"/>
                          <a:cs typeface="+mn-cs"/>
                        </a:rPr>
                        <a:t>Suppression</a:t>
                      </a:r>
                    </a:p>
                  </a:txBody>
                  <a:tcPr marL="5511" marR="5511" marT="5511" marB="26452" anchor="ctr"/>
                </a:tc>
                <a:tc>
                  <a:txBody>
                    <a:bodyPr/>
                    <a:lstStyle/>
                    <a:p>
                      <a:pPr algn="l" fontAlgn="b"/>
                      <a:r>
                        <a:rPr lang="fr-FR" sz="1800" u="none" strike="noStrike" dirty="0">
                          <a:solidFill>
                            <a:schemeClr val="accent1">
                              <a:lumMod val="50000"/>
                            </a:schemeClr>
                          </a:solidFill>
                          <a:effectLst/>
                        </a:rPr>
                        <a:t>10.1</a:t>
                      </a:r>
                      <a:endParaRPr lang="fr-FR" sz="1800" b="1" i="0" u="none" strike="noStrike" dirty="0">
                        <a:solidFill>
                          <a:schemeClr val="accent1">
                            <a:lumMod val="50000"/>
                          </a:schemeClr>
                        </a:solidFill>
                        <a:effectLst/>
                        <a:latin typeface="Calibri" panose="020F0502020204030204" pitchFamily="34" charset="0"/>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accent1">
                              <a:lumMod val="50000"/>
                            </a:schemeClr>
                          </a:solidFill>
                          <a:effectLst/>
                          <a:latin typeface="+mn-lt"/>
                          <a:ea typeface="+mn-ea"/>
                          <a:cs typeface="+mn-cs"/>
                        </a:rPr>
                        <a:t>3.6</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accent1">
                              <a:lumMod val="50000"/>
                            </a:schemeClr>
                          </a:solidFill>
                          <a:effectLst/>
                          <a:latin typeface="+mn-lt"/>
                          <a:ea typeface="+mn-ea"/>
                          <a:cs typeface="+mn-cs"/>
                        </a:rPr>
                        <a:t>2</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0" kern="1200" dirty="0">
                          <a:solidFill>
                            <a:schemeClr val="accent1">
                              <a:lumMod val="50000"/>
                            </a:schemeClr>
                          </a:solidFill>
                          <a:effectLst/>
                          <a:latin typeface="+mn-lt"/>
                          <a:ea typeface="+mn-ea"/>
                          <a:cs typeface="+mn-cs"/>
                        </a:rPr>
                        <a:t>4100</a:t>
                      </a:r>
                      <a:endParaRPr lang="fr-FR" sz="1800" u="none" strike="noStrike" kern="1200" dirty="0">
                        <a:solidFill>
                          <a:schemeClr val="accent1">
                            <a:lumMod val="50000"/>
                          </a:schemeClr>
                        </a:solidFill>
                        <a:effectLst/>
                        <a:latin typeface="+mn-lt"/>
                        <a:ea typeface="+mn-ea"/>
                        <a:cs typeface="+mn-cs"/>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sz="1800" u="none" strike="noStrike" kern="1200" dirty="0">
                        <a:solidFill>
                          <a:schemeClr val="accent1">
                            <a:lumMod val="50000"/>
                          </a:schemeClr>
                        </a:solidFill>
                        <a:effectLst/>
                        <a:latin typeface="+mn-lt"/>
                        <a:ea typeface="+mn-ea"/>
                        <a:cs typeface="+mn-cs"/>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accent1">
                              <a:lumMod val="50000"/>
                            </a:schemeClr>
                          </a:solidFill>
                          <a:effectLst/>
                          <a:latin typeface="+mn-lt"/>
                          <a:ea typeface="+mn-ea"/>
                          <a:cs typeface="+mn-cs"/>
                        </a:rPr>
                        <a:t>307,5</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accent1">
                              <a:lumMod val="50000"/>
                            </a:schemeClr>
                          </a:solidFill>
                          <a:effectLst/>
                          <a:latin typeface="+mn-lt"/>
                          <a:ea typeface="+mn-ea"/>
                          <a:cs typeface="+mn-cs"/>
                        </a:rPr>
                        <a:t>- 615</a:t>
                      </a:r>
                    </a:p>
                  </a:txBody>
                  <a:tcPr marL="5511" marR="5511" marT="5511" marB="26452" anchor="ctr"/>
                </a:tc>
                <a:extLst>
                  <a:ext uri="{0D108BD9-81ED-4DB2-BD59-A6C34878D82A}">
                    <a16:rowId xmlns:a16="http://schemas.microsoft.com/office/drawing/2014/main" val="716342195"/>
                  </a:ext>
                </a:extLst>
              </a:tr>
              <a:tr h="290966">
                <a:tc>
                  <a:txBody>
                    <a:bodyPr/>
                    <a:lstStyle/>
                    <a:p>
                      <a:pPr algn="l" fontAlgn="ctr"/>
                      <a:r>
                        <a:rPr lang="fr-FR" sz="1400" u="none" strike="noStrike" dirty="0">
                          <a:solidFill>
                            <a:schemeClr val="accent1">
                              <a:lumMod val="50000"/>
                            </a:schemeClr>
                          </a:solidFill>
                          <a:effectLst/>
                        </a:rPr>
                        <a:t>new-</a:t>
                      </a:r>
                      <a:r>
                        <a:rPr lang="fr-FR" sz="1400" u="none" strike="noStrike" dirty="0" err="1">
                          <a:solidFill>
                            <a:schemeClr val="accent1">
                              <a:lumMod val="50000"/>
                            </a:schemeClr>
                          </a:solidFill>
                          <a:effectLst/>
                        </a:rPr>
                        <a:t>license</a:t>
                      </a:r>
                      <a:r>
                        <a:rPr lang="fr-FR" sz="1400" u="none" strike="noStrike" dirty="0">
                          <a:solidFill>
                            <a:schemeClr val="accent1">
                              <a:lumMod val="50000"/>
                            </a:schemeClr>
                          </a:solidFill>
                          <a:effectLst/>
                        </a:rPr>
                        <a:t>-rotation-recto</a:t>
                      </a:r>
                      <a:endParaRPr lang="fr-FR" sz="1400" b="0" i="0" u="none" strike="noStrike" dirty="0">
                        <a:solidFill>
                          <a:schemeClr val="accent1">
                            <a:lumMod val="50000"/>
                          </a:schemeClr>
                        </a:solidFill>
                        <a:effectLst/>
                        <a:latin typeface="Consolas" panose="020B0609020204030204" pitchFamily="49" charset="0"/>
                      </a:endParaRPr>
                    </a:p>
                  </a:txBody>
                  <a:tcPr marL="5511" marR="5511" marT="5511" marB="26452" anchor="ctr"/>
                </a:tc>
                <a:tc>
                  <a:txBody>
                    <a:bodyPr/>
                    <a:lstStyle/>
                    <a:p>
                      <a:pPr algn="l" fontAlgn="b"/>
                      <a:r>
                        <a:rPr lang="fr-FR" sz="1400" u="none" strike="noStrike" dirty="0" err="1">
                          <a:solidFill>
                            <a:schemeClr val="accent1">
                              <a:lumMod val="50000"/>
                            </a:schemeClr>
                          </a:solidFill>
                          <a:effectLst/>
                        </a:rPr>
                        <a:t>Tensorflow</a:t>
                      </a:r>
                      <a:r>
                        <a:rPr lang="fr-FR" sz="1400" u="none" strike="noStrike" dirty="0">
                          <a:solidFill>
                            <a:schemeClr val="accent1">
                              <a:lumMod val="50000"/>
                            </a:schemeClr>
                          </a:solidFill>
                          <a:effectLst/>
                        </a:rPr>
                        <a:t> 2.x</a:t>
                      </a:r>
                      <a:endParaRPr lang="fr-FR" sz="1400" b="0" i="0" u="none" strike="noStrike" dirty="0">
                        <a:solidFill>
                          <a:schemeClr val="accent1">
                            <a:lumMod val="50000"/>
                          </a:schemeClr>
                        </a:solidFill>
                        <a:effectLst/>
                        <a:latin typeface="Consolas" panose="020B0609020204030204" pitchFamily="49" charset="0"/>
                      </a:endParaRPr>
                    </a:p>
                  </a:txBody>
                  <a:tcPr marL="5511" marR="5511" marT="5511" marB="26452"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fr-FR" sz="1100" u="none" strike="noStrike" kern="1200" dirty="0">
                          <a:solidFill>
                            <a:schemeClr val="accent1">
                              <a:lumMod val="50000"/>
                            </a:schemeClr>
                          </a:solidFill>
                          <a:effectLst/>
                          <a:latin typeface="+mn-lt"/>
                          <a:ea typeface="+mn-ea"/>
                          <a:cs typeface="+mn-cs"/>
                        </a:rPr>
                        <a:t>Suppression</a:t>
                      </a:r>
                    </a:p>
                  </a:txBody>
                  <a:tcPr marL="5511" marR="5511" marT="5511" marB="26452" anchor="ctr"/>
                </a:tc>
                <a:tc>
                  <a:txBody>
                    <a:bodyPr/>
                    <a:lstStyle/>
                    <a:p>
                      <a:pPr algn="l" fontAlgn="b"/>
                      <a:r>
                        <a:rPr lang="fr-FR" sz="1800" u="none" strike="noStrike" dirty="0">
                          <a:solidFill>
                            <a:schemeClr val="accent1">
                              <a:lumMod val="50000"/>
                            </a:schemeClr>
                          </a:solidFill>
                          <a:effectLst/>
                        </a:rPr>
                        <a:t>10.1</a:t>
                      </a:r>
                      <a:endParaRPr lang="fr-FR" sz="1800" b="1" i="0" u="none" strike="noStrike" dirty="0">
                        <a:solidFill>
                          <a:schemeClr val="accent1">
                            <a:lumMod val="50000"/>
                          </a:schemeClr>
                        </a:solidFill>
                        <a:effectLst/>
                        <a:latin typeface="Calibri" panose="020F0502020204030204" pitchFamily="34" charset="0"/>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accent1">
                              <a:lumMod val="50000"/>
                            </a:schemeClr>
                          </a:solidFill>
                          <a:effectLst/>
                          <a:latin typeface="+mn-lt"/>
                          <a:ea typeface="+mn-ea"/>
                          <a:cs typeface="+mn-cs"/>
                        </a:rPr>
                        <a:t>3.6</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accent1">
                              <a:lumMod val="50000"/>
                            </a:schemeClr>
                          </a:solidFill>
                          <a:effectLst/>
                          <a:latin typeface="+mn-lt"/>
                          <a:ea typeface="+mn-ea"/>
                          <a:cs typeface="+mn-cs"/>
                        </a:rPr>
                        <a:t>2</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0" kern="1200" dirty="0">
                          <a:solidFill>
                            <a:schemeClr val="accent1">
                              <a:lumMod val="50000"/>
                            </a:schemeClr>
                          </a:solidFill>
                          <a:effectLst/>
                          <a:latin typeface="+mn-lt"/>
                          <a:ea typeface="+mn-ea"/>
                          <a:cs typeface="+mn-cs"/>
                        </a:rPr>
                        <a:t>5490</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sz="1800" b="0" kern="1200" dirty="0">
                        <a:solidFill>
                          <a:schemeClr val="accent1">
                            <a:lumMod val="50000"/>
                          </a:schemeClr>
                        </a:solidFill>
                        <a:effectLst/>
                        <a:latin typeface="+mn-lt"/>
                        <a:ea typeface="+mn-ea"/>
                        <a:cs typeface="+mn-cs"/>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0" kern="1200" dirty="0">
                          <a:solidFill>
                            <a:schemeClr val="accent1">
                              <a:lumMod val="50000"/>
                            </a:schemeClr>
                          </a:solidFill>
                          <a:effectLst/>
                          <a:latin typeface="+mn-lt"/>
                          <a:ea typeface="+mn-ea"/>
                          <a:cs typeface="+mn-cs"/>
                        </a:rPr>
                        <a:t>411,75</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0" kern="1200" dirty="0">
                          <a:solidFill>
                            <a:schemeClr val="accent1">
                              <a:lumMod val="50000"/>
                            </a:schemeClr>
                          </a:solidFill>
                          <a:effectLst/>
                          <a:latin typeface="+mn-lt"/>
                          <a:ea typeface="+mn-ea"/>
                          <a:cs typeface="+mn-cs"/>
                        </a:rPr>
                        <a:t>- 823,5</a:t>
                      </a:r>
                    </a:p>
                  </a:txBody>
                  <a:tcPr marL="5511" marR="5511" marT="5511" marB="26452" anchor="ctr"/>
                </a:tc>
                <a:extLst>
                  <a:ext uri="{0D108BD9-81ED-4DB2-BD59-A6C34878D82A}">
                    <a16:rowId xmlns:a16="http://schemas.microsoft.com/office/drawing/2014/main" val="943509759"/>
                  </a:ext>
                </a:extLst>
              </a:tr>
              <a:tr h="290966">
                <a:tc>
                  <a:txBody>
                    <a:bodyPr/>
                    <a:lstStyle/>
                    <a:p>
                      <a:pPr algn="l" fontAlgn="ctr"/>
                      <a:r>
                        <a:rPr lang="fr-FR" sz="1400" u="none" strike="noStrike" dirty="0">
                          <a:solidFill>
                            <a:schemeClr val="accent1">
                              <a:lumMod val="50000"/>
                            </a:schemeClr>
                          </a:solidFill>
                          <a:effectLst/>
                        </a:rPr>
                        <a:t>new-</a:t>
                      </a:r>
                      <a:r>
                        <a:rPr lang="fr-FR" sz="1400" u="none" strike="noStrike" dirty="0" err="1">
                          <a:solidFill>
                            <a:schemeClr val="accent1">
                              <a:lumMod val="50000"/>
                            </a:schemeClr>
                          </a:solidFill>
                          <a:effectLst/>
                        </a:rPr>
                        <a:t>license</a:t>
                      </a:r>
                      <a:r>
                        <a:rPr lang="fr-FR" sz="1400" u="none" strike="noStrike" dirty="0">
                          <a:solidFill>
                            <a:schemeClr val="accent1">
                              <a:lumMod val="50000"/>
                            </a:schemeClr>
                          </a:solidFill>
                          <a:effectLst/>
                        </a:rPr>
                        <a:t>-rotation-verso</a:t>
                      </a:r>
                      <a:endParaRPr lang="fr-FR" sz="1400" b="0" i="0" u="none" strike="noStrike" dirty="0">
                        <a:solidFill>
                          <a:schemeClr val="accent1">
                            <a:lumMod val="50000"/>
                          </a:schemeClr>
                        </a:solidFill>
                        <a:effectLst/>
                        <a:latin typeface="Consolas" panose="020B0609020204030204" pitchFamily="49" charset="0"/>
                      </a:endParaRPr>
                    </a:p>
                  </a:txBody>
                  <a:tcPr marL="5511" marR="5511" marT="5511" marB="26452" anchor="ctr"/>
                </a:tc>
                <a:tc>
                  <a:txBody>
                    <a:bodyPr/>
                    <a:lstStyle/>
                    <a:p>
                      <a:pPr algn="l" fontAlgn="b"/>
                      <a:r>
                        <a:rPr lang="fr-FR" sz="1400" u="none" strike="noStrike" dirty="0" err="1">
                          <a:solidFill>
                            <a:schemeClr val="accent1">
                              <a:lumMod val="50000"/>
                            </a:schemeClr>
                          </a:solidFill>
                          <a:effectLst/>
                        </a:rPr>
                        <a:t>Tensorflow</a:t>
                      </a:r>
                      <a:r>
                        <a:rPr lang="fr-FR" sz="1400" u="none" strike="noStrike" dirty="0">
                          <a:solidFill>
                            <a:schemeClr val="accent1">
                              <a:lumMod val="50000"/>
                            </a:schemeClr>
                          </a:solidFill>
                          <a:effectLst/>
                        </a:rPr>
                        <a:t> 2.x</a:t>
                      </a:r>
                      <a:endParaRPr lang="fr-FR" sz="1400" b="0" i="0" u="none" strike="noStrike" dirty="0">
                        <a:solidFill>
                          <a:schemeClr val="accent1">
                            <a:lumMod val="50000"/>
                          </a:schemeClr>
                        </a:solidFill>
                        <a:effectLst/>
                        <a:latin typeface="Consolas" panose="020B0609020204030204" pitchFamily="49" charset="0"/>
                      </a:endParaRPr>
                    </a:p>
                  </a:txBody>
                  <a:tcPr marL="5511" marR="5511" marT="5511" marB="26452"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fr-FR" sz="1100" u="none" strike="noStrike" kern="1200" dirty="0">
                          <a:solidFill>
                            <a:schemeClr val="accent1">
                              <a:lumMod val="50000"/>
                            </a:schemeClr>
                          </a:solidFill>
                          <a:effectLst/>
                          <a:latin typeface="+mn-lt"/>
                          <a:ea typeface="+mn-ea"/>
                          <a:cs typeface="+mn-cs"/>
                        </a:rPr>
                        <a:t>Suppression</a:t>
                      </a:r>
                    </a:p>
                  </a:txBody>
                  <a:tcPr marL="5511" marR="5511" marT="5511" marB="26452" anchor="ctr"/>
                </a:tc>
                <a:tc>
                  <a:txBody>
                    <a:bodyPr/>
                    <a:lstStyle/>
                    <a:p>
                      <a:pPr algn="l" fontAlgn="b"/>
                      <a:r>
                        <a:rPr lang="fr-FR" sz="1800" u="none" strike="noStrike" dirty="0">
                          <a:solidFill>
                            <a:schemeClr val="accent1">
                              <a:lumMod val="50000"/>
                            </a:schemeClr>
                          </a:solidFill>
                          <a:effectLst/>
                        </a:rPr>
                        <a:t>10.1</a:t>
                      </a:r>
                      <a:endParaRPr lang="fr-FR" sz="1800" b="1" i="0" u="none" strike="noStrike" dirty="0">
                        <a:solidFill>
                          <a:schemeClr val="accent1">
                            <a:lumMod val="50000"/>
                          </a:schemeClr>
                        </a:solidFill>
                        <a:effectLst/>
                        <a:latin typeface="Calibri" panose="020F0502020204030204" pitchFamily="34" charset="0"/>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accent1">
                              <a:lumMod val="50000"/>
                            </a:schemeClr>
                          </a:solidFill>
                          <a:effectLst/>
                          <a:latin typeface="+mn-lt"/>
                          <a:ea typeface="+mn-ea"/>
                          <a:cs typeface="+mn-cs"/>
                        </a:rPr>
                        <a:t>3.6</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accent1">
                              <a:lumMod val="50000"/>
                            </a:schemeClr>
                          </a:solidFill>
                          <a:effectLst/>
                          <a:latin typeface="+mn-lt"/>
                          <a:ea typeface="+mn-ea"/>
                          <a:cs typeface="+mn-cs"/>
                        </a:rPr>
                        <a:t>2</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0" kern="1200" dirty="0">
                          <a:solidFill>
                            <a:schemeClr val="accent1">
                              <a:lumMod val="50000"/>
                            </a:schemeClr>
                          </a:solidFill>
                          <a:effectLst/>
                          <a:latin typeface="+mn-lt"/>
                          <a:ea typeface="+mn-ea"/>
                          <a:cs typeface="+mn-cs"/>
                        </a:rPr>
                        <a:t>5490</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sz="1800" b="0" kern="1200" dirty="0">
                        <a:solidFill>
                          <a:schemeClr val="accent1">
                            <a:lumMod val="50000"/>
                          </a:schemeClr>
                        </a:solidFill>
                        <a:effectLst/>
                        <a:latin typeface="+mn-lt"/>
                        <a:ea typeface="+mn-ea"/>
                        <a:cs typeface="+mn-cs"/>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0" kern="1200" dirty="0">
                          <a:solidFill>
                            <a:schemeClr val="accent1">
                              <a:lumMod val="50000"/>
                            </a:schemeClr>
                          </a:solidFill>
                          <a:effectLst/>
                          <a:latin typeface="+mn-lt"/>
                          <a:ea typeface="+mn-ea"/>
                          <a:cs typeface="+mn-cs"/>
                        </a:rPr>
                        <a:t>411,75</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0" kern="1200" dirty="0">
                          <a:solidFill>
                            <a:schemeClr val="accent1">
                              <a:lumMod val="50000"/>
                            </a:schemeClr>
                          </a:solidFill>
                          <a:effectLst/>
                          <a:latin typeface="+mn-lt"/>
                          <a:ea typeface="+mn-ea"/>
                          <a:cs typeface="+mn-cs"/>
                        </a:rPr>
                        <a:t>- 823,5</a:t>
                      </a:r>
                    </a:p>
                  </a:txBody>
                  <a:tcPr marL="5511" marR="5511" marT="5511" marB="26452" anchor="ctr"/>
                </a:tc>
                <a:extLst>
                  <a:ext uri="{0D108BD9-81ED-4DB2-BD59-A6C34878D82A}">
                    <a16:rowId xmlns:a16="http://schemas.microsoft.com/office/drawing/2014/main" val="3257526281"/>
                  </a:ext>
                </a:extLst>
              </a:tr>
              <a:tr h="290966">
                <a:tc>
                  <a:txBody>
                    <a:bodyPr/>
                    <a:lstStyle/>
                    <a:p>
                      <a:pPr algn="l" fontAlgn="ctr"/>
                      <a:r>
                        <a:rPr lang="fr-FR" sz="1400" u="none" strike="noStrike" dirty="0" err="1">
                          <a:effectLst/>
                        </a:rPr>
                        <a:t>old</a:t>
                      </a:r>
                      <a:r>
                        <a:rPr lang="fr-FR" sz="1400" u="none" strike="noStrike" dirty="0">
                          <a:effectLst/>
                        </a:rPr>
                        <a:t>-</a:t>
                      </a:r>
                      <a:r>
                        <a:rPr lang="fr-FR" sz="1400" u="none" strike="noStrike" dirty="0" err="1">
                          <a:effectLst/>
                        </a:rPr>
                        <a:t>license</a:t>
                      </a:r>
                      <a:r>
                        <a:rPr lang="fr-FR" sz="1400" u="none" strike="noStrike" dirty="0">
                          <a:effectLst/>
                        </a:rPr>
                        <a:t>-info-recto-zoning</a:t>
                      </a:r>
                      <a:endParaRPr lang="fr-FR" sz="1400" b="0" i="0" u="none" strike="noStrike" dirty="0">
                        <a:solidFill>
                          <a:srgbClr val="0451A5"/>
                        </a:solidFill>
                        <a:effectLst/>
                        <a:latin typeface="Consolas" panose="020B0609020204030204" pitchFamily="49" charset="0"/>
                      </a:endParaRPr>
                    </a:p>
                  </a:txBody>
                  <a:tcPr marL="5511" marR="5511" marT="5511" marB="26452" anchor="ctr"/>
                </a:tc>
                <a:tc>
                  <a:txBody>
                    <a:bodyPr/>
                    <a:lstStyle/>
                    <a:p>
                      <a:pPr algn="l" fontAlgn="b"/>
                      <a:r>
                        <a:rPr lang="fr-FR" sz="1400" u="none" strike="noStrike" dirty="0">
                          <a:effectLst/>
                        </a:rPr>
                        <a:t>Darknet YOLOv3</a:t>
                      </a:r>
                      <a:endParaRPr lang="fr-FR" sz="1400" b="0" i="0" u="none" strike="noStrike" dirty="0">
                        <a:solidFill>
                          <a:srgbClr val="0451A5"/>
                        </a:solidFill>
                        <a:effectLst/>
                        <a:latin typeface="Consolas" panose="020B0609020204030204" pitchFamily="49" charset="0"/>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kumimoji="0" lang="fr-FR" sz="1100" b="0" i="0" u="none" strike="noStrike" kern="1200" cap="none" spc="0" normalizeH="0" baseline="0" noProof="0" dirty="0">
                          <a:ln>
                            <a:noFill/>
                          </a:ln>
                          <a:solidFill>
                            <a:srgbClr val="2D293E"/>
                          </a:solidFill>
                          <a:effectLst/>
                          <a:uLnTx/>
                          <a:uFillTx/>
                          <a:latin typeface="+mn-lt"/>
                          <a:ea typeface="+mn-ea"/>
                          <a:cs typeface="+mn-cs"/>
                        </a:rPr>
                        <a:t>Utilisation</a:t>
                      </a:r>
                      <a:r>
                        <a:rPr lang="fr-FR" sz="1100" u="none" strike="noStrike" kern="1200" dirty="0">
                          <a:solidFill>
                            <a:schemeClr val="tx1"/>
                          </a:solidFill>
                          <a:effectLst/>
                          <a:latin typeface="+mn-lt"/>
                          <a:ea typeface="+mn-ea"/>
                          <a:cs typeface="+mn-cs"/>
                        </a:rPr>
                        <a:t> </a:t>
                      </a:r>
                      <a:r>
                        <a:rPr lang="fr-FR" sz="1100" u="none" strike="noStrike" kern="1200" dirty="0" err="1">
                          <a:solidFill>
                            <a:schemeClr val="tx1"/>
                          </a:solidFill>
                          <a:effectLst/>
                          <a:latin typeface="+mn-lt"/>
                          <a:ea typeface="+mn-ea"/>
                          <a:cs typeface="+mn-cs"/>
                        </a:rPr>
                        <a:t>OpenCV</a:t>
                      </a:r>
                      <a:r>
                        <a:rPr lang="fr-FR" sz="1100" u="none" strike="noStrike" kern="1200" dirty="0">
                          <a:solidFill>
                            <a:schemeClr val="tx1"/>
                          </a:solidFill>
                          <a:effectLst/>
                          <a:latin typeface="+mn-lt"/>
                          <a:ea typeface="+mn-ea"/>
                          <a:cs typeface="+mn-cs"/>
                        </a:rPr>
                        <a:t> CPU</a:t>
                      </a:r>
                      <a:br>
                        <a:rPr lang="fr-FR" sz="1100" u="none" strike="noStrike" kern="1200" dirty="0">
                          <a:solidFill>
                            <a:schemeClr val="tx1"/>
                          </a:solidFill>
                          <a:effectLst/>
                          <a:latin typeface="+mn-lt"/>
                          <a:ea typeface="+mn-ea"/>
                          <a:cs typeface="+mn-cs"/>
                        </a:rPr>
                      </a:br>
                      <a:r>
                        <a:rPr kumimoji="0" lang="fr-FR" sz="1100" b="0" i="0" u="none" strike="noStrike" kern="1200" cap="none" spc="0" normalizeH="0" baseline="0" noProof="0" dirty="0">
                          <a:ln>
                            <a:noFill/>
                          </a:ln>
                          <a:solidFill>
                            <a:srgbClr val="2D293E"/>
                          </a:solidFill>
                          <a:effectLst/>
                          <a:uLnTx/>
                          <a:uFillTx/>
                          <a:latin typeface="+mn-lt"/>
                          <a:ea typeface="+mn-ea"/>
                          <a:cs typeface="+mn-cs"/>
                        </a:rPr>
                        <a:t>Baisse qualité</a:t>
                      </a:r>
                      <a:endParaRPr lang="fr-FR" sz="1100" u="none" strike="noStrike" kern="1200" dirty="0">
                        <a:solidFill>
                          <a:schemeClr val="tx1"/>
                        </a:solidFill>
                        <a:effectLst/>
                        <a:latin typeface="+mn-lt"/>
                        <a:ea typeface="+mn-ea"/>
                        <a:cs typeface="+mn-cs"/>
                      </a:endParaRPr>
                    </a:p>
                  </a:txBody>
                  <a:tcPr marL="5511" marR="5511" marT="5511" marB="26452" anchor="ctr"/>
                </a:tc>
                <a:tc>
                  <a:txBody>
                    <a:bodyPr/>
                    <a:lstStyle/>
                    <a:p>
                      <a:pPr algn="l" fontAlgn="b"/>
                      <a:r>
                        <a:rPr lang="fr-FR" sz="1800" u="none" strike="noStrike" dirty="0">
                          <a:effectLst/>
                        </a:rPr>
                        <a:t>10.2</a:t>
                      </a:r>
                      <a:endParaRPr lang="fr-FR" sz="1800" b="1" i="0" u="none" strike="noStrike" dirty="0">
                        <a:solidFill>
                          <a:srgbClr val="000000"/>
                        </a:solidFill>
                        <a:effectLst/>
                        <a:latin typeface="Calibri" panose="020F0502020204030204" pitchFamily="34" charset="0"/>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dk1"/>
                          </a:solidFill>
                          <a:effectLst/>
                          <a:latin typeface="+mn-lt"/>
                          <a:ea typeface="+mn-ea"/>
                          <a:cs typeface="+mn-cs"/>
                        </a:rPr>
                        <a:t>3.6</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dk1"/>
                          </a:solidFill>
                          <a:effectLst/>
                          <a:latin typeface="+mn-lt"/>
                          <a:ea typeface="+mn-ea"/>
                          <a:cs typeface="+mn-cs"/>
                        </a:rPr>
                        <a:t>2</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0" kern="1200" dirty="0">
                          <a:solidFill>
                            <a:schemeClr val="dk1"/>
                          </a:solidFill>
                          <a:effectLst/>
                          <a:latin typeface="+mn-lt"/>
                          <a:ea typeface="+mn-ea"/>
                          <a:cs typeface="+mn-cs"/>
                        </a:rPr>
                        <a:t>12130</a:t>
                      </a:r>
                      <a:endParaRPr lang="fr-FR" sz="1800" u="none" strike="noStrike" kern="1200" dirty="0">
                        <a:solidFill>
                          <a:schemeClr val="dk1"/>
                        </a:solidFill>
                        <a:effectLst/>
                        <a:latin typeface="+mn-lt"/>
                        <a:ea typeface="+mn-ea"/>
                        <a:cs typeface="+mn-cs"/>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0" kern="1200" dirty="0">
                          <a:solidFill>
                            <a:schemeClr val="dk1"/>
                          </a:solidFill>
                          <a:effectLst/>
                          <a:latin typeface="+mn-lt"/>
                          <a:ea typeface="+mn-ea"/>
                          <a:cs typeface="+mn-cs"/>
                        </a:rPr>
                        <a:t>1024</a:t>
                      </a:r>
                      <a:endParaRPr lang="fr-FR" sz="1800" u="none" strike="noStrike" kern="1200" dirty="0">
                        <a:solidFill>
                          <a:schemeClr val="dk1"/>
                        </a:solidFill>
                        <a:effectLst/>
                        <a:latin typeface="+mn-lt"/>
                        <a:ea typeface="+mn-ea"/>
                        <a:cs typeface="+mn-cs"/>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dk1"/>
                          </a:solidFill>
                          <a:effectLst/>
                          <a:latin typeface="+mn-lt"/>
                          <a:ea typeface="+mn-ea"/>
                          <a:cs typeface="+mn-cs"/>
                        </a:rPr>
                        <a:t>832,95</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dk1"/>
                          </a:solidFill>
                          <a:effectLst/>
                          <a:latin typeface="+mn-lt"/>
                          <a:ea typeface="+mn-ea"/>
                          <a:cs typeface="+mn-cs"/>
                        </a:rPr>
                        <a:t>- 1665,9</a:t>
                      </a:r>
                    </a:p>
                  </a:txBody>
                  <a:tcPr marL="5511" marR="5511" marT="5511" marB="26452" anchor="ctr"/>
                </a:tc>
                <a:extLst>
                  <a:ext uri="{0D108BD9-81ED-4DB2-BD59-A6C34878D82A}">
                    <a16:rowId xmlns:a16="http://schemas.microsoft.com/office/drawing/2014/main" val="3271776988"/>
                  </a:ext>
                </a:extLst>
              </a:tr>
              <a:tr h="290966">
                <a:tc>
                  <a:txBody>
                    <a:bodyPr/>
                    <a:lstStyle/>
                    <a:p>
                      <a:pPr marL="0" algn="l" defTabSz="914400" rtl="0" eaLnBrk="1" fontAlgn="ctr" latinLnBrk="0" hangingPunct="1"/>
                      <a:r>
                        <a:rPr lang="fr-FR" sz="1400" u="none" strike="noStrike" kern="1200" dirty="0" err="1">
                          <a:solidFill>
                            <a:schemeClr val="accent1">
                              <a:lumMod val="50000"/>
                            </a:schemeClr>
                          </a:solidFill>
                          <a:effectLst/>
                          <a:latin typeface="+mn-lt"/>
                          <a:ea typeface="+mn-ea"/>
                          <a:cs typeface="+mn-cs"/>
                        </a:rPr>
                        <a:t>old</a:t>
                      </a:r>
                      <a:r>
                        <a:rPr lang="fr-FR" sz="1400" u="none" strike="noStrike" kern="1200" dirty="0">
                          <a:solidFill>
                            <a:schemeClr val="accent1">
                              <a:lumMod val="50000"/>
                            </a:schemeClr>
                          </a:solidFill>
                          <a:effectLst/>
                          <a:latin typeface="+mn-lt"/>
                          <a:ea typeface="+mn-ea"/>
                          <a:cs typeface="+mn-cs"/>
                        </a:rPr>
                        <a:t>-</a:t>
                      </a:r>
                      <a:r>
                        <a:rPr lang="fr-FR" sz="1400" u="none" strike="noStrike" kern="1200" dirty="0" err="1">
                          <a:solidFill>
                            <a:schemeClr val="accent1">
                              <a:lumMod val="50000"/>
                            </a:schemeClr>
                          </a:solidFill>
                          <a:effectLst/>
                          <a:latin typeface="+mn-lt"/>
                          <a:ea typeface="+mn-ea"/>
                          <a:cs typeface="+mn-cs"/>
                        </a:rPr>
                        <a:t>license</a:t>
                      </a:r>
                      <a:r>
                        <a:rPr lang="fr-FR" sz="1400" u="none" strike="noStrike" kern="1200" dirty="0">
                          <a:solidFill>
                            <a:schemeClr val="accent1">
                              <a:lumMod val="50000"/>
                            </a:schemeClr>
                          </a:solidFill>
                          <a:effectLst/>
                          <a:latin typeface="+mn-lt"/>
                          <a:ea typeface="+mn-ea"/>
                          <a:cs typeface="+mn-cs"/>
                        </a:rPr>
                        <a:t>-orientation-recto</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400" u="none" strike="noStrike" kern="1200" dirty="0" err="1">
                          <a:solidFill>
                            <a:schemeClr val="accent1">
                              <a:lumMod val="50000"/>
                            </a:schemeClr>
                          </a:solidFill>
                          <a:effectLst/>
                          <a:latin typeface="+mn-lt"/>
                          <a:ea typeface="+mn-ea"/>
                          <a:cs typeface="+mn-cs"/>
                        </a:rPr>
                        <a:t>Tensorflow</a:t>
                      </a:r>
                      <a:r>
                        <a:rPr lang="fr-FR" sz="1400" u="none" strike="noStrike" kern="1200" dirty="0">
                          <a:solidFill>
                            <a:schemeClr val="accent1">
                              <a:lumMod val="50000"/>
                            </a:schemeClr>
                          </a:solidFill>
                          <a:effectLst/>
                          <a:latin typeface="+mn-lt"/>
                          <a:ea typeface="+mn-ea"/>
                          <a:cs typeface="+mn-cs"/>
                        </a:rPr>
                        <a:t> 2.x</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100" u="none" strike="noStrike" kern="1200" dirty="0">
                          <a:solidFill>
                            <a:schemeClr val="accent1">
                              <a:lumMod val="50000"/>
                            </a:schemeClr>
                          </a:solidFill>
                          <a:effectLst/>
                          <a:latin typeface="+mn-lt"/>
                          <a:ea typeface="+mn-ea"/>
                          <a:cs typeface="+mn-cs"/>
                        </a:rPr>
                        <a:t>Suppression</a:t>
                      </a:r>
                    </a:p>
                  </a:txBody>
                  <a:tcPr marL="5511" marR="5511" marT="5511" marB="26452" anchor="ctr"/>
                </a:tc>
                <a:tc>
                  <a:txBody>
                    <a:bodyPr/>
                    <a:lstStyle/>
                    <a:p>
                      <a:pPr marL="0" algn="l" defTabSz="914400" rtl="0" eaLnBrk="1" fontAlgn="ctr" latinLnBrk="0" hangingPunct="1"/>
                      <a:r>
                        <a:rPr lang="fr-FR" sz="1800" u="none" strike="noStrike" kern="1200" dirty="0">
                          <a:solidFill>
                            <a:schemeClr val="accent1">
                              <a:lumMod val="50000"/>
                            </a:schemeClr>
                          </a:solidFill>
                          <a:effectLst/>
                          <a:latin typeface="+mn-lt"/>
                          <a:ea typeface="+mn-ea"/>
                          <a:cs typeface="+mn-cs"/>
                        </a:rPr>
                        <a:t>10.1</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accent1">
                              <a:lumMod val="50000"/>
                            </a:schemeClr>
                          </a:solidFill>
                          <a:effectLst/>
                          <a:latin typeface="+mn-lt"/>
                          <a:ea typeface="+mn-ea"/>
                          <a:cs typeface="+mn-cs"/>
                        </a:rPr>
                        <a:t>3.6</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sz="1800" u="none" strike="noStrike" kern="1200" dirty="0">
                        <a:solidFill>
                          <a:schemeClr val="accent1">
                            <a:lumMod val="50000"/>
                          </a:schemeClr>
                        </a:solidFill>
                        <a:effectLst/>
                        <a:latin typeface="+mn-lt"/>
                        <a:ea typeface="+mn-ea"/>
                        <a:cs typeface="+mn-cs"/>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accent1">
                              <a:lumMod val="50000"/>
                            </a:schemeClr>
                          </a:solidFill>
                          <a:effectLst/>
                          <a:latin typeface="+mn-lt"/>
                          <a:ea typeface="+mn-ea"/>
                          <a:cs typeface="+mn-cs"/>
                        </a:rPr>
                        <a:t>4100</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sz="1800" u="none" strike="noStrike" kern="1200" dirty="0">
                        <a:solidFill>
                          <a:schemeClr val="accent1">
                            <a:lumMod val="50000"/>
                          </a:schemeClr>
                        </a:solidFill>
                        <a:effectLst/>
                        <a:latin typeface="+mn-lt"/>
                        <a:ea typeface="+mn-ea"/>
                        <a:cs typeface="+mn-cs"/>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accent1">
                              <a:lumMod val="50000"/>
                            </a:schemeClr>
                          </a:solidFill>
                          <a:effectLst/>
                          <a:latin typeface="+mn-lt"/>
                          <a:ea typeface="+mn-ea"/>
                          <a:cs typeface="+mn-cs"/>
                        </a:rPr>
                        <a:t>307,5</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accent1">
                              <a:lumMod val="50000"/>
                            </a:schemeClr>
                          </a:solidFill>
                          <a:effectLst/>
                          <a:latin typeface="+mn-lt"/>
                          <a:ea typeface="+mn-ea"/>
                          <a:cs typeface="+mn-cs"/>
                        </a:rPr>
                        <a:t>- 615</a:t>
                      </a:r>
                    </a:p>
                  </a:txBody>
                  <a:tcPr marL="5511" marR="5511" marT="5511" marB="26452" anchor="ctr"/>
                </a:tc>
                <a:extLst>
                  <a:ext uri="{0D108BD9-81ED-4DB2-BD59-A6C34878D82A}">
                    <a16:rowId xmlns:a16="http://schemas.microsoft.com/office/drawing/2014/main" val="1686685168"/>
                  </a:ext>
                </a:extLst>
              </a:tr>
              <a:tr h="290966">
                <a:tc>
                  <a:txBody>
                    <a:bodyPr/>
                    <a:lstStyle/>
                    <a:p>
                      <a:pPr algn="l" fontAlgn="ctr"/>
                      <a:r>
                        <a:rPr lang="fr-FR" sz="1400" u="none" strike="noStrike" dirty="0" err="1">
                          <a:effectLst/>
                        </a:rPr>
                        <a:t>license-core</a:t>
                      </a:r>
                      <a:endParaRPr lang="fr-FR" sz="1400" b="0" i="0" u="none" strike="noStrike" dirty="0">
                        <a:solidFill>
                          <a:srgbClr val="0451A5"/>
                        </a:solidFill>
                        <a:effectLst/>
                        <a:latin typeface="Consolas" panose="020B0609020204030204" pitchFamily="49" charset="0"/>
                      </a:endParaRPr>
                    </a:p>
                  </a:txBody>
                  <a:tcPr marL="5511" marR="5511" marT="5511" marB="26452" anchor="ctr"/>
                </a:tc>
                <a:tc>
                  <a:txBody>
                    <a:bodyPr/>
                    <a:lstStyle/>
                    <a:p>
                      <a:pPr algn="l" fontAlgn="ctr"/>
                      <a:r>
                        <a:rPr lang="fr-FR" sz="1400" u="none" strike="noStrike" dirty="0" err="1">
                          <a:effectLst/>
                        </a:rPr>
                        <a:t>OpenCV</a:t>
                      </a:r>
                      <a:r>
                        <a:rPr lang="fr-FR" sz="1400" u="none" strike="noStrike" dirty="0">
                          <a:effectLst/>
                        </a:rPr>
                        <a:t> 2.x</a:t>
                      </a:r>
                      <a:endParaRPr lang="fr-FR" sz="1400" b="0" i="0" u="none" strike="noStrike" dirty="0">
                        <a:solidFill>
                          <a:srgbClr val="0451A5"/>
                        </a:solidFill>
                        <a:effectLst/>
                        <a:latin typeface="Consolas" panose="020B0609020204030204" pitchFamily="49" charset="0"/>
                      </a:endParaRPr>
                    </a:p>
                  </a:txBody>
                  <a:tcPr marL="5511" marR="5511" marT="5511" marB="26452" anchor="ctr"/>
                </a:tc>
                <a:tc>
                  <a:txBody>
                    <a:bodyPr/>
                    <a:lstStyle/>
                    <a:p>
                      <a:pPr marL="0" algn="l" defTabSz="914400" rtl="0" eaLnBrk="1" fontAlgn="b" latinLnBrk="0" hangingPunct="1"/>
                      <a:endParaRPr lang="fr-FR" sz="1100" u="none" strike="noStrike" kern="1200" dirty="0">
                        <a:solidFill>
                          <a:schemeClr val="dk1"/>
                        </a:solidFill>
                        <a:effectLst/>
                        <a:latin typeface="+mn-lt"/>
                        <a:ea typeface="+mn-ea"/>
                        <a:cs typeface="+mn-cs"/>
                      </a:endParaRPr>
                    </a:p>
                  </a:txBody>
                  <a:tcPr marL="5511" marR="5511" marT="5511" marB="26452" anchor="ctr"/>
                </a:tc>
                <a:tc>
                  <a:txBody>
                    <a:bodyPr/>
                    <a:lstStyle/>
                    <a:p>
                      <a:pPr algn="l" fontAlgn="ctr"/>
                      <a:endParaRPr lang="fr-FR" sz="1800" b="0" i="0" u="none" strike="noStrike" dirty="0">
                        <a:solidFill>
                          <a:srgbClr val="0451A5"/>
                        </a:solidFill>
                        <a:effectLst/>
                        <a:latin typeface="Consolas" panose="020B0609020204030204" pitchFamily="49" charset="0"/>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dk1"/>
                          </a:solidFill>
                          <a:effectLst/>
                          <a:latin typeface="+mn-lt"/>
                          <a:ea typeface="+mn-ea"/>
                          <a:cs typeface="+mn-cs"/>
                        </a:rPr>
                        <a:t>3.8</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dk1"/>
                          </a:solidFill>
                          <a:effectLst/>
                          <a:latin typeface="+mn-lt"/>
                          <a:ea typeface="+mn-ea"/>
                          <a:cs typeface="+mn-cs"/>
                        </a:rPr>
                        <a:t>2</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0" kern="1200" dirty="0">
                          <a:solidFill>
                            <a:schemeClr val="dk1"/>
                          </a:solidFill>
                          <a:effectLst/>
                          <a:latin typeface="+mn-lt"/>
                          <a:ea typeface="+mn-ea"/>
                          <a:cs typeface="+mn-cs"/>
                        </a:rPr>
                        <a:t>1024</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sz="1800" b="0" kern="1200" dirty="0">
                        <a:solidFill>
                          <a:schemeClr val="dk1"/>
                        </a:solidFill>
                        <a:effectLst/>
                        <a:latin typeface="+mn-lt"/>
                        <a:ea typeface="+mn-ea"/>
                        <a:cs typeface="+mn-cs"/>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sz="1800" b="0" kern="1200" dirty="0">
                        <a:solidFill>
                          <a:schemeClr val="dk1"/>
                        </a:solidFill>
                        <a:effectLst/>
                        <a:latin typeface="+mn-lt"/>
                        <a:ea typeface="+mn-ea"/>
                        <a:cs typeface="+mn-cs"/>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sz="1800" b="0" kern="1200" dirty="0">
                        <a:solidFill>
                          <a:schemeClr val="dk1"/>
                        </a:solidFill>
                        <a:effectLst/>
                        <a:latin typeface="+mn-lt"/>
                        <a:ea typeface="+mn-ea"/>
                        <a:cs typeface="+mn-cs"/>
                      </a:endParaRPr>
                    </a:p>
                  </a:txBody>
                  <a:tcPr marL="5511" marR="5511" marT="5511" marB="26452" anchor="ctr"/>
                </a:tc>
                <a:extLst>
                  <a:ext uri="{0D108BD9-81ED-4DB2-BD59-A6C34878D82A}">
                    <a16:rowId xmlns:a16="http://schemas.microsoft.com/office/drawing/2014/main" val="83441337"/>
                  </a:ext>
                </a:extLst>
              </a:tr>
              <a:tr h="290966">
                <a:tc>
                  <a:txBody>
                    <a:bodyPr/>
                    <a:lstStyle/>
                    <a:p>
                      <a:pPr algn="l" fontAlgn="ctr"/>
                      <a:r>
                        <a:rPr lang="fr-FR" sz="1400" u="none" strike="noStrike" dirty="0" err="1">
                          <a:solidFill>
                            <a:srgbClr val="C00000"/>
                          </a:solidFill>
                          <a:effectLst/>
                        </a:rPr>
                        <a:t>old</a:t>
                      </a:r>
                      <a:r>
                        <a:rPr lang="fr-FR" sz="1400" u="none" strike="noStrike" dirty="0">
                          <a:solidFill>
                            <a:srgbClr val="C00000"/>
                          </a:solidFill>
                          <a:effectLst/>
                        </a:rPr>
                        <a:t>-</a:t>
                      </a:r>
                      <a:r>
                        <a:rPr lang="fr-FR" sz="1400" u="none" strike="noStrike" dirty="0" err="1">
                          <a:solidFill>
                            <a:srgbClr val="C00000"/>
                          </a:solidFill>
                          <a:effectLst/>
                        </a:rPr>
                        <a:t>license</a:t>
                      </a:r>
                      <a:r>
                        <a:rPr lang="fr-FR" sz="1400" u="none" strike="noStrike" dirty="0">
                          <a:solidFill>
                            <a:srgbClr val="C00000"/>
                          </a:solidFill>
                          <a:effectLst/>
                        </a:rPr>
                        <a:t>-recto-table-classifier</a:t>
                      </a:r>
                      <a:endParaRPr lang="fr-FR" sz="1400" b="0" i="0" u="none" strike="noStrike" dirty="0">
                        <a:solidFill>
                          <a:srgbClr val="C00000"/>
                        </a:solidFill>
                        <a:effectLst/>
                        <a:latin typeface="Consolas" panose="020B0609020204030204" pitchFamily="49" charset="0"/>
                      </a:endParaRPr>
                    </a:p>
                  </a:txBody>
                  <a:tcPr marL="5511" marR="5511" marT="5511" marB="26452" anchor="ctr"/>
                </a:tc>
                <a:tc>
                  <a:txBody>
                    <a:bodyPr/>
                    <a:lstStyle/>
                    <a:p>
                      <a:pPr algn="l" fontAlgn="ctr"/>
                      <a:r>
                        <a:rPr lang="fr-FR" sz="1400" u="none" strike="noStrike" dirty="0" err="1">
                          <a:solidFill>
                            <a:srgbClr val="C00000"/>
                          </a:solidFill>
                          <a:effectLst/>
                        </a:rPr>
                        <a:t>Tensorflow</a:t>
                      </a:r>
                      <a:r>
                        <a:rPr lang="fr-FR" sz="1400" u="none" strike="noStrike" dirty="0">
                          <a:solidFill>
                            <a:srgbClr val="C00000"/>
                          </a:solidFill>
                          <a:effectLst/>
                        </a:rPr>
                        <a:t> 2.x</a:t>
                      </a:r>
                      <a:endParaRPr lang="fr-FR" sz="1400" b="0" i="0" u="none" strike="noStrike" dirty="0">
                        <a:solidFill>
                          <a:srgbClr val="C00000"/>
                        </a:solidFill>
                        <a:effectLst/>
                        <a:latin typeface="Consolas" panose="020B0609020204030204" pitchFamily="49" charset="0"/>
                      </a:endParaRPr>
                    </a:p>
                  </a:txBody>
                  <a:tcPr marL="5511" marR="5511" marT="5511" marB="26452" anchor="ctr"/>
                </a:tc>
                <a:tc>
                  <a:txBody>
                    <a:bodyPr/>
                    <a:lstStyle/>
                    <a:p>
                      <a:pPr algn="l" fontAlgn="ctr"/>
                      <a:r>
                        <a:rPr kumimoji="0" lang="fr-FR" sz="1100" b="0" i="0" u="none" strike="noStrike" kern="1200" cap="none" spc="0" normalizeH="0" baseline="0" dirty="0">
                          <a:ln>
                            <a:noFill/>
                          </a:ln>
                          <a:solidFill>
                            <a:srgbClr val="C00000"/>
                          </a:solidFill>
                          <a:effectLst/>
                          <a:uLnTx/>
                          <a:uFillTx/>
                          <a:latin typeface="+mn-lt"/>
                          <a:ea typeface="+mn-ea"/>
                          <a:cs typeface="+mn-cs"/>
                        </a:rPr>
                        <a:t>Suppression</a:t>
                      </a:r>
                    </a:p>
                  </a:txBody>
                  <a:tcPr marL="5511" marR="5511" marT="5511" marB="26452" anchor="ctr"/>
                </a:tc>
                <a:tc>
                  <a:txBody>
                    <a:bodyPr/>
                    <a:lstStyle/>
                    <a:p>
                      <a:pPr algn="l" fontAlgn="b"/>
                      <a:r>
                        <a:rPr lang="fr-FR" sz="1800" u="none" strike="noStrike" dirty="0">
                          <a:solidFill>
                            <a:srgbClr val="C00000"/>
                          </a:solidFill>
                          <a:effectLst/>
                        </a:rPr>
                        <a:t>10.1</a:t>
                      </a:r>
                      <a:endParaRPr lang="fr-FR" sz="1800" b="1" i="0" u="none" strike="noStrike" dirty="0">
                        <a:solidFill>
                          <a:srgbClr val="C00000"/>
                        </a:solidFill>
                        <a:effectLst/>
                        <a:latin typeface="Calibri" panose="020F0502020204030204" pitchFamily="34" charset="0"/>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rgbClr val="C00000"/>
                          </a:solidFill>
                          <a:effectLst/>
                          <a:latin typeface="+mn-lt"/>
                          <a:ea typeface="+mn-ea"/>
                          <a:cs typeface="+mn-cs"/>
                        </a:rPr>
                        <a:t>3.6</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sz="1800" u="none" strike="noStrike" kern="1200" dirty="0">
                        <a:solidFill>
                          <a:srgbClr val="C00000"/>
                        </a:solidFill>
                        <a:effectLst/>
                        <a:latin typeface="+mn-lt"/>
                        <a:ea typeface="+mn-ea"/>
                        <a:cs typeface="+mn-cs"/>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0" kern="1200" dirty="0">
                          <a:solidFill>
                            <a:srgbClr val="C00000"/>
                          </a:solidFill>
                          <a:effectLst/>
                          <a:latin typeface="+mn-lt"/>
                          <a:ea typeface="+mn-ea"/>
                          <a:cs typeface="+mn-cs"/>
                        </a:rPr>
                        <a:t>4100</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sz="1800" u="none" strike="noStrike" kern="1200" dirty="0">
                        <a:solidFill>
                          <a:srgbClr val="C00000"/>
                        </a:solidFill>
                        <a:effectLst/>
                        <a:latin typeface="+mn-lt"/>
                        <a:ea typeface="+mn-ea"/>
                        <a:cs typeface="+mn-cs"/>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rgbClr val="C00000"/>
                          </a:solidFill>
                          <a:effectLst/>
                          <a:latin typeface="+mn-lt"/>
                          <a:ea typeface="+mn-ea"/>
                          <a:cs typeface="+mn-cs"/>
                        </a:rPr>
                        <a:t>307,5</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sz="1800" u="none" strike="noStrike" kern="1200" dirty="0">
                        <a:solidFill>
                          <a:srgbClr val="C00000"/>
                        </a:solidFill>
                        <a:effectLst/>
                        <a:latin typeface="+mn-lt"/>
                        <a:ea typeface="+mn-ea"/>
                        <a:cs typeface="+mn-cs"/>
                      </a:endParaRPr>
                    </a:p>
                  </a:txBody>
                  <a:tcPr marL="5511" marR="5511" marT="5511" marB="26452" anchor="ctr"/>
                </a:tc>
                <a:extLst>
                  <a:ext uri="{0D108BD9-81ED-4DB2-BD59-A6C34878D82A}">
                    <a16:rowId xmlns:a16="http://schemas.microsoft.com/office/drawing/2014/main" val="2185025985"/>
                  </a:ext>
                </a:extLst>
              </a:tr>
              <a:tr h="290966">
                <a:tc gridSpan="9">
                  <a:txBody>
                    <a:bodyPr/>
                    <a:lstStyle/>
                    <a:p>
                      <a:pPr algn="r" fontAlgn="ctr"/>
                      <a:r>
                        <a:rPr lang="fr-FR" sz="1800" b="1" i="0" u="none" strike="noStrike" dirty="0">
                          <a:solidFill>
                            <a:srgbClr val="0451A5"/>
                          </a:solidFill>
                          <a:effectLst/>
                          <a:latin typeface="Consolas" panose="020B0609020204030204" pitchFamily="49" charset="0"/>
                        </a:rPr>
                        <a:t>Total : </a:t>
                      </a:r>
                    </a:p>
                  </a:txBody>
                  <a:tcPr marL="5511" marR="5511" marT="5511" marB="26452" anchor="ctr"/>
                </a:tc>
                <a:tc hMerge="1">
                  <a:txBody>
                    <a:bodyPr/>
                    <a:lstStyle/>
                    <a:p>
                      <a:pPr algn="l" fontAlgn="ctr"/>
                      <a:endParaRPr lang="fr-FR" sz="1400" b="0" i="0" u="none" strike="noStrike" dirty="0">
                        <a:solidFill>
                          <a:srgbClr val="0451A5"/>
                        </a:solidFill>
                        <a:effectLst/>
                        <a:latin typeface="Consolas" panose="020B0609020204030204" pitchFamily="49" charset="0"/>
                      </a:endParaRPr>
                    </a:p>
                  </a:txBody>
                  <a:tcPr marL="5511" marR="5511" marT="5511" marB="26452" anchor="ctr"/>
                </a:tc>
                <a:tc hMerge="1">
                  <a:txBody>
                    <a:bodyPr/>
                    <a:lstStyle/>
                    <a:p>
                      <a:pPr algn="l" fontAlgn="ctr"/>
                      <a:endParaRPr lang="fr-FR" sz="1800" b="0" i="0" u="none" strike="noStrike" dirty="0">
                        <a:solidFill>
                          <a:srgbClr val="0451A5"/>
                        </a:solidFill>
                        <a:effectLst/>
                        <a:latin typeface="Consolas" panose="020B0609020204030204" pitchFamily="49" charset="0"/>
                      </a:endParaRPr>
                    </a:p>
                  </a:txBody>
                  <a:tcPr marL="5511" marR="5511" marT="5511" marB="26452" anchor="ctr"/>
                </a:tc>
                <a:tc hMerge="1">
                  <a:txBody>
                    <a:bodyPr/>
                    <a:lstStyle/>
                    <a:p>
                      <a:pPr algn="l" fontAlgn="b"/>
                      <a:endParaRPr lang="fr-FR" sz="1800" b="1" i="0" u="none" strike="noStrike" dirty="0">
                        <a:solidFill>
                          <a:srgbClr val="000000"/>
                        </a:solidFill>
                        <a:effectLst/>
                        <a:latin typeface="Calibri" panose="020F0502020204030204" pitchFamily="34" charset="0"/>
                      </a:endParaRPr>
                    </a:p>
                  </a:txBody>
                  <a:tcPr marL="5511" marR="5511" marT="5511" marB="26452" anchor="ctr"/>
                </a:tc>
                <a:tc hMerge="1">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sz="1800" u="none" strike="noStrike" kern="1200" dirty="0">
                        <a:solidFill>
                          <a:schemeClr val="dk1"/>
                        </a:solidFill>
                        <a:effectLst/>
                        <a:latin typeface="+mn-lt"/>
                        <a:ea typeface="+mn-ea"/>
                        <a:cs typeface="+mn-cs"/>
                      </a:endParaRPr>
                    </a:p>
                  </a:txBody>
                  <a:tcPr marL="5511" marR="5511" marT="5511" marB="26452" anchor="ctr"/>
                </a:tc>
                <a:tc hMerge="1">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sz="1800" u="none" strike="noStrike" kern="1200" dirty="0">
                        <a:solidFill>
                          <a:schemeClr val="dk1"/>
                        </a:solidFill>
                        <a:effectLst/>
                        <a:latin typeface="+mn-lt"/>
                        <a:ea typeface="+mn-ea"/>
                        <a:cs typeface="+mn-cs"/>
                      </a:endParaRPr>
                    </a:p>
                  </a:txBody>
                  <a:tcPr marL="5511" marR="5511" marT="5511" marB="26452" anchor="ctr"/>
                </a:tc>
                <a:tc hMerge="1">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sz="1800" u="none" strike="noStrike" kern="1200" dirty="0">
                        <a:solidFill>
                          <a:schemeClr val="dk1"/>
                        </a:solidFill>
                        <a:effectLst/>
                        <a:latin typeface="+mn-lt"/>
                        <a:ea typeface="+mn-ea"/>
                        <a:cs typeface="+mn-cs"/>
                      </a:endParaRPr>
                    </a:p>
                  </a:txBody>
                  <a:tcPr marL="5511" marR="5511" marT="5511" marB="26452" anchor="ctr"/>
                </a:tc>
                <a:tc hMerge="1">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sz="1800" u="none" strike="noStrike" kern="1200" dirty="0">
                        <a:solidFill>
                          <a:schemeClr val="dk1"/>
                        </a:solidFill>
                        <a:effectLst/>
                        <a:latin typeface="+mn-lt"/>
                        <a:ea typeface="+mn-ea"/>
                        <a:cs typeface="+mn-cs"/>
                      </a:endParaRPr>
                    </a:p>
                  </a:txBody>
                  <a:tcPr marL="5511" marR="5511" marT="5511" marB="26452" anchor="ctr"/>
                </a:tc>
                <a:tc hMerge="1">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sz="1800" u="none" strike="noStrike" kern="1200" dirty="0">
                        <a:solidFill>
                          <a:schemeClr val="dk1"/>
                        </a:solidFill>
                        <a:effectLst/>
                        <a:latin typeface="+mn-lt"/>
                        <a:ea typeface="+mn-ea"/>
                        <a:cs typeface="+mn-cs"/>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1" u="none" strike="noStrike" kern="1200" dirty="0">
                          <a:solidFill>
                            <a:schemeClr val="dk1"/>
                          </a:solidFill>
                          <a:effectLst/>
                          <a:latin typeface="+mn-lt"/>
                          <a:ea typeface="+mn-ea"/>
                          <a:cs typeface="+mn-cs"/>
                        </a:rPr>
                        <a:t>-11 348</a:t>
                      </a:r>
                    </a:p>
                  </a:txBody>
                  <a:tcPr marL="5511" marR="5511" marT="5511" marB="26452" anchor="ctr"/>
                </a:tc>
                <a:extLst>
                  <a:ext uri="{0D108BD9-81ED-4DB2-BD59-A6C34878D82A}">
                    <a16:rowId xmlns:a16="http://schemas.microsoft.com/office/drawing/2014/main" val="1635772214"/>
                  </a:ext>
                </a:extLst>
              </a:tr>
            </a:tbl>
          </a:graphicData>
        </a:graphic>
      </p:graphicFrame>
    </p:spTree>
    <p:extLst>
      <p:ext uri="{BB962C8B-B14F-4D97-AF65-F5344CB8AC3E}">
        <p14:creationId xmlns:p14="http://schemas.microsoft.com/office/powerpoint/2010/main" val="269972051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74037D3A-3939-4347-89AA-00A2E9F492D6}"/>
              </a:ext>
            </a:extLst>
          </p:cNvPr>
          <p:cNvSpPr/>
          <p:nvPr/>
        </p:nvSpPr>
        <p:spPr>
          <a:xfrm>
            <a:off x="84474" y="1084093"/>
            <a:ext cx="1120726" cy="568412"/>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rPr>
              <a:t>R</a:t>
            </a:r>
            <a:r>
              <a:rPr lang="en-FR" sz="1400" dirty="0">
                <a:solidFill>
                  <a:schemeClr val="tx1"/>
                </a:solidFill>
              </a:rPr>
              <a:t>eceiver</a:t>
            </a:r>
          </a:p>
        </p:txBody>
      </p:sp>
      <p:sp>
        <p:nvSpPr>
          <p:cNvPr id="44" name="Rounded Rectangle 43">
            <a:extLst>
              <a:ext uri="{FF2B5EF4-FFF2-40B4-BE49-F238E27FC236}">
                <a16:creationId xmlns:a16="http://schemas.microsoft.com/office/drawing/2014/main" id="{EBFDEA97-101E-9147-AB68-432885BA4552}"/>
              </a:ext>
            </a:extLst>
          </p:cNvPr>
          <p:cNvSpPr/>
          <p:nvPr/>
        </p:nvSpPr>
        <p:spPr>
          <a:xfrm>
            <a:off x="82775" y="2623729"/>
            <a:ext cx="1120726" cy="568412"/>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a:solidFill>
                  <a:schemeClr val="tx1"/>
                </a:solidFill>
              </a:rPr>
              <a:t>S</a:t>
            </a:r>
            <a:r>
              <a:rPr lang="en-FR" sz="1400">
                <a:solidFill>
                  <a:schemeClr val="tx1"/>
                </a:solidFill>
              </a:rPr>
              <a:t>plitter</a:t>
            </a:r>
            <a:endParaRPr lang="en-FR" sz="1400" dirty="0">
              <a:solidFill>
                <a:schemeClr val="tx1"/>
              </a:solidFill>
            </a:endParaRPr>
          </a:p>
        </p:txBody>
      </p:sp>
      <p:sp>
        <p:nvSpPr>
          <p:cNvPr id="45" name="Rounded Rectangle 44">
            <a:extLst>
              <a:ext uri="{FF2B5EF4-FFF2-40B4-BE49-F238E27FC236}">
                <a16:creationId xmlns:a16="http://schemas.microsoft.com/office/drawing/2014/main" id="{6AE3357B-23D5-D244-8D54-F11202A7FC3E}"/>
              </a:ext>
            </a:extLst>
          </p:cNvPr>
          <p:cNvSpPr/>
          <p:nvPr/>
        </p:nvSpPr>
        <p:spPr>
          <a:xfrm>
            <a:off x="93769" y="4228315"/>
            <a:ext cx="1120726" cy="568412"/>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rPr>
              <a:t>Zoning</a:t>
            </a:r>
            <a:endParaRPr lang="en-FR" sz="1400" dirty="0">
              <a:solidFill>
                <a:schemeClr val="tx1"/>
              </a:solidFill>
            </a:endParaRPr>
          </a:p>
        </p:txBody>
      </p:sp>
      <p:sp>
        <p:nvSpPr>
          <p:cNvPr id="46" name="Rounded Rectangle 45">
            <a:extLst>
              <a:ext uri="{FF2B5EF4-FFF2-40B4-BE49-F238E27FC236}">
                <a16:creationId xmlns:a16="http://schemas.microsoft.com/office/drawing/2014/main" id="{5380B965-1D8F-334A-8BB7-B3F2FE4D7275}"/>
              </a:ext>
            </a:extLst>
          </p:cNvPr>
          <p:cNvSpPr/>
          <p:nvPr/>
        </p:nvSpPr>
        <p:spPr>
          <a:xfrm>
            <a:off x="4425657" y="3160130"/>
            <a:ext cx="1120726" cy="913949"/>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rPr>
              <a:t>Rotation</a:t>
            </a:r>
            <a:endParaRPr lang="en-FR" sz="1400" dirty="0">
              <a:solidFill>
                <a:schemeClr val="tx1"/>
              </a:solidFill>
            </a:endParaRPr>
          </a:p>
        </p:txBody>
      </p:sp>
      <p:sp>
        <p:nvSpPr>
          <p:cNvPr id="56" name="Rectangle 55">
            <a:extLst>
              <a:ext uri="{FF2B5EF4-FFF2-40B4-BE49-F238E27FC236}">
                <a16:creationId xmlns:a16="http://schemas.microsoft.com/office/drawing/2014/main" id="{EF220E26-8344-1E43-872F-A5E11A03423E}"/>
              </a:ext>
            </a:extLst>
          </p:cNvPr>
          <p:cNvSpPr/>
          <p:nvPr/>
        </p:nvSpPr>
        <p:spPr>
          <a:xfrm rot="5400000">
            <a:off x="349953" y="2001492"/>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sp>
        <p:nvSpPr>
          <p:cNvPr id="57" name="Rectangle 56">
            <a:extLst>
              <a:ext uri="{FF2B5EF4-FFF2-40B4-BE49-F238E27FC236}">
                <a16:creationId xmlns:a16="http://schemas.microsoft.com/office/drawing/2014/main" id="{2070C867-570D-7145-B0E9-76A7FAFB61C2}"/>
              </a:ext>
            </a:extLst>
          </p:cNvPr>
          <p:cNvSpPr/>
          <p:nvPr/>
        </p:nvSpPr>
        <p:spPr>
          <a:xfrm rot="5400000">
            <a:off x="347369" y="3565070"/>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sp>
        <p:nvSpPr>
          <p:cNvPr id="59" name="Rectangle 58">
            <a:extLst>
              <a:ext uri="{FF2B5EF4-FFF2-40B4-BE49-F238E27FC236}">
                <a16:creationId xmlns:a16="http://schemas.microsoft.com/office/drawing/2014/main" id="{B3092EC1-9487-4E41-ADF3-91A2B4DE698D}"/>
              </a:ext>
            </a:extLst>
          </p:cNvPr>
          <p:cNvSpPr/>
          <p:nvPr/>
        </p:nvSpPr>
        <p:spPr>
          <a:xfrm>
            <a:off x="1509458" y="3480337"/>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63" name="Straight Arrow Connector 62">
            <a:extLst>
              <a:ext uri="{FF2B5EF4-FFF2-40B4-BE49-F238E27FC236}">
                <a16:creationId xmlns:a16="http://schemas.microsoft.com/office/drawing/2014/main" id="{F7B1E4D8-CC71-7549-90AF-750274FBB33D}"/>
              </a:ext>
            </a:extLst>
          </p:cNvPr>
          <p:cNvCxnSpPr>
            <a:cxnSpLocks/>
            <a:stCxn id="2" idx="2"/>
            <a:endCxn id="56" idx="1"/>
          </p:cNvCxnSpPr>
          <p:nvPr/>
        </p:nvCxnSpPr>
        <p:spPr>
          <a:xfrm flipH="1">
            <a:off x="644836" y="1652505"/>
            <a:ext cx="1" cy="192412"/>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0" name="Straight Arrow Connector 69">
            <a:extLst>
              <a:ext uri="{FF2B5EF4-FFF2-40B4-BE49-F238E27FC236}">
                <a16:creationId xmlns:a16="http://schemas.microsoft.com/office/drawing/2014/main" id="{0AD37D82-2C6D-7442-BC68-DEB37FCE6169}"/>
              </a:ext>
            </a:extLst>
          </p:cNvPr>
          <p:cNvCxnSpPr>
            <a:cxnSpLocks/>
            <a:stCxn id="44" idx="0"/>
            <a:endCxn id="56" idx="3"/>
          </p:cNvCxnSpPr>
          <p:nvPr/>
        </p:nvCxnSpPr>
        <p:spPr>
          <a:xfrm flipV="1">
            <a:off x="643138" y="2434684"/>
            <a:ext cx="1698" cy="189045"/>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6" name="Straight Arrow Connector 75">
            <a:extLst>
              <a:ext uri="{FF2B5EF4-FFF2-40B4-BE49-F238E27FC236}">
                <a16:creationId xmlns:a16="http://schemas.microsoft.com/office/drawing/2014/main" id="{FD635F46-4D30-6743-9133-F2D1211E9C1D}"/>
              </a:ext>
            </a:extLst>
          </p:cNvPr>
          <p:cNvCxnSpPr>
            <a:cxnSpLocks/>
            <a:stCxn id="45" idx="0"/>
            <a:endCxn id="57" idx="3"/>
          </p:cNvCxnSpPr>
          <p:nvPr/>
        </p:nvCxnSpPr>
        <p:spPr>
          <a:xfrm flipH="1" flipV="1">
            <a:off x="642252" y="3998262"/>
            <a:ext cx="11880" cy="230053"/>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7" name="Straight Arrow Connector 76">
            <a:extLst>
              <a:ext uri="{FF2B5EF4-FFF2-40B4-BE49-F238E27FC236}">
                <a16:creationId xmlns:a16="http://schemas.microsoft.com/office/drawing/2014/main" id="{DECC9402-7EB2-324C-B3DF-5F4FC9186EAC}"/>
              </a:ext>
            </a:extLst>
          </p:cNvPr>
          <p:cNvCxnSpPr>
            <a:cxnSpLocks/>
            <a:stCxn id="44" idx="2"/>
            <a:endCxn id="57" idx="1"/>
          </p:cNvCxnSpPr>
          <p:nvPr/>
        </p:nvCxnSpPr>
        <p:spPr>
          <a:xfrm flipH="1">
            <a:off x="642252" y="3192141"/>
            <a:ext cx="886" cy="216354"/>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3" name="Straight Arrow Connector 82">
            <a:extLst>
              <a:ext uri="{FF2B5EF4-FFF2-40B4-BE49-F238E27FC236}">
                <a16:creationId xmlns:a16="http://schemas.microsoft.com/office/drawing/2014/main" id="{A64E040A-3976-7745-85A9-267D228F8400}"/>
              </a:ext>
            </a:extLst>
          </p:cNvPr>
          <p:cNvCxnSpPr>
            <a:cxnSpLocks/>
            <a:stCxn id="45" idx="3"/>
            <a:endCxn id="59" idx="1"/>
          </p:cNvCxnSpPr>
          <p:nvPr/>
        </p:nvCxnSpPr>
        <p:spPr>
          <a:xfrm flipV="1">
            <a:off x="1214495" y="3618646"/>
            <a:ext cx="294963" cy="893875"/>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9" name="Straight Arrow Connector 88">
            <a:extLst>
              <a:ext uri="{FF2B5EF4-FFF2-40B4-BE49-F238E27FC236}">
                <a16:creationId xmlns:a16="http://schemas.microsoft.com/office/drawing/2014/main" id="{2A98F1AB-6F27-B34B-B911-3F611879B59E}"/>
              </a:ext>
            </a:extLst>
          </p:cNvPr>
          <p:cNvCxnSpPr>
            <a:cxnSpLocks/>
            <a:stCxn id="46" idx="1"/>
            <a:endCxn id="78" idx="3"/>
          </p:cNvCxnSpPr>
          <p:nvPr/>
        </p:nvCxnSpPr>
        <p:spPr>
          <a:xfrm flipH="1" flipV="1">
            <a:off x="4221261" y="3615244"/>
            <a:ext cx="204396" cy="1861"/>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50" name="Rounded Rectangle 45">
            <a:extLst>
              <a:ext uri="{FF2B5EF4-FFF2-40B4-BE49-F238E27FC236}">
                <a16:creationId xmlns:a16="http://schemas.microsoft.com/office/drawing/2014/main" id="{F098898E-7602-4329-BAD8-4DFEF596A8BA}"/>
              </a:ext>
            </a:extLst>
          </p:cNvPr>
          <p:cNvSpPr/>
          <p:nvPr/>
        </p:nvSpPr>
        <p:spPr>
          <a:xfrm>
            <a:off x="2325686" y="3091930"/>
            <a:ext cx="1120726" cy="1043457"/>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rPr>
              <a:t>Orientation</a:t>
            </a:r>
            <a:endParaRPr lang="en-FR" sz="1400" dirty="0">
              <a:solidFill>
                <a:schemeClr val="tx1"/>
              </a:solidFill>
            </a:endParaRPr>
          </a:p>
        </p:txBody>
      </p:sp>
      <p:cxnSp>
        <p:nvCxnSpPr>
          <p:cNvPr id="68" name="Straight Arrow Connector 82">
            <a:extLst>
              <a:ext uri="{FF2B5EF4-FFF2-40B4-BE49-F238E27FC236}">
                <a16:creationId xmlns:a16="http://schemas.microsoft.com/office/drawing/2014/main" id="{703021C3-3813-4851-A3DB-29B84322B82C}"/>
              </a:ext>
            </a:extLst>
          </p:cNvPr>
          <p:cNvCxnSpPr>
            <a:cxnSpLocks/>
            <a:stCxn id="50" idx="1"/>
            <a:endCxn id="59" idx="3"/>
          </p:cNvCxnSpPr>
          <p:nvPr/>
        </p:nvCxnSpPr>
        <p:spPr>
          <a:xfrm flipH="1">
            <a:off x="2099225" y="3613659"/>
            <a:ext cx="226461" cy="4987"/>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78" name="Rectangle 77">
            <a:extLst>
              <a:ext uri="{FF2B5EF4-FFF2-40B4-BE49-F238E27FC236}">
                <a16:creationId xmlns:a16="http://schemas.microsoft.com/office/drawing/2014/main" id="{559C4262-A2DF-4074-9695-FD7ACD4A35F1}"/>
              </a:ext>
            </a:extLst>
          </p:cNvPr>
          <p:cNvSpPr/>
          <p:nvPr/>
        </p:nvSpPr>
        <p:spPr>
          <a:xfrm>
            <a:off x="3631494" y="3476935"/>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85" name="Straight Arrow Connector 88">
            <a:extLst>
              <a:ext uri="{FF2B5EF4-FFF2-40B4-BE49-F238E27FC236}">
                <a16:creationId xmlns:a16="http://schemas.microsoft.com/office/drawing/2014/main" id="{E8CA7242-AD62-48C6-B073-1D657FD6B051}"/>
              </a:ext>
            </a:extLst>
          </p:cNvPr>
          <p:cNvCxnSpPr>
            <a:cxnSpLocks/>
            <a:stCxn id="78" idx="1"/>
            <a:endCxn id="50" idx="3"/>
          </p:cNvCxnSpPr>
          <p:nvPr/>
        </p:nvCxnSpPr>
        <p:spPr>
          <a:xfrm flipH="1" flipV="1">
            <a:off x="3446412" y="3613659"/>
            <a:ext cx="185082" cy="1585"/>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1" name="Rounded Rectangle 44">
            <a:extLst>
              <a:ext uri="{FF2B5EF4-FFF2-40B4-BE49-F238E27FC236}">
                <a16:creationId xmlns:a16="http://schemas.microsoft.com/office/drawing/2014/main" id="{9B553AE1-DA2C-49DF-B2AE-5C39C5B046BF}"/>
              </a:ext>
            </a:extLst>
          </p:cNvPr>
          <p:cNvSpPr/>
          <p:nvPr/>
        </p:nvSpPr>
        <p:spPr>
          <a:xfrm>
            <a:off x="5153922" y="296628"/>
            <a:ext cx="1120726" cy="56841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FR" sz="1400" dirty="0">
              <a:solidFill>
                <a:schemeClr val="tx1"/>
              </a:solidFill>
            </a:endParaRPr>
          </a:p>
        </p:txBody>
      </p:sp>
      <p:pic>
        <p:nvPicPr>
          <p:cNvPr id="3074" name="Picture 2" descr="Afficher l’image source">
            <a:extLst>
              <a:ext uri="{FF2B5EF4-FFF2-40B4-BE49-F238E27FC236}">
                <a16:creationId xmlns:a16="http://schemas.microsoft.com/office/drawing/2014/main" id="{0905FDE8-B4D0-4E4D-85FA-87A727EE236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9359" t="28646" r="17401" b="31977"/>
          <a:stretch/>
        </p:blipFill>
        <p:spPr bwMode="auto">
          <a:xfrm>
            <a:off x="5282535" y="412757"/>
            <a:ext cx="767337" cy="318524"/>
          </a:xfrm>
          <a:prstGeom prst="rect">
            <a:avLst/>
          </a:prstGeom>
          <a:noFill/>
          <a:extLst>
            <a:ext uri="{909E8E84-426E-40DD-AFC4-6F175D3DCCD1}">
              <a14:hiddenFill xmlns:a14="http://schemas.microsoft.com/office/drawing/2010/main">
                <a:solidFill>
                  <a:srgbClr val="FFFFFF"/>
                </a:solidFill>
              </a14:hiddenFill>
            </a:ext>
          </a:extLst>
        </p:spPr>
      </p:pic>
      <p:sp>
        <p:nvSpPr>
          <p:cNvPr id="48" name="Rectangle: Folded Corner 1">
            <a:extLst>
              <a:ext uri="{FF2B5EF4-FFF2-40B4-BE49-F238E27FC236}">
                <a16:creationId xmlns:a16="http://schemas.microsoft.com/office/drawing/2014/main" id="{24E91F4B-CC78-49F1-BE42-D6F4676E9CB7}"/>
              </a:ext>
            </a:extLst>
          </p:cNvPr>
          <p:cNvSpPr/>
          <p:nvPr/>
        </p:nvSpPr>
        <p:spPr>
          <a:xfrm>
            <a:off x="283059" y="72107"/>
            <a:ext cx="700266" cy="681299"/>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PDF, IMAGES</a:t>
            </a:r>
          </a:p>
        </p:txBody>
      </p:sp>
      <p:cxnSp>
        <p:nvCxnSpPr>
          <p:cNvPr id="49" name="Straight Arrow Connector 103">
            <a:extLst>
              <a:ext uri="{FF2B5EF4-FFF2-40B4-BE49-F238E27FC236}">
                <a16:creationId xmlns:a16="http://schemas.microsoft.com/office/drawing/2014/main" id="{A4E08322-D2F0-4CF8-BA9E-980388497D28}"/>
              </a:ext>
            </a:extLst>
          </p:cNvPr>
          <p:cNvCxnSpPr>
            <a:cxnSpLocks/>
            <a:stCxn id="48" idx="2"/>
            <a:endCxn id="2" idx="0"/>
          </p:cNvCxnSpPr>
          <p:nvPr/>
        </p:nvCxnSpPr>
        <p:spPr>
          <a:xfrm>
            <a:off x="633192" y="753406"/>
            <a:ext cx="11645" cy="330687"/>
          </a:xfrm>
          <a:prstGeom prst="straightConnector1">
            <a:avLst/>
          </a:prstGeom>
          <a:ln>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71" name="Rounded Rectangle 45">
            <a:extLst>
              <a:ext uri="{FF2B5EF4-FFF2-40B4-BE49-F238E27FC236}">
                <a16:creationId xmlns:a16="http://schemas.microsoft.com/office/drawing/2014/main" id="{5C56C354-89A3-440D-9BFE-9CDA6AEC62D5}"/>
              </a:ext>
            </a:extLst>
          </p:cNvPr>
          <p:cNvSpPr/>
          <p:nvPr/>
        </p:nvSpPr>
        <p:spPr>
          <a:xfrm>
            <a:off x="2346580" y="1692318"/>
            <a:ext cx="1120726" cy="923783"/>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rPr>
              <a:t>Orientation</a:t>
            </a:r>
            <a:endParaRPr lang="en-FR" sz="1400" dirty="0">
              <a:solidFill>
                <a:schemeClr val="tx1"/>
              </a:solidFill>
            </a:endParaRPr>
          </a:p>
        </p:txBody>
      </p:sp>
      <p:sp>
        <p:nvSpPr>
          <p:cNvPr id="72" name="Rectangle 71">
            <a:extLst>
              <a:ext uri="{FF2B5EF4-FFF2-40B4-BE49-F238E27FC236}">
                <a16:creationId xmlns:a16="http://schemas.microsoft.com/office/drawing/2014/main" id="{8178F617-E699-4891-A202-4AE8AA3A67C1}"/>
              </a:ext>
            </a:extLst>
          </p:cNvPr>
          <p:cNvSpPr/>
          <p:nvPr/>
        </p:nvSpPr>
        <p:spPr>
          <a:xfrm>
            <a:off x="1532533" y="2018134"/>
            <a:ext cx="589768"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75" name="Straight Arrow Connector 82">
            <a:extLst>
              <a:ext uri="{FF2B5EF4-FFF2-40B4-BE49-F238E27FC236}">
                <a16:creationId xmlns:a16="http://schemas.microsoft.com/office/drawing/2014/main" id="{E7B693A2-E313-406A-8E9A-B9F16293B251}"/>
              </a:ext>
            </a:extLst>
          </p:cNvPr>
          <p:cNvCxnSpPr>
            <a:cxnSpLocks/>
            <a:stCxn id="71" idx="1"/>
            <a:endCxn id="72" idx="3"/>
          </p:cNvCxnSpPr>
          <p:nvPr/>
        </p:nvCxnSpPr>
        <p:spPr>
          <a:xfrm flipH="1">
            <a:off x="2122301" y="2154210"/>
            <a:ext cx="224279" cy="2233"/>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18" name="Straight Arrow Connector 82">
            <a:extLst>
              <a:ext uri="{FF2B5EF4-FFF2-40B4-BE49-F238E27FC236}">
                <a16:creationId xmlns:a16="http://schemas.microsoft.com/office/drawing/2014/main" id="{FD4BCC52-4D92-493E-9F7D-03AF98129901}"/>
              </a:ext>
            </a:extLst>
          </p:cNvPr>
          <p:cNvCxnSpPr>
            <a:cxnSpLocks/>
            <a:stCxn id="45" idx="3"/>
            <a:endCxn id="72" idx="1"/>
          </p:cNvCxnSpPr>
          <p:nvPr/>
        </p:nvCxnSpPr>
        <p:spPr>
          <a:xfrm flipV="1">
            <a:off x="1214495" y="2156443"/>
            <a:ext cx="318038" cy="2356078"/>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10" name="Rectangle 109">
            <a:extLst>
              <a:ext uri="{FF2B5EF4-FFF2-40B4-BE49-F238E27FC236}">
                <a16:creationId xmlns:a16="http://schemas.microsoft.com/office/drawing/2014/main" id="{367E1F1D-8829-46DD-B94F-2BD5B29DC5AA}"/>
              </a:ext>
            </a:extLst>
          </p:cNvPr>
          <p:cNvSpPr/>
          <p:nvPr/>
        </p:nvSpPr>
        <p:spPr>
          <a:xfrm>
            <a:off x="1560142" y="5215594"/>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111" name="Straight Arrow Connector 82">
            <a:extLst>
              <a:ext uri="{FF2B5EF4-FFF2-40B4-BE49-F238E27FC236}">
                <a16:creationId xmlns:a16="http://schemas.microsoft.com/office/drawing/2014/main" id="{D467D24A-F30E-4FF7-8D19-56A9B76162C2}"/>
              </a:ext>
            </a:extLst>
          </p:cNvPr>
          <p:cNvCxnSpPr>
            <a:cxnSpLocks/>
            <a:stCxn id="45" idx="3"/>
            <a:endCxn id="110" idx="1"/>
          </p:cNvCxnSpPr>
          <p:nvPr/>
        </p:nvCxnSpPr>
        <p:spPr>
          <a:xfrm>
            <a:off x="1214495" y="4512521"/>
            <a:ext cx="345647" cy="841382"/>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14" name="Rounded Rectangle 45">
            <a:extLst>
              <a:ext uri="{FF2B5EF4-FFF2-40B4-BE49-F238E27FC236}">
                <a16:creationId xmlns:a16="http://schemas.microsoft.com/office/drawing/2014/main" id="{318FD377-AA0E-4057-9A41-BFCF4180C66B}"/>
              </a:ext>
            </a:extLst>
          </p:cNvPr>
          <p:cNvSpPr/>
          <p:nvPr/>
        </p:nvSpPr>
        <p:spPr>
          <a:xfrm>
            <a:off x="2311101" y="4854879"/>
            <a:ext cx="1120726" cy="1043457"/>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rPr>
              <a:t>Orientation</a:t>
            </a:r>
            <a:endParaRPr lang="en-FR" sz="1400" dirty="0">
              <a:solidFill>
                <a:schemeClr val="tx1"/>
              </a:solidFill>
            </a:endParaRPr>
          </a:p>
        </p:txBody>
      </p:sp>
      <p:cxnSp>
        <p:nvCxnSpPr>
          <p:cNvPr id="125" name="Straight Arrow Connector 82">
            <a:extLst>
              <a:ext uri="{FF2B5EF4-FFF2-40B4-BE49-F238E27FC236}">
                <a16:creationId xmlns:a16="http://schemas.microsoft.com/office/drawing/2014/main" id="{CC476253-2286-4429-815A-813E8F319B68}"/>
              </a:ext>
            </a:extLst>
          </p:cNvPr>
          <p:cNvCxnSpPr>
            <a:cxnSpLocks/>
            <a:stCxn id="114" idx="1"/>
            <a:endCxn id="110" idx="3"/>
          </p:cNvCxnSpPr>
          <p:nvPr/>
        </p:nvCxnSpPr>
        <p:spPr>
          <a:xfrm flipH="1" flipV="1">
            <a:off x="2149909" y="5353903"/>
            <a:ext cx="161192" cy="22705"/>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0" name="Rounded Rectangle 44">
            <a:extLst>
              <a:ext uri="{FF2B5EF4-FFF2-40B4-BE49-F238E27FC236}">
                <a16:creationId xmlns:a16="http://schemas.microsoft.com/office/drawing/2014/main" id="{6C1042B2-5330-46CB-872E-ACDAB6CC01B5}"/>
              </a:ext>
            </a:extLst>
          </p:cNvPr>
          <p:cNvSpPr/>
          <p:nvPr/>
        </p:nvSpPr>
        <p:spPr>
          <a:xfrm>
            <a:off x="6515237" y="1701000"/>
            <a:ext cx="1120726" cy="923783"/>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a:solidFill>
                  <a:schemeClr val="tx1"/>
                </a:solidFill>
              </a:rPr>
              <a:t>Zoning</a:t>
            </a:r>
            <a:endParaRPr lang="en-FR" sz="1400" dirty="0">
              <a:solidFill>
                <a:schemeClr val="tx1"/>
              </a:solidFill>
            </a:endParaRPr>
          </a:p>
        </p:txBody>
      </p:sp>
      <p:sp>
        <p:nvSpPr>
          <p:cNvPr id="43" name="Rectangle 42">
            <a:extLst>
              <a:ext uri="{FF2B5EF4-FFF2-40B4-BE49-F238E27FC236}">
                <a16:creationId xmlns:a16="http://schemas.microsoft.com/office/drawing/2014/main" id="{02B44E21-674F-42B7-AB1A-6C1168BD5CF8}"/>
              </a:ext>
            </a:extLst>
          </p:cNvPr>
          <p:cNvSpPr/>
          <p:nvPr/>
        </p:nvSpPr>
        <p:spPr>
          <a:xfrm>
            <a:off x="3639943" y="2015590"/>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47" name="Straight Arrow Connector 82">
            <a:extLst>
              <a:ext uri="{FF2B5EF4-FFF2-40B4-BE49-F238E27FC236}">
                <a16:creationId xmlns:a16="http://schemas.microsoft.com/office/drawing/2014/main" id="{3C7ECAFB-822B-48A5-9C41-AB80BE13357C}"/>
              </a:ext>
            </a:extLst>
          </p:cNvPr>
          <p:cNvCxnSpPr>
            <a:cxnSpLocks/>
            <a:stCxn id="71" idx="3"/>
            <a:endCxn id="43" idx="1"/>
          </p:cNvCxnSpPr>
          <p:nvPr/>
        </p:nvCxnSpPr>
        <p:spPr>
          <a:xfrm flipV="1">
            <a:off x="3467306" y="2153899"/>
            <a:ext cx="172637" cy="311"/>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1" name="Straight Arrow Connector 82">
            <a:extLst>
              <a:ext uri="{FF2B5EF4-FFF2-40B4-BE49-F238E27FC236}">
                <a16:creationId xmlns:a16="http://schemas.microsoft.com/office/drawing/2014/main" id="{25DD7BB5-34AF-4760-9BA6-8948F1017DCE}"/>
              </a:ext>
            </a:extLst>
          </p:cNvPr>
          <p:cNvCxnSpPr>
            <a:cxnSpLocks/>
            <a:stCxn id="166" idx="1"/>
            <a:endCxn id="43" idx="3"/>
          </p:cNvCxnSpPr>
          <p:nvPr/>
        </p:nvCxnSpPr>
        <p:spPr>
          <a:xfrm flipH="1" flipV="1">
            <a:off x="4229710" y="2153899"/>
            <a:ext cx="182903" cy="1728"/>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52" name="Rectangle 51">
            <a:extLst>
              <a:ext uri="{FF2B5EF4-FFF2-40B4-BE49-F238E27FC236}">
                <a16:creationId xmlns:a16="http://schemas.microsoft.com/office/drawing/2014/main" id="{E58FC3B7-69B0-4FBD-A5B9-3CE263332095}"/>
              </a:ext>
            </a:extLst>
          </p:cNvPr>
          <p:cNvSpPr/>
          <p:nvPr/>
        </p:nvSpPr>
        <p:spPr>
          <a:xfrm>
            <a:off x="3623436" y="5238300"/>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54" name="Straight Arrow Connector 88">
            <a:extLst>
              <a:ext uri="{FF2B5EF4-FFF2-40B4-BE49-F238E27FC236}">
                <a16:creationId xmlns:a16="http://schemas.microsoft.com/office/drawing/2014/main" id="{CC0542C0-4F1F-4D6D-9AA6-A008C2DBB84F}"/>
              </a:ext>
            </a:extLst>
          </p:cNvPr>
          <p:cNvCxnSpPr>
            <a:cxnSpLocks/>
            <a:stCxn id="52" idx="1"/>
            <a:endCxn id="114" idx="3"/>
          </p:cNvCxnSpPr>
          <p:nvPr/>
        </p:nvCxnSpPr>
        <p:spPr>
          <a:xfrm flipH="1" flipV="1">
            <a:off x="3431827" y="5376608"/>
            <a:ext cx="191609" cy="1"/>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2" name="Straight Arrow Connector 88">
            <a:extLst>
              <a:ext uri="{FF2B5EF4-FFF2-40B4-BE49-F238E27FC236}">
                <a16:creationId xmlns:a16="http://schemas.microsoft.com/office/drawing/2014/main" id="{97C42F17-248A-4F93-B237-9D3AFBFCCD57}"/>
              </a:ext>
            </a:extLst>
          </p:cNvPr>
          <p:cNvCxnSpPr>
            <a:cxnSpLocks/>
            <a:stCxn id="98" idx="1"/>
            <a:endCxn id="52" idx="3"/>
          </p:cNvCxnSpPr>
          <p:nvPr/>
        </p:nvCxnSpPr>
        <p:spPr>
          <a:xfrm flipH="1">
            <a:off x="4213203" y="5376001"/>
            <a:ext cx="221785" cy="608"/>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87" name="Rectangle 86">
            <a:extLst>
              <a:ext uri="{FF2B5EF4-FFF2-40B4-BE49-F238E27FC236}">
                <a16:creationId xmlns:a16="http://schemas.microsoft.com/office/drawing/2014/main" id="{5BDFEFB4-FAEC-41E5-8FD5-1C3F5EDE8DF1}"/>
              </a:ext>
            </a:extLst>
          </p:cNvPr>
          <p:cNvSpPr/>
          <p:nvPr/>
        </p:nvSpPr>
        <p:spPr>
          <a:xfrm>
            <a:off x="5700182" y="2021364"/>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88" name="Straight Arrow Connector 82">
            <a:extLst>
              <a:ext uri="{FF2B5EF4-FFF2-40B4-BE49-F238E27FC236}">
                <a16:creationId xmlns:a16="http://schemas.microsoft.com/office/drawing/2014/main" id="{D4CE4DA7-FD64-49A6-B520-FFAE9A2E014A}"/>
              </a:ext>
            </a:extLst>
          </p:cNvPr>
          <p:cNvCxnSpPr>
            <a:cxnSpLocks/>
            <a:stCxn id="166" idx="3"/>
            <a:endCxn id="87" idx="1"/>
          </p:cNvCxnSpPr>
          <p:nvPr/>
        </p:nvCxnSpPr>
        <p:spPr>
          <a:xfrm>
            <a:off x="5533339" y="2155627"/>
            <a:ext cx="166843" cy="4046"/>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1" name="Straight Arrow Connector 82">
            <a:extLst>
              <a:ext uri="{FF2B5EF4-FFF2-40B4-BE49-F238E27FC236}">
                <a16:creationId xmlns:a16="http://schemas.microsoft.com/office/drawing/2014/main" id="{3D231557-5172-4738-A1DA-27E036059623}"/>
              </a:ext>
            </a:extLst>
          </p:cNvPr>
          <p:cNvCxnSpPr>
            <a:cxnSpLocks/>
            <a:stCxn id="40" idx="1"/>
            <a:endCxn id="87" idx="3"/>
          </p:cNvCxnSpPr>
          <p:nvPr/>
        </p:nvCxnSpPr>
        <p:spPr>
          <a:xfrm flipH="1" flipV="1">
            <a:off x="6289949" y="2159673"/>
            <a:ext cx="225288" cy="3219"/>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92" name="Rectangle 91">
            <a:extLst>
              <a:ext uri="{FF2B5EF4-FFF2-40B4-BE49-F238E27FC236}">
                <a16:creationId xmlns:a16="http://schemas.microsoft.com/office/drawing/2014/main" id="{F0870749-FF1C-48A2-8631-9DD7B798D7FF}"/>
              </a:ext>
            </a:extLst>
          </p:cNvPr>
          <p:cNvSpPr/>
          <p:nvPr/>
        </p:nvSpPr>
        <p:spPr>
          <a:xfrm>
            <a:off x="5703397" y="3475351"/>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93" name="Straight Arrow Connector 82">
            <a:extLst>
              <a:ext uri="{FF2B5EF4-FFF2-40B4-BE49-F238E27FC236}">
                <a16:creationId xmlns:a16="http://schemas.microsoft.com/office/drawing/2014/main" id="{D7578EDD-8924-4D4D-9618-33FA2F298300}"/>
              </a:ext>
            </a:extLst>
          </p:cNvPr>
          <p:cNvCxnSpPr>
            <a:cxnSpLocks/>
            <a:stCxn id="46" idx="3"/>
            <a:endCxn id="92" idx="1"/>
          </p:cNvCxnSpPr>
          <p:nvPr/>
        </p:nvCxnSpPr>
        <p:spPr>
          <a:xfrm flipV="1">
            <a:off x="5546383" y="3613660"/>
            <a:ext cx="157014" cy="3445"/>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4" name="Straight Arrow Connector 82">
            <a:extLst>
              <a:ext uri="{FF2B5EF4-FFF2-40B4-BE49-F238E27FC236}">
                <a16:creationId xmlns:a16="http://schemas.microsoft.com/office/drawing/2014/main" id="{2E625934-EBB4-4507-B0C4-69E0464FC381}"/>
              </a:ext>
            </a:extLst>
          </p:cNvPr>
          <p:cNvCxnSpPr>
            <a:cxnSpLocks/>
            <a:stCxn id="178" idx="1"/>
            <a:endCxn id="92" idx="3"/>
          </p:cNvCxnSpPr>
          <p:nvPr/>
        </p:nvCxnSpPr>
        <p:spPr>
          <a:xfrm flipH="1" flipV="1">
            <a:off x="6293164" y="3613660"/>
            <a:ext cx="173091" cy="5248"/>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95" name="Rectangle 94">
            <a:extLst>
              <a:ext uri="{FF2B5EF4-FFF2-40B4-BE49-F238E27FC236}">
                <a16:creationId xmlns:a16="http://schemas.microsoft.com/office/drawing/2014/main" id="{C3729256-4EE1-4BF8-B7B1-5715CC5A1ADD}"/>
              </a:ext>
            </a:extLst>
          </p:cNvPr>
          <p:cNvSpPr/>
          <p:nvPr/>
        </p:nvSpPr>
        <p:spPr>
          <a:xfrm>
            <a:off x="5751209" y="5241960"/>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96" name="Straight Arrow Connector 82">
            <a:extLst>
              <a:ext uri="{FF2B5EF4-FFF2-40B4-BE49-F238E27FC236}">
                <a16:creationId xmlns:a16="http://schemas.microsoft.com/office/drawing/2014/main" id="{AFD18996-DA53-43E1-A564-71C964178444}"/>
              </a:ext>
            </a:extLst>
          </p:cNvPr>
          <p:cNvCxnSpPr>
            <a:cxnSpLocks/>
            <a:stCxn id="98" idx="3"/>
            <a:endCxn id="95" idx="1"/>
          </p:cNvCxnSpPr>
          <p:nvPr/>
        </p:nvCxnSpPr>
        <p:spPr>
          <a:xfrm>
            <a:off x="5555714" y="5376001"/>
            <a:ext cx="195495" cy="4268"/>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7" name="Straight Arrow Connector 82">
            <a:extLst>
              <a:ext uri="{FF2B5EF4-FFF2-40B4-BE49-F238E27FC236}">
                <a16:creationId xmlns:a16="http://schemas.microsoft.com/office/drawing/2014/main" id="{CADAFEBA-D977-4A8C-8E50-39465B71DBB3}"/>
              </a:ext>
            </a:extLst>
          </p:cNvPr>
          <p:cNvCxnSpPr>
            <a:cxnSpLocks/>
            <a:stCxn id="246" idx="1"/>
            <a:endCxn id="95" idx="3"/>
          </p:cNvCxnSpPr>
          <p:nvPr/>
        </p:nvCxnSpPr>
        <p:spPr>
          <a:xfrm flipH="1">
            <a:off x="6340976" y="5372783"/>
            <a:ext cx="170055" cy="7486"/>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98" name="Rounded Rectangle 44">
            <a:extLst>
              <a:ext uri="{FF2B5EF4-FFF2-40B4-BE49-F238E27FC236}">
                <a16:creationId xmlns:a16="http://schemas.microsoft.com/office/drawing/2014/main" id="{DCE84BB8-4BC9-45A5-98C7-9871C07AB222}"/>
              </a:ext>
            </a:extLst>
          </p:cNvPr>
          <p:cNvSpPr/>
          <p:nvPr/>
        </p:nvSpPr>
        <p:spPr>
          <a:xfrm>
            <a:off x="4434988" y="4914109"/>
            <a:ext cx="1120726" cy="923783"/>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rPr>
              <a:t>Zoning</a:t>
            </a:r>
            <a:endParaRPr lang="en-FR" sz="1400" dirty="0">
              <a:solidFill>
                <a:schemeClr val="tx1"/>
              </a:solidFill>
            </a:endParaRPr>
          </a:p>
        </p:txBody>
      </p:sp>
      <p:sp>
        <p:nvSpPr>
          <p:cNvPr id="148" name="Rounded Rectangle 44">
            <a:extLst>
              <a:ext uri="{FF2B5EF4-FFF2-40B4-BE49-F238E27FC236}">
                <a16:creationId xmlns:a16="http://schemas.microsoft.com/office/drawing/2014/main" id="{07C96DCF-D10D-4AA6-9557-FB698BB521C4}"/>
              </a:ext>
            </a:extLst>
          </p:cNvPr>
          <p:cNvSpPr/>
          <p:nvPr/>
        </p:nvSpPr>
        <p:spPr>
          <a:xfrm>
            <a:off x="10907820" y="219299"/>
            <a:ext cx="1120726" cy="742889"/>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a:solidFill>
                  <a:schemeClr val="tx1"/>
                </a:solidFill>
              </a:rPr>
              <a:t>OCR</a:t>
            </a:r>
            <a:endParaRPr lang="en-FR" sz="1400" dirty="0">
              <a:solidFill>
                <a:schemeClr val="tx1"/>
              </a:solidFill>
            </a:endParaRPr>
          </a:p>
        </p:txBody>
      </p:sp>
      <p:cxnSp>
        <p:nvCxnSpPr>
          <p:cNvPr id="149" name="Straight Arrow Connector 82">
            <a:extLst>
              <a:ext uri="{FF2B5EF4-FFF2-40B4-BE49-F238E27FC236}">
                <a16:creationId xmlns:a16="http://schemas.microsoft.com/office/drawing/2014/main" id="{3E90D14D-FAA3-4AFD-AA7A-840FAA402D27}"/>
              </a:ext>
            </a:extLst>
          </p:cNvPr>
          <p:cNvCxnSpPr>
            <a:cxnSpLocks/>
            <a:stCxn id="40" idx="3"/>
            <a:endCxn id="154" idx="1"/>
          </p:cNvCxnSpPr>
          <p:nvPr/>
        </p:nvCxnSpPr>
        <p:spPr>
          <a:xfrm flipV="1">
            <a:off x="7635963" y="1701000"/>
            <a:ext cx="3843133" cy="461892"/>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54" name="Rectangle 153">
            <a:extLst>
              <a:ext uri="{FF2B5EF4-FFF2-40B4-BE49-F238E27FC236}">
                <a16:creationId xmlns:a16="http://schemas.microsoft.com/office/drawing/2014/main" id="{DC0D6ACF-B09C-469A-A6A3-E702A182BAEB}"/>
              </a:ext>
            </a:extLst>
          </p:cNvPr>
          <p:cNvSpPr/>
          <p:nvPr/>
        </p:nvSpPr>
        <p:spPr>
          <a:xfrm rot="16200000">
            <a:off x="11184212" y="1267808"/>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156" name="Straight Arrow Connector 82">
            <a:extLst>
              <a:ext uri="{FF2B5EF4-FFF2-40B4-BE49-F238E27FC236}">
                <a16:creationId xmlns:a16="http://schemas.microsoft.com/office/drawing/2014/main" id="{0229784A-D367-47CD-98DB-A66EBFEB4EAE}"/>
              </a:ext>
            </a:extLst>
          </p:cNvPr>
          <p:cNvCxnSpPr>
            <a:cxnSpLocks/>
            <a:stCxn id="154" idx="3"/>
            <a:endCxn id="148" idx="2"/>
          </p:cNvCxnSpPr>
          <p:nvPr/>
        </p:nvCxnSpPr>
        <p:spPr>
          <a:xfrm flipH="1" flipV="1">
            <a:off x="11468183" y="962188"/>
            <a:ext cx="10913" cy="149045"/>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66" name="Rounded Rectangle 45">
            <a:extLst>
              <a:ext uri="{FF2B5EF4-FFF2-40B4-BE49-F238E27FC236}">
                <a16:creationId xmlns:a16="http://schemas.microsoft.com/office/drawing/2014/main" id="{998C22EE-1BC9-4A2E-ABD1-B799AF8303A6}"/>
              </a:ext>
            </a:extLst>
          </p:cNvPr>
          <p:cNvSpPr/>
          <p:nvPr/>
        </p:nvSpPr>
        <p:spPr>
          <a:xfrm>
            <a:off x="4412613" y="1693735"/>
            <a:ext cx="1120726" cy="923783"/>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rPr>
              <a:t>Orientation</a:t>
            </a:r>
            <a:endParaRPr lang="en-FR" sz="1400" dirty="0">
              <a:solidFill>
                <a:schemeClr val="tx1"/>
              </a:solidFill>
            </a:endParaRPr>
          </a:p>
        </p:txBody>
      </p:sp>
      <p:sp>
        <p:nvSpPr>
          <p:cNvPr id="178" name="Rounded Rectangle 44">
            <a:extLst>
              <a:ext uri="{FF2B5EF4-FFF2-40B4-BE49-F238E27FC236}">
                <a16:creationId xmlns:a16="http://schemas.microsoft.com/office/drawing/2014/main" id="{D44D4A96-2938-4DA3-80D0-883BDC8958D8}"/>
              </a:ext>
            </a:extLst>
          </p:cNvPr>
          <p:cNvSpPr/>
          <p:nvPr/>
        </p:nvSpPr>
        <p:spPr>
          <a:xfrm>
            <a:off x="6466255" y="3157016"/>
            <a:ext cx="1120726" cy="923783"/>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a:solidFill>
                  <a:schemeClr val="tx1"/>
                </a:solidFill>
              </a:rPr>
              <a:t>Zoning</a:t>
            </a:r>
            <a:endParaRPr lang="en-FR" sz="1400" dirty="0">
              <a:solidFill>
                <a:schemeClr val="tx1"/>
              </a:solidFill>
            </a:endParaRPr>
          </a:p>
        </p:txBody>
      </p:sp>
      <p:sp>
        <p:nvSpPr>
          <p:cNvPr id="186" name="Rounded Rectangle 44">
            <a:extLst>
              <a:ext uri="{FF2B5EF4-FFF2-40B4-BE49-F238E27FC236}">
                <a16:creationId xmlns:a16="http://schemas.microsoft.com/office/drawing/2014/main" id="{5BB65172-DFBB-49FE-A802-1813A39CA9F9}"/>
              </a:ext>
            </a:extLst>
          </p:cNvPr>
          <p:cNvSpPr/>
          <p:nvPr/>
        </p:nvSpPr>
        <p:spPr>
          <a:xfrm>
            <a:off x="9197167" y="3152581"/>
            <a:ext cx="1120726" cy="923783"/>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rPr>
              <a:t>Rotation Tableau</a:t>
            </a:r>
            <a:endParaRPr lang="en-FR" sz="1400" dirty="0">
              <a:solidFill>
                <a:schemeClr val="tx1"/>
              </a:solidFill>
            </a:endParaRPr>
          </a:p>
        </p:txBody>
      </p:sp>
      <p:sp>
        <p:nvSpPr>
          <p:cNvPr id="187" name="Rounded Rectangle 44">
            <a:extLst>
              <a:ext uri="{FF2B5EF4-FFF2-40B4-BE49-F238E27FC236}">
                <a16:creationId xmlns:a16="http://schemas.microsoft.com/office/drawing/2014/main" id="{DF7D74CC-DC12-4980-968D-521C014872A1}"/>
              </a:ext>
            </a:extLst>
          </p:cNvPr>
          <p:cNvSpPr/>
          <p:nvPr/>
        </p:nvSpPr>
        <p:spPr>
          <a:xfrm>
            <a:off x="10918733" y="2438473"/>
            <a:ext cx="1120726" cy="923783"/>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a:solidFill>
                  <a:schemeClr val="tx1"/>
                </a:solidFill>
              </a:rPr>
              <a:t>Zoning Tableau</a:t>
            </a:r>
            <a:endParaRPr lang="en-FR" sz="1400" dirty="0">
              <a:solidFill>
                <a:schemeClr val="tx1"/>
              </a:solidFill>
            </a:endParaRPr>
          </a:p>
        </p:txBody>
      </p:sp>
      <p:cxnSp>
        <p:nvCxnSpPr>
          <p:cNvPr id="240" name="Straight Arrow Connector 82">
            <a:extLst>
              <a:ext uri="{FF2B5EF4-FFF2-40B4-BE49-F238E27FC236}">
                <a16:creationId xmlns:a16="http://schemas.microsoft.com/office/drawing/2014/main" id="{B6FBCDC3-EF3C-4CAA-A95A-0A3B06101F6F}"/>
              </a:ext>
            </a:extLst>
          </p:cNvPr>
          <p:cNvCxnSpPr>
            <a:cxnSpLocks/>
            <a:stCxn id="98" idx="3"/>
            <a:endCxn id="154" idx="1"/>
          </p:cNvCxnSpPr>
          <p:nvPr/>
        </p:nvCxnSpPr>
        <p:spPr>
          <a:xfrm flipV="1">
            <a:off x="5555714" y="1701000"/>
            <a:ext cx="5923382" cy="3675001"/>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43" name="Straight Arrow Connector 82">
            <a:extLst>
              <a:ext uri="{FF2B5EF4-FFF2-40B4-BE49-F238E27FC236}">
                <a16:creationId xmlns:a16="http://schemas.microsoft.com/office/drawing/2014/main" id="{5DF9A20F-0C40-4DE9-A229-E957F31E3369}"/>
              </a:ext>
            </a:extLst>
          </p:cNvPr>
          <p:cNvCxnSpPr>
            <a:cxnSpLocks/>
            <a:stCxn id="178" idx="3"/>
            <a:endCxn id="154" idx="1"/>
          </p:cNvCxnSpPr>
          <p:nvPr/>
        </p:nvCxnSpPr>
        <p:spPr>
          <a:xfrm flipV="1">
            <a:off x="7586981" y="1701000"/>
            <a:ext cx="3892115" cy="1917908"/>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46" name="Rounded Rectangle 44">
            <a:extLst>
              <a:ext uri="{FF2B5EF4-FFF2-40B4-BE49-F238E27FC236}">
                <a16:creationId xmlns:a16="http://schemas.microsoft.com/office/drawing/2014/main" id="{AF32BEC2-24D0-4B1D-A8E6-D090BC022936}"/>
              </a:ext>
            </a:extLst>
          </p:cNvPr>
          <p:cNvSpPr/>
          <p:nvPr/>
        </p:nvSpPr>
        <p:spPr>
          <a:xfrm>
            <a:off x="6511031" y="4910891"/>
            <a:ext cx="1120726" cy="923783"/>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a:solidFill>
                  <a:schemeClr val="tx1"/>
                </a:solidFill>
              </a:rPr>
              <a:t>Classifier Tableau</a:t>
            </a:r>
            <a:endParaRPr lang="en-FR" sz="1400" dirty="0">
              <a:solidFill>
                <a:schemeClr val="tx1"/>
              </a:solidFill>
            </a:endParaRPr>
          </a:p>
        </p:txBody>
      </p:sp>
      <p:sp>
        <p:nvSpPr>
          <p:cNvPr id="247" name="Rounded Rectangle 44">
            <a:extLst>
              <a:ext uri="{FF2B5EF4-FFF2-40B4-BE49-F238E27FC236}">
                <a16:creationId xmlns:a16="http://schemas.microsoft.com/office/drawing/2014/main" id="{1E10D0EA-197B-4FA7-8758-C527B18324C0}"/>
              </a:ext>
            </a:extLst>
          </p:cNvPr>
          <p:cNvSpPr/>
          <p:nvPr/>
        </p:nvSpPr>
        <p:spPr>
          <a:xfrm>
            <a:off x="9186418" y="4920810"/>
            <a:ext cx="1120726" cy="923783"/>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rPr>
              <a:t>Rotation Tableau</a:t>
            </a:r>
            <a:endParaRPr lang="en-FR" sz="1400" dirty="0">
              <a:solidFill>
                <a:schemeClr val="tx1"/>
              </a:solidFill>
            </a:endParaRPr>
          </a:p>
        </p:txBody>
      </p:sp>
      <p:sp>
        <p:nvSpPr>
          <p:cNvPr id="248" name="Rectangle 247">
            <a:extLst>
              <a:ext uri="{FF2B5EF4-FFF2-40B4-BE49-F238E27FC236}">
                <a16:creationId xmlns:a16="http://schemas.microsoft.com/office/drawing/2014/main" id="{6069E3AC-8E9C-4F60-B547-02E987BECB04}"/>
              </a:ext>
            </a:extLst>
          </p:cNvPr>
          <p:cNvSpPr/>
          <p:nvPr/>
        </p:nvSpPr>
        <p:spPr>
          <a:xfrm>
            <a:off x="8134500" y="5244392"/>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250" name="Straight Arrow Connector 82">
            <a:extLst>
              <a:ext uri="{FF2B5EF4-FFF2-40B4-BE49-F238E27FC236}">
                <a16:creationId xmlns:a16="http://schemas.microsoft.com/office/drawing/2014/main" id="{B8963147-BC66-4B8E-BA95-9CCC70B8E144}"/>
              </a:ext>
            </a:extLst>
          </p:cNvPr>
          <p:cNvCxnSpPr>
            <a:cxnSpLocks/>
            <a:stCxn id="247" idx="1"/>
            <a:endCxn id="248" idx="3"/>
          </p:cNvCxnSpPr>
          <p:nvPr/>
        </p:nvCxnSpPr>
        <p:spPr>
          <a:xfrm flipH="1" flipV="1">
            <a:off x="8724267" y="5382701"/>
            <a:ext cx="462151" cy="1"/>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53" name="Straight Arrow Connector 82">
            <a:extLst>
              <a:ext uri="{FF2B5EF4-FFF2-40B4-BE49-F238E27FC236}">
                <a16:creationId xmlns:a16="http://schemas.microsoft.com/office/drawing/2014/main" id="{3996CEB2-47A3-4542-91E5-F33A8E56CE99}"/>
              </a:ext>
            </a:extLst>
          </p:cNvPr>
          <p:cNvCxnSpPr>
            <a:cxnSpLocks/>
            <a:stCxn id="246" idx="3"/>
            <a:endCxn id="248" idx="1"/>
          </p:cNvCxnSpPr>
          <p:nvPr/>
        </p:nvCxnSpPr>
        <p:spPr>
          <a:xfrm>
            <a:off x="7631757" y="5372783"/>
            <a:ext cx="502743" cy="9918"/>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56" name="Straight Arrow Connector 82">
            <a:extLst>
              <a:ext uri="{FF2B5EF4-FFF2-40B4-BE49-F238E27FC236}">
                <a16:creationId xmlns:a16="http://schemas.microsoft.com/office/drawing/2014/main" id="{70D8E0A3-7016-4EBC-B497-4DA7736D5554}"/>
              </a:ext>
            </a:extLst>
          </p:cNvPr>
          <p:cNvCxnSpPr>
            <a:cxnSpLocks/>
            <a:stCxn id="178" idx="3"/>
            <a:endCxn id="220" idx="1"/>
          </p:cNvCxnSpPr>
          <p:nvPr/>
        </p:nvCxnSpPr>
        <p:spPr>
          <a:xfrm>
            <a:off x="7586981" y="3618908"/>
            <a:ext cx="508809" cy="66"/>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59" name="Straight Arrow Connector 82">
            <a:extLst>
              <a:ext uri="{FF2B5EF4-FFF2-40B4-BE49-F238E27FC236}">
                <a16:creationId xmlns:a16="http://schemas.microsoft.com/office/drawing/2014/main" id="{1C6256A0-29C6-4E36-80CA-56EFE5D5C05C}"/>
              </a:ext>
            </a:extLst>
          </p:cNvPr>
          <p:cNvCxnSpPr>
            <a:cxnSpLocks/>
            <a:stCxn id="186" idx="1"/>
            <a:endCxn id="220" idx="3"/>
          </p:cNvCxnSpPr>
          <p:nvPr/>
        </p:nvCxnSpPr>
        <p:spPr>
          <a:xfrm flipH="1">
            <a:off x="8685557" y="3614473"/>
            <a:ext cx="511610" cy="4501"/>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68" name="Straight Arrow Connector 82">
            <a:extLst>
              <a:ext uri="{FF2B5EF4-FFF2-40B4-BE49-F238E27FC236}">
                <a16:creationId xmlns:a16="http://schemas.microsoft.com/office/drawing/2014/main" id="{F176A251-F5A8-4B1A-874B-CFE6CE66BB40}"/>
              </a:ext>
            </a:extLst>
          </p:cNvPr>
          <p:cNvCxnSpPr>
            <a:cxnSpLocks/>
            <a:stCxn id="187" idx="0"/>
            <a:endCxn id="154" idx="1"/>
          </p:cNvCxnSpPr>
          <p:nvPr/>
        </p:nvCxnSpPr>
        <p:spPr>
          <a:xfrm flipV="1">
            <a:off x="11479096" y="1701000"/>
            <a:ext cx="0" cy="737473"/>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71" name="Straight Arrow Connector 82">
            <a:extLst>
              <a:ext uri="{FF2B5EF4-FFF2-40B4-BE49-F238E27FC236}">
                <a16:creationId xmlns:a16="http://schemas.microsoft.com/office/drawing/2014/main" id="{E860F389-B614-4931-AD34-F605C81EEBF1}"/>
              </a:ext>
            </a:extLst>
          </p:cNvPr>
          <p:cNvCxnSpPr>
            <a:cxnSpLocks/>
            <a:stCxn id="187" idx="2"/>
            <a:endCxn id="280" idx="3"/>
          </p:cNvCxnSpPr>
          <p:nvPr/>
        </p:nvCxnSpPr>
        <p:spPr>
          <a:xfrm flipH="1">
            <a:off x="11202704" y="3362256"/>
            <a:ext cx="276392" cy="693437"/>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80" name="Rectangle 279">
            <a:extLst>
              <a:ext uri="{FF2B5EF4-FFF2-40B4-BE49-F238E27FC236}">
                <a16:creationId xmlns:a16="http://schemas.microsoft.com/office/drawing/2014/main" id="{9603E3FA-6826-403F-A846-B7155A8E45D4}"/>
              </a:ext>
            </a:extLst>
          </p:cNvPr>
          <p:cNvSpPr/>
          <p:nvPr/>
        </p:nvSpPr>
        <p:spPr>
          <a:xfrm>
            <a:off x="10612937" y="3917384"/>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288" name="Straight Arrow Connector 82">
            <a:extLst>
              <a:ext uri="{FF2B5EF4-FFF2-40B4-BE49-F238E27FC236}">
                <a16:creationId xmlns:a16="http://schemas.microsoft.com/office/drawing/2014/main" id="{02C11BDD-15D1-4581-91B0-D0C12B6269F6}"/>
              </a:ext>
            </a:extLst>
          </p:cNvPr>
          <p:cNvCxnSpPr>
            <a:cxnSpLocks/>
            <a:stCxn id="247" idx="3"/>
            <a:endCxn id="280" idx="1"/>
          </p:cNvCxnSpPr>
          <p:nvPr/>
        </p:nvCxnSpPr>
        <p:spPr>
          <a:xfrm flipV="1">
            <a:off x="10307144" y="4055693"/>
            <a:ext cx="305793" cy="1327009"/>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91" name="Straight Arrow Connector 82">
            <a:extLst>
              <a:ext uri="{FF2B5EF4-FFF2-40B4-BE49-F238E27FC236}">
                <a16:creationId xmlns:a16="http://schemas.microsoft.com/office/drawing/2014/main" id="{A9E2F8A8-D652-47D9-912D-1204479D9C08}"/>
              </a:ext>
            </a:extLst>
          </p:cNvPr>
          <p:cNvCxnSpPr>
            <a:cxnSpLocks/>
            <a:stCxn id="186" idx="3"/>
            <a:endCxn id="280" idx="1"/>
          </p:cNvCxnSpPr>
          <p:nvPr/>
        </p:nvCxnSpPr>
        <p:spPr>
          <a:xfrm>
            <a:off x="10317893" y="3614473"/>
            <a:ext cx="295044" cy="441220"/>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74" name="Straight Arrow Connector 82">
            <a:extLst>
              <a:ext uri="{FF2B5EF4-FFF2-40B4-BE49-F238E27FC236}">
                <a16:creationId xmlns:a16="http://schemas.microsoft.com/office/drawing/2014/main" id="{E3484C25-007E-432D-BC93-ABEE74AAA9D2}"/>
              </a:ext>
            </a:extLst>
          </p:cNvPr>
          <p:cNvCxnSpPr>
            <a:cxnSpLocks/>
            <a:stCxn id="148" idx="1"/>
          </p:cNvCxnSpPr>
          <p:nvPr/>
        </p:nvCxnSpPr>
        <p:spPr>
          <a:xfrm flipH="1" flipV="1">
            <a:off x="10179698" y="590743"/>
            <a:ext cx="728122" cy="1"/>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131" name="ZoneTexte 3130">
            <a:extLst>
              <a:ext uri="{FF2B5EF4-FFF2-40B4-BE49-F238E27FC236}">
                <a16:creationId xmlns:a16="http://schemas.microsoft.com/office/drawing/2014/main" id="{D15AD2DF-3256-481F-BC89-E637EDF178E3}"/>
              </a:ext>
            </a:extLst>
          </p:cNvPr>
          <p:cNvSpPr txBox="1"/>
          <p:nvPr/>
        </p:nvSpPr>
        <p:spPr>
          <a:xfrm>
            <a:off x="8601836" y="402842"/>
            <a:ext cx="1574470" cy="369332"/>
          </a:xfrm>
          <a:prstGeom prst="rect">
            <a:avLst/>
          </a:prstGeom>
          <a:noFill/>
        </p:spPr>
        <p:txBody>
          <a:bodyPr wrap="none" rtlCol="0">
            <a:spAutoFit/>
          </a:bodyPr>
          <a:lstStyle/>
          <a:p>
            <a:r>
              <a:rPr lang="fr-FR" dirty="0"/>
              <a:t>Callback HTTP</a:t>
            </a:r>
          </a:p>
        </p:txBody>
      </p:sp>
      <p:sp>
        <p:nvSpPr>
          <p:cNvPr id="381" name="ZoneTexte 380">
            <a:extLst>
              <a:ext uri="{FF2B5EF4-FFF2-40B4-BE49-F238E27FC236}">
                <a16:creationId xmlns:a16="http://schemas.microsoft.com/office/drawing/2014/main" id="{6F0BE677-0430-44A8-AE5A-81C778999165}"/>
              </a:ext>
            </a:extLst>
          </p:cNvPr>
          <p:cNvSpPr txBox="1"/>
          <p:nvPr/>
        </p:nvSpPr>
        <p:spPr>
          <a:xfrm>
            <a:off x="2311100" y="1389400"/>
            <a:ext cx="2322559" cy="369332"/>
          </a:xfrm>
          <a:prstGeom prst="rect">
            <a:avLst/>
          </a:prstGeom>
          <a:noFill/>
        </p:spPr>
        <p:txBody>
          <a:bodyPr wrap="none" rtlCol="0">
            <a:spAutoFit/>
          </a:bodyPr>
          <a:lstStyle/>
          <a:p>
            <a:r>
              <a:rPr lang="fr-FR" dirty="0">
                <a:solidFill>
                  <a:schemeClr val="bg2">
                    <a:lumMod val="50000"/>
                  </a:schemeClr>
                </a:solidFill>
              </a:rPr>
              <a:t>Nouveau permis recto</a:t>
            </a:r>
          </a:p>
        </p:txBody>
      </p:sp>
      <p:sp>
        <p:nvSpPr>
          <p:cNvPr id="382" name="ZoneTexte 381">
            <a:extLst>
              <a:ext uri="{FF2B5EF4-FFF2-40B4-BE49-F238E27FC236}">
                <a16:creationId xmlns:a16="http://schemas.microsoft.com/office/drawing/2014/main" id="{DADBDB9F-59A8-493D-9DE9-19FEF4FD7975}"/>
              </a:ext>
            </a:extLst>
          </p:cNvPr>
          <p:cNvSpPr txBox="1"/>
          <p:nvPr/>
        </p:nvSpPr>
        <p:spPr>
          <a:xfrm>
            <a:off x="2311100" y="2772744"/>
            <a:ext cx="2357568" cy="369332"/>
          </a:xfrm>
          <a:prstGeom prst="rect">
            <a:avLst/>
          </a:prstGeom>
          <a:noFill/>
        </p:spPr>
        <p:txBody>
          <a:bodyPr wrap="none" rtlCol="0">
            <a:spAutoFit/>
          </a:bodyPr>
          <a:lstStyle/>
          <a:p>
            <a:r>
              <a:rPr lang="fr-FR" dirty="0">
                <a:solidFill>
                  <a:schemeClr val="accent5">
                    <a:lumMod val="75000"/>
                  </a:schemeClr>
                </a:solidFill>
              </a:rPr>
              <a:t>Nouveau permis verso</a:t>
            </a:r>
          </a:p>
        </p:txBody>
      </p:sp>
      <p:sp>
        <p:nvSpPr>
          <p:cNvPr id="383" name="ZoneTexte 382">
            <a:extLst>
              <a:ext uri="{FF2B5EF4-FFF2-40B4-BE49-F238E27FC236}">
                <a16:creationId xmlns:a16="http://schemas.microsoft.com/office/drawing/2014/main" id="{FC89D9E2-0914-4F6E-9CDF-80023907FE9B}"/>
              </a:ext>
            </a:extLst>
          </p:cNvPr>
          <p:cNvSpPr txBox="1"/>
          <p:nvPr/>
        </p:nvSpPr>
        <p:spPr>
          <a:xfrm>
            <a:off x="2346580" y="4543886"/>
            <a:ext cx="2111219" cy="369332"/>
          </a:xfrm>
          <a:prstGeom prst="rect">
            <a:avLst/>
          </a:prstGeom>
          <a:noFill/>
        </p:spPr>
        <p:txBody>
          <a:bodyPr wrap="none" rtlCol="0">
            <a:spAutoFit/>
          </a:bodyPr>
          <a:lstStyle/>
          <a:p>
            <a:r>
              <a:rPr lang="fr-FR" dirty="0">
                <a:solidFill>
                  <a:schemeClr val="accent1">
                    <a:lumMod val="75000"/>
                  </a:schemeClr>
                </a:solidFill>
              </a:rPr>
              <a:t>Ancien permis recto</a:t>
            </a:r>
          </a:p>
        </p:txBody>
      </p:sp>
      <p:sp>
        <p:nvSpPr>
          <p:cNvPr id="220" name="Rectangle 219">
            <a:extLst>
              <a:ext uri="{FF2B5EF4-FFF2-40B4-BE49-F238E27FC236}">
                <a16:creationId xmlns:a16="http://schemas.microsoft.com/office/drawing/2014/main" id="{D1E6A357-7081-49B3-86AB-1156F75A208E}"/>
              </a:ext>
            </a:extLst>
          </p:cNvPr>
          <p:cNvSpPr/>
          <p:nvPr/>
        </p:nvSpPr>
        <p:spPr>
          <a:xfrm>
            <a:off x="8095790" y="3480665"/>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sp>
        <p:nvSpPr>
          <p:cNvPr id="392" name="ZoneTexte 391">
            <a:extLst>
              <a:ext uri="{FF2B5EF4-FFF2-40B4-BE49-F238E27FC236}">
                <a16:creationId xmlns:a16="http://schemas.microsoft.com/office/drawing/2014/main" id="{8FD731D3-0840-47B0-9707-E57B68715E9F}"/>
              </a:ext>
            </a:extLst>
          </p:cNvPr>
          <p:cNvSpPr txBox="1"/>
          <p:nvPr/>
        </p:nvSpPr>
        <p:spPr>
          <a:xfrm>
            <a:off x="1111938" y="564276"/>
            <a:ext cx="2106026" cy="369332"/>
          </a:xfrm>
          <a:prstGeom prst="rect">
            <a:avLst/>
          </a:prstGeom>
          <a:noFill/>
        </p:spPr>
        <p:txBody>
          <a:bodyPr wrap="none" rtlCol="0">
            <a:spAutoFit/>
          </a:bodyPr>
          <a:lstStyle/>
          <a:p>
            <a:r>
              <a:rPr lang="fr-FR" dirty="0"/>
              <a:t>Input callback HTTP</a:t>
            </a:r>
          </a:p>
        </p:txBody>
      </p:sp>
    </p:spTree>
    <p:extLst>
      <p:ext uri="{BB962C8B-B14F-4D97-AF65-F5344CB8AC3E}">
        <p14:creationId xmlns:p14="http://schemas.microsoft.com/office/powerpoint/2010/main" val="142285239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llipse 3">
            <a:extLst>
              <a:ext uri="{FF2B5EF4-FFF2-40B4-BE49-F238E27FC236}">
                <a16:creationId xmlns:a16="http://schemas.microsoft.com/office/drawing/2014/main" id="{7F8B4BC2-9DD1-4543-A926-32CFD4C03744}"/>
              </a:ext>
            </a:extLst>
          </p:cNvPr>
          <p:cNvSpPr/>
          <p:nvPr/>
        </p:nvSpPr>
        <p:spPr>
          <a:xfrm>
            <a:off x="7874619" y="828973"/>
            <a:ext cx="3969921" cy="381789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Deep</a:t>
            </a:r>
            <a:r>
              <a:rPr lang="fr-FR" dirty="0"/>
              <a:t> Learning</a:t>
            </a:r>
          </a:p>
        </p:txBody>
      </p:sp>
      <p:sp>
        <p:nvSpPr>
          <p:cNvPr id="5" name="Ellipse 4">
            <a:extLst>
              <a:ext uri="{FF2B5EF4-FFF2-40B4-BE49-F238E27FC236}">
                <a16:creationId xmlns:a16="http://schemas.microsoft.com/office/drawing/2014/main" id="{107B116B-C842-4CD2-91C0-F56049595016}"/>
              </a:ext>
            </a:extLst>
          </p:cNvPr>
          <p:cNvSpPr/>
          <p:nvPr/>
        </p:nvSpPr>
        <p:spPr>
          <a:xfrm>
            <a:off x="4426139" y="1692334"/>
            <a:ext cx="2414726" cy="2325950"/>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Machine</a:t>
            </a:r>
          </a:p>
          <a:p>
            <a:pPr algn="ctr"/>
            <a:r>
              <a:rPr lang="fr-FR" dirty="0"/>
              <a:t>Learning</a:t>
            </a:r>
          </a:p>
        </p:txBody>
      </p:sp>
      <p:sp>
        <p:nvSpPr>
          <p:cNvPr id="6" name="Ellipse 5">
            <a:extLst>
              <a:ext uri="{FF2B5EF4-FFF2-40B4-BE49-F238E27FC236}">
                <a16:creationId xmlns:a16="http://schemas.microsoft.com/office/drawing/2014/main" id="{AEE3A551-EE17-4958-8020-FD47D6CE164D}"/>
              </a:ext>
            </a:extLst>
          </p:cNvPr>
          <p:cNvSpPr/>
          <p:nvPr/>
        </p:nvSpPr>
        <p:spPr>
          <a:xfrm>
            <a:off x="1004832" y="2065196"/>
            <a:ext cx="1724977" cy="158022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Code classique</a:t>
            </a:r>
          </a:p>
        </p:txBody>
      </p:sp>
      <p:sp>
        <p:nvSpPr>
          <p:cNvPr id="10" name="ZoneTexte 9">
            <a:extLst>
              <a:ext uri="{FF2B5EF4-FFF2-40B4-BE49-F238E27FC236}">
                <a16:creationId xmlns:a16="http://schemas.microsoft.com/office/drawing/2014/main" id="{2650FB87-1053-4ACB-8921-E9B57C50A989}"/>
              </a:ext>
            </a:extLst>
          </p:cNvPr>
          <p:cNvSpPr txBox="1"/>
          <p:nvPr/>
        </p:nvSpPr>
        <p:spPr>
          <a:xfrm>
            <a:off x="102162" y="4869239"/>
            <a:ext cx="4140878" cy="2031325"/>
          </a:xfrm>
          <a:prstGeom prst="rect">
            <a:avLst/>
          </a:prstGeom>
          <a:noFill/>
        </p:spPr>
        <p:txBody>
          <a:bodyPr wrap="square" rtlCol="0">
            <a:spAutoFit/>
          </a:bodyPr>
          <a:lstStyle/>
          <a:p>
            <a:pPr marL="285750" indent="-285750">
              <a:buFont typeface="Arial" panose="020B0604020202020204" pitchFamily="34" charset="0"/>
              <a:buChar char="•"/>
            </a:pPr>
            <a:r>
              <a:rPr lang="fr-FR" dirty="0">
                <a:solidFill>
                  <a:schemeClr val="bg2">
                    <a:lumMod val="25000"/>
                  </a:schemeClr>
                </a:solidFill>
              </a:rPr>
              <a:t>Itération rapide</a:t>
            </a:r>
          </a:p>
          <a:p>
            <a:pPr marL="285750" indent="-285750">
              <a:buFont typeface="Arial" panose="020B0604020202020204" pitchFamily="34" charset="0"/>
              <a:buChar char="•"/>
            </a:pPr>
            <a:r>
              <a:rPr lang="fr-FR" dirty="0">
                <a:solidFill>
                  <a:schemeClr val="bg2">
                    <a:lumMod val="25000"/>
                  </a:schemeClr>
                </a:solidFill>
              </a:rPr>
              <a:t>Résilient aux changements</a:t>
            </a:r>
          </a:p>
          <a:p>
            <a:pPr marL="285750" indent="-285750">
              <a:buFont typeface="Arial" panose="020B0604020202020204" pitchFamily="34" charset="0"/>
              <a:buChar char="•"/>
            </a:pPr>
            <a:r>
              <a:rPr lang="fr-FR" dirty="0">
                <a:solidFill>
                  <a:schemeClr val="bg2">
                    <a:lumMod val="25000"/>
                  </a:schemeClr>
                </a:solidFill>
              </a:rPr>
              <a:t>Peux couteux en temps/RAM/CPU</a:t>
            </a:r>
          </a:p>
          <a:p>
            <a:pPr marL="285750" indent="-285750">
              <a:buFont typeface="Arial" panose="020B0604020202020204" pitchFamily="34" charset="0"/>
              <a:buChar char="•"/>
            </a:pPr>
            <a:r>
              <a:rPr lang="fr-FR" dirty="0">
                <a:solidFill>
                  <a:schemeClr val="bg2">
                    <a:lumMod val="25000"/>
                  </a:schemeClr>
                </a:solidFill>
              </a:rPr>
              <a:t>Ne pourra pas couvrir 100% des cas</a:t>
            </a:r>
          </a:p>
          <a:p>
            <a:pPr marL="285750" indent="-285750">
              <a:buFont typeface="Arial" panose="020B0604020202020204" pitchFamily="34" charset="0"/>
              <a:buChar char="•"/>
            </a:pPr>
            <a:r>
              <a:rPr lang="fr-FR" dirty="0">
                <a:solidFill>
                  <a:schemeClr val="bg2">
                    <a:lumMod val="25000"/>
                  </a:schemeClr>
                </a:solidFill>
              </a:rPr>
              <a:t>Réutilisable</a:t>
            </a:r>
          </a:p>
          <a:p>
            <a:pPr marL="285750" indent="-285750">
              <a:buFont typeface="Arial" panose="020B0604020202020204" pitchFamily="34" charset="0"/>
              <a:buChar char="•"/>
            </a:pPr>
            <a:r>
              <a:rPr lang="fr-FR" dirty="0">
                <a:solidFill>
                  <a:schemeClr val="bg2">
                    <a:lumMod val="25000"/>
                  </a:schemeClr>
                </a:solidFill>
              </a:rPr>
              <a:t>Algorithmes pas tous déterministe</a:t>
            </a:r>
          </a:p>
          <a:p>
            <a:pPr marL="285750" indent="-285750">
              <a:buFont typeface="Arial" panose="020B0604020202020204" pitchFamily="34" charset="0"/>
              <a:buChar char="•"/>
            </a:pPr>
            <a:endParaRPr lang="fr-FR" dirty="0">
              <a:solidFill>
                <a:schemeClr val="bg2">
                  <a:lumMod val="25000"/>
                </a:schemeClr>
              </a:solidFill>
            </a:endParaRPr>
          </a:p>
        </p:txBody>
      </p:sp>
      <p:sp>
        <p:nvSpPr>
          <p:cNvPr id="11" name="ZoneTexte 10">
            <a:extLst>
              <a:ext uri="{FF2B5EF4-FFF2-40B4-BE49-F238E27FC236}">
                <a16:creationId xmlns:a16="http://schemas.microsoft.com/office/drawing/2014/main" id="{A22CDB90-57A2-41A4-B2A4-1CC8DE6D943F}"/>
              </a:ext>
            </a:extLst>
          </p:cNvPr>
          <p:cNvSpPr txBox="1"/>
          <p:nvPr/>
        </p:nvSpPr>
        <p:spPr>
          <a:xfrm>
            <a:off x="4133498" y="4881155"/>
            <a:ext cx="3827434" cy="1200329"/>
          </a:xfrm>
          <a:prstGeom prst="rect">
            <a:avLst/>
          </a:prstGeom>
          <a:noFill/>
        </p:spPr>
        <p:txBody>
          <a:bodyPr wrap="square" rtlCol="0">
            <a:spAutoFit/>
          </a:bodyPr>
          <a:lstStyle/>
          <a:p>
            <a:pPr marL="285750" indent="-285750">
              <a:buFont typeface="Arial" panose="020B0604020202020204" pitchFamily="34" charset="0"/>
              <a:buChar char="•"/>
            </a:pPr>
            <a:r>
              <a:rPr lang="fr-FR" dirty="0">
                <a:solidFill>
                  <a:schemeClr val="accent3">
                    <a:lumMod val="50000"/>
                  </a:schemeClr>
                </a:solidFill>
              </a:rPr>
              <a:t>Itération Longue</a:t>
            </a:r>
          </a:p>
          <a:p>
            <a:pPr marL="285750" indent="-285750">
              <a:buFont typeface="Arial" panose="020B0604020202020204" pitchFamily="34" charset="0"/>
              <a:buChar char="•"/>
            </a:pPr>
            <a:r>
              <a:rPr lang="fr-FR" dirty="0">
                <a:solidFill>
                  <a:schemeClr val="accent3">
                    <a:lumMod val="50000"/>
                  </a:schemeClr>
                </a:solidFill>
              </a:rPr>
              <a:t>Peu résilient aux changements</a:t>
            </a:r>
          </a:p>
          <a:p>
            <a:pPr marL="285750" indent="-285750">
              <a:buFont typeface="Arial" panose="020B0604020202020204" pitchFamily="34" charset="0"/>
              <a:buChar char="•"/>
            </a:pPr>
            <a:r>
              <a:rPr lang="fr-FR" dirty="0">
                <a:solidFill>
                  <a:schemeClr val="accent3">
                    <a:lumMod val="50000"/>
                  </a:schemeClr>
                </a:solidFill>
              </a:rPr>
              <a:t>Couteux en temps/RAM/CPU</a:t>
            </a:r>
          </a:p>
          <a:p>
            <a:pPr marL="285750" indent="-285750">
              <a:buFont typeface="Arial" panose="020B0604020202020204" pitchFamily="34" charset="0"/>
              <a:buChar char="•"/>
            </a:pPr>
            <a:r>
              <a:rPr lang="fr-FR" dirty="0">
                <a:solidFill>
                  <a:schemeClr val="accent3">
                    <a:lumMod val="50000"/>
                  </a:schemeClr>
                </a:solidFill>
              </a:rPr>
              <a:t>Couvrira les cas simple (structuré)</a:t>
            </a:r>
          </a:p>
        </p:txBody>
      </p:sp>
      <p:sp>
        <p:nvSpPr>
          <p:cNvPr id="12" name="ZoneTexte 11">
            <a:extLst>
              <a:ext uri="{FF2B5EF4-FFF2-40B4-BE49-F238E27FC236}">
                <a16:creationId xmlns:a16="http://schemas.microsoft.com/office/drawing/2014/main" id="{3DF74EE3-78E1-47C8-950F-725E4793C46A}"/>
              </a:ext>
            </a:extLst>
          </p:cNvPr>
          <p:cNvSpPr txBox="1"/>
          <p:nvPr/>
        </p:nvSpPr>
        <p:spPr>
          <a:xfrm>
            <a:off x="8136464" y="4869239"/>
            <a:ext cx="4055536" cy="1754326"/>
          </a:xfrm>
          <a:prstGeom prst="rect">
            <a:avLst/>
          </a:prstGeom>
          <a:noFill/>
        </p:spPr>
        <p:txBody>
          <a:bodyPr wrap="square" rtlCol="0">
            <a:spAutoFit/>
          </a:bodyPr>
          <a:lstStyle/>
          <a:p>
            <a:pPr marL="285750" indent="-285750">
              <a:buFont typeface="Arial" panose="020B0604020202020204" pitchFamily="34" charset="0"/>
              <a:buChar char="•"/>
            </a:pPr>
            <a:r>
              <a:rPr lang="fr-FR" dirty="0">
                <a:solidFill>
                  <a:schemeClr val="accent3">
                    <a:lumMod val="25000"/>
                  </a:schemeClr>
                </a:solidFill>
              </a:rPr>
              <a:t>Itération très longue</a:t>
            </a:r>
          </a:p>
          <a:p>
            <a:pPr marL="285750" indent="-285750">
              <a:buFont typeface="Arial" panose="020B0604020202020204" pitchFamily="34" charset="0"/>
              <a:buChar char="•"/>
            </a:pPr>
            <a:r>
              <a:rPr lang="fr-FR" dirty="0">
                <a:solidFill>
                  <a:schemeClr val="accent3">
                    <a:lumMod val="25000"/>
                  </a:schemeClr>
                </a:solidFill>
              </a:rPr>
              <a:t>Peu résilient aux changements</a:t>
            </a:r>
          </a:p>
          <a:p>
            <a:pPr marL="285750" indent="-285750">
              <a:buFont typeface="Arial" panose="020B0604020202020204" pitchFamily="34" charset="0"/>
              <a:buChar char="•"/>
            </a:pPr>
            <a:r>
              <a:rPr lang="fr-FR" dirty="0">
                <a:solidFill>
                  <a:schemeClr val="accent3">
                    <a:lumMod val="25000"/>
                  </a:schemeClr>
                </a:solidFill>
              </a:rPr>
              <a:t>Très couteux en temps/RAM/CPU</a:t>
            </a:r>
          </a:p>
          <a:p>
            <a:pPr marL="285750" indent="-285750">
              <a:buFont typeface="Arial" panose="020B0604020202020204" pitchFamily="34" charset="0"/>
              <a:buChar char="•"/>
            </a:pPr>
            <a:r>
              <a:rPr lang="fr-FR" dirty="0">
                <a:solidFill>
                  <a:schemeClr val="accent3">
                    <a:lumMod val="25000"/>
                  </a:schemeClr>
                </a:solidFill>
              </a:rPr>
              <a:t>Permet de tendre vers une couverture fonctionnelle de 100% des cas</a:t>
            </a:r>
          </a:p>
        </p:txBody>
      </p:sp>
      <p:sp>
        <p:nvSpPr>
          <p:cNvPr id="2" name="Flèche : droite 1">
            <a:extLst>
              <a:ext uri="{FF2B5EF4-FFF2-40B4-BE49-F238E27FC236}">
                <a16:creationId xmlns:a16="http://schemas.microsoft.com/office/drawing/2014/main" id="{19C9FFB9-602C-425A-A145-B026D7806654}"/>
              </a:ext>
            </a:extLst>
          </p:cNvPr>
          <p:cNvSpPr/>
          <p:nvPr/>
        </p:nvSpPr>
        <p:spPr>
          <a:xfrm>
            <a:off x="1703734" y="1915268"/>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9" name="Flèche : droite 8">
            <a:extLst>
              <a:ext uri="{FF2B5EF4-FFF2-40B4-BE49-F238E27FC236}">
                <a16:creationId xmlns:a16="http://schemas.microsoft.com/office/drawing/2014/main" id="{762C9C83-930F-4B1C-8592-C7A218641E42}"/>
              </a:ext>
            </a:extLst>
          </p:cNvPr>
          <p:cNvSpPr/>
          <p:nvPr/>
        </p:nvSpPr>
        <p:spPr>
          <a:xfrm rot="3902026">
            <a:off x="2566223" y="2553305"/>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13" name="Flèche : droite 12">
            <a:extLst>
              <a:ext uri="{FF2B5EF4-FFF2-40B4-BE49-F238E27FC236}">
                <a16:creationId xmlns:a16="http://schemas.microsoft.com/office/drawing/2014/main" id="{5AC88D28-364F-48F0-88D0-DD3A6EA474D1}"/>
              </a:ext>
            </a:extLst>
          </p:cNvPr>
          <p:cNvSpPr/>
          <p:nvPr/>
        </p:nvSpPr>
        <p:spPr>
          <a:xfrm rot="8711714">
            <a:off x="2228913" y="3359106"/>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14" name="Flèche : droite 13">
            <a:extLst>
              <a:ext uri="{FF2B5EF4-FFF2-40B4-BE49-F238E27FC236}">
                <a16:creationId xmlns:a16="http://schemas.microsoft.com/office/drawing/2014/main" id="{B8B287A2-1E17-47C1-922F-173E5C7B3506}"/>
              </a:ext>
            </a:extLst>
          </p:cNvPr>
          <p:cNvSpPr/>
          <p:nvPr/>
        </p:nvSpPr>
        <p:spPr>
          <a:xfrm rot="13292990">
            <a:off x="1086207" y="3271246"/>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15" name="Flèche : droite 14">
            <a:extLst>
              <a:ext uri="{FF2B5EF4-FFF2-40B4-BE49-F238E27FC236}">
                <a16:creationId xmlns:a16="http://schemas.microsoft.com/office/drawing/2014/main" id="{6E30381E-77B0-471D-AF91-041EF62847DA}"/>
              </a:ext>
            </a:extLst>
          </p:cNvPr>
          <p:cNvSpPr/>
          <p:nvPr/>
        </p:nvSpPr>
        <p:spPr>
          <a:xfrm rot="16942636">
            <a:off x="904699" y="2403863"/>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16" name="Flèche : droite 15">
            <a:extLst>
              <a:ext uri="{FF2B5EF4-FFF2-40B4-BE49-F238E27FC236}">
                <a16:creationId xmlns:a16="http://schemas.microsoft.com/office/drawing/2014/main" id="{EB57161E-FF48-4216-A05B-CF96A1A31811}"/>
              </a:ext>
            </a:extLst>
          </p:cNvPr>
          <p:cNvSpPr/>
          <p:nvPr/>
        </p:nvSpPr>
        <p:spPr>
          <a:xfrm rot="16942636">
            <a:off x="4365946" y="2257117"/>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17" name="Flèche : droite 16">
            <a:extLst>
              <a:ext uri="{FF2B5EF4-FFF2-40B4-BE49-F238E27FC236}">
                <a16:creationId xmlns:a16="http://schemas.microsoft.com/office/drawing/2014/main" id="{B6B20839-2F61-4DDB-903E-B3687FEC6EBE}"/>
              </a:ext>
            </a:extLst>
          </p:cNvPr>
          <p:cNvSpPr/>
          <p:nvPr/>
        </p:nvSpPr>
        <p:spPr>
          <a:xfrm rot="3902026">
            <a:off x="6624095" y="2449038"/>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18" name="Flèche : droite 17">
            <a:extLst>
              <a:ext uri="{FF2B5EF4-FFF2-40B4-BE49-F238E27FC236}">
                <a16:creationId xmlns:a16="http://schemas.microsoft.com/office/drawing/2014/main" id="{4DD64F02-82ED-40B9-A374-DBBAC481DF28}"/>
              </a:ext>
            </a:extLst>
          </p:cNvPr>
          <p:cNvSpPr/>
          <p:nvPr/>
        </p:nvSpPr>
        <p:spPr>
          <a:xfrm>
            <a:off x="5353239" y="1542406"/>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19" name="Flèche : droite 18">
            <a:extLst>
              <a:ext uri="{FF2B5EF4-FFF2-40B4-BE49-F238E27FC236}">
                <a16:creationId xmlns:a16="http://schemas.microsoft.com/office/drawing/2014/main" id="{B463AA12-346F-4CDD-A073-8A8B144AEE58}"/>
              </a:ext>
            </a:extLst>
          </p:cNvPr>
          <p:cNvSpPr/>
          <p:nvPr/>
        </p:nvSpPr>
        <p:spPr>
          <a:xfrm rot="8711714">
            <a:off x="6394032" y="3487724"/>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20" name="Flèche : droite 19">
            <a:extLst>
              <a:ext uri="{FF2B5EF4-FFF2-40B4-BE49-F238E27FC236}">
                <a16:creationId xmlns:a16="http://schemas.microsoft.com/office/drawing/2014/main" id="{54741DF4-AA5F-49AD-8FFC-49DC91CE51F0}"/>
              </a:ext>
            </a:extLst>
          </p:cNvPr>
          <p:cNvSpPr/>
          <p:nvPr/>
        </p:nvSpPr>
        <p:spPr>
          <a:xfrm rot="13292990">
            <a:off x="4754651" y="3657343"/>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21" name="Flèche : droite 20">
            <a:extLst>
              <a:ext uri="{FF2B5EF4-FFF2-40B4-BE49-F238E27FC236}">
                <a16:creationId xmlns:a16="http://schemas.microsoft.com/office/drawing/2014/main" id="{B8E5496C-DA0E-43AC-AF6A-31F806C67D34}"/>
              </a:ext>
            </a:extLst>
          </p:cNvPr>
          <p:cNvSpPr/>
          <p:nvPr/>
        </p:nvSpPr>
        <p:spPr>
          <a:xfrm rot="13292990">
            <a:off x="8613585" y="4177461"/>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22" name="Flèche : droite 21">
            <a:extLst>
              <a:ext uri="{FF2B5EF4-FFF2-40B4-BE49-F238E27FC236}">
                <a16:creationId xmlns:a16="http://schemas.microsoft.com/office/drawing/2014/main" id="{5E886FF4-77B7-425F-84D3-50FAA326E965}"/>
              </a:ext>
            </a:extLst>
          </p:cNvPr>
          <p:cNvSpPr/>
          <p:nvPr/>
        </p:nvSpPr>
        <p:spPr>
          <a:xfrm rot="16942636">
            <a:off x="7802645" y="2045536"/>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23" name="Flèche : droite 22">
            <a:extLst>
              <a:ext uri="{FF2B5EF4-FFF2-40B4-BE49-F238E27FC236}">
                <a16:creationId xmlns:a16="http://schemas.microsoft.com/office/drawing/2014/main" id="{7D58EECD-FC88-4F26-8E91-EACD3E5DAA70}"/>
              </a:ext>
            </a:extLst>
          </p:cNvPr>
          <p:cNvSpPr/>
          <p:nvPr/>
        </p:nvSpPr>
        <p:spPr>
          <a:xfrm>
            <a:off x="9695993" y="727600"/>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24" name="Flèche : droite 23">
            <a:extLst>
              <a:ext uri="{FF2B5EF4-FFF2-40B4-BE49-F238E27FC236}">
                <a16:creationId xmlns:a16="http://schemas.microsoft.com/office/drawing/2014/main" id="{97A34825-5135-46A4-BA0B-BE8F63ED9CA0}"/>
              </a:ext>
            </a:extLst>
          </p:cNvPr>
          <p:cNvSpPr/>
          <p:nvPr/>
        </p:nvSpPr>
        <p:spPr>
          <a:xfrm rot="3902026">
            <a:off x="11468585" y="1715191"/>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25" name="Flèche : droite 24">
            <a:extLst>
              <a:ext uri="{FF2B5EF4-FFF2-40B4-BE49-F238E27FC236}">
                <a16:creationId xmlns:a16="http://schemas.microsoft.com/office/drawing/2014/main" id="{2DF9FF5A-6866-464C-9D3D-3F5369836FEE}"/>
              </a:ext>
            </a:extLst>
          </p:cNvPr>
          <p:cNvSpPr/>
          <p:nvPr/>
        </p:nvSpPr>
        <p:spPr>
          <a:xfrm rot="8711714">
            <a:off x="11246045" y="3812866"/>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40" name="Titre 1">
            <a:extLst>
              <a:ext uri="{FF2B5EF4-FFF2-40B4-BE49-F238E27FC236}">
                <a16:creationId xmlns:a16="http://schemas.microsoft.com/office/drawing/2014/main" id="{2F1C9666-03F3-4405-93B7-B95E887E6D16}"/>
              </a:ext>
            </a:extLst>
          </p:cNvPr>
          <p:cNvSpPr>
            <a:spLocks noGrp="1"/>
          </p:cNvSpPr>
          <p:nvPr>
            <p:ph type="title"/>
          </p:nvPr>
        </p:nvSpPr>
        <p:spPr>
          <a:xfrm>
            <a:off x="838200" y="365125"/>
            <a:ext cx="10515600" cy="1325563"/>
          </a:xfrm>
        </p:spPr>
        <p:txBody>
          <a:bodyPr/>
          <a:lstStyle/>
          <a:p>
            <a:r>
              <a:rPr lang="fr-FR" dirty="0"/>
              <a:t>Type d’algorithme</a:t>
            </a:r>
          </a:p>
        </p:txBody>
      </p:sp>
    </p:spTree>
    <p:extLst>
      <p:ext uri="{BB962C8B-B14F-4D97-AF65-F5344CB8AC3E}">
        <p14:creationId xmlns:p14="http://schemas.microsoft.com/office/powerpoint/2010/main" val="256502010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07BF285-7BF8-473F-9860-AAB672BC1E1A}"/>
              </a:ext>
            </a:extLst>
          </p:cNvPr>
          <p:cNvSpPr>
            <a:spLocks noGrp="1"/>
          </p:cNvSpPr>
          <p:nvPr>
            <p:ph type="title"/>
          </p:nvPr>
        </p:nvSpPr>
        <p:spPr/>
        <p:txBody>
          <a:bodyPr/>
          <a:lstStyle/>
          <a:p>
            <a:r>
              <a:rPr lang="fr-FR" dirty="0"/>
              <a:t>Suite refactorisation</a:t>
            </a:r>
          </a:p>
        </p:txBody>
      </p:sp>
      <p:sp>
        <p:nvSpPr>
          <p:cNvPr id="3" name="Espace réservé du contenu 2">
            <a:extLst>
              <a:ext uri="{FF2B5EF4-FFF2-40B4-BE49-F238E27FC236}">
                <a16:creationId xmlns:a16="http://schemas.microsoft.com/office/drawing/2014/main" id="{AC0D34ED-C79C-4538-99AC-E6B2B07B69EC}"/>
              </a:ext>
            </a:extLst>
          </p:cNvPr>
          <p:cNvSpPr>
            <a:spLocks noGrp="1"/>
          </p:cNvSpPr>
          <p:nvPr>
            <p:ph idx="1"/>
          </p:nvPr>
        </p:nvSpPr>
        <p:spPr>
          <a:xfrm>
            <a:off x="838200" y="1825624"/>
            <a:ext cx="10515600" cy="4779361"/>
          </a:xfrm>
        </p:spPr>
        <p:txBody>
          <a:bodyPr>
            <a:normAutofit fontScale="77500" lnSpcReduction="20000"/>
          </a:bodyPr>
          <a:lstStyle/>
          <a:p>
            <a:r>
              <a:rPr lang="fr-FR" dirty="0"/>
              <a:t>Avec un peu d’effort, on peut encore gagner </a:t>
            </a:r>
          </a:p>
          <a:p>
            <a:pPr lvl="1"/>
            <a:r>
              <a:rPr lang="fr-FR" dirty="0"/>
              <a:t>1 à 5 secondes de temps de traitement</a:t>
            </a:r>
          </a:p>
          <a:p>
            <a:pPr lvl="1"/>
            <a:r>
              <a:rPr lang="fr-FR" dirty="0"/>
              <a:t>Environ encore 3000 €/mois en production</a:t>
            </a:r>
          </a:p>
          <a:p>
            <a:pPr lvl="1"/>
            <a:endParaRPr lang="fr-FR" dirty="0"/>
          </a:p>
          <a:p>
            <a:r>
              <a:rPr lang="fr-FR" dirty="0"/>
              <a:t>Tâches</a:t>
            </a:r>
          </a:p>
          <a:p>
            <a:pPr lvl="1"/>
            <a:r>
              <a:rPr lang="fr-FR" dirty="0"/>
              <a:t>Rendre les OCR résiliant à la qualité du zoning en amont (afin de pouvoir baisser la qualité des zoning)</a:t>
            </a:r>
          </a:p>
          <a:p>
            <a:pPr lvl="1"/>
            <a:r>
              <a:rPr lang="fr-FR" dirty="0"/>
              <a:t>Basculer les darknet GPU sur de l’</a:t>
            </a:r>
            <a:r>
              <a:rPr lang="fr-FR" dirty="0" err="1"/>
              <a:t>OpenCV</a:t>
            </a:r>
            <a:r>
              <a:rPr lang="fr-FR" dirty="0"/>
              <a:t> GPU ou CPU (Unification des librairies, </a:t>
            </a:r>
            <a:r>
              <a:rPr lang="fr-FR" dirty="0" err="1"/>
              <a:t>stream</a:t>
            </a:r>
            <a:r>
              <a:rPr lang="fr-FR" dirty="0"/>
              <a:t> mémoires des fichiers sans écriture disque, simplification technique)</a:t>
            </a:r>
          </a:p>
          <a:p>
            <a:pPr lvl="1"/>
            <a:r>
              <a:rPr lang="fr-FR" dirty="0"/>
              <a:t>Remplacement de « </a:t>
            </a:r>
            <a:r>
              <a:rPr lang="fr-FR" dirty="0" err="1"/>
              <a:t>license</a:t>
            </a:r>
            <a:r>
              <a:rPr lang="fr-FR" dirty="0"/>
              <a:t>-</a:t>
            </a:r>
            <a:r>
              <a:rPr lang="fr-FR" dirty="0" err="1"/>
              <a:t>text</a:t>
            </a:r>
            <a:r>
              <a:rPr lang="fr-FR" dirty="0"/>
              <a:t>-boxes » (qui ne peut pas être mis à jour et utilise un clone d’un git pas maintenu depuis 2 ans) remplacer par du traitement d’image (ou autre)</a:t>
            </a:r>
          </a:p>
          <a:p>
            <a:pPr lvl="1"/>
            <a:r>
              <a:rPr lang="fr-FR" dirty="0"/>
              <a:t>Suppression de « </a:t>
            </a:r>
            <a:r>
              <a:rPr lang="fr-FR" dirty="0" err="1"/>
              <a:t>old</a:t>
            </a:r>
            <a:r>
              <a:rPr lang="fr-FR" dirty="0"/>
              <a:t>-</a:t>
            </a:r>
            <a:r>
              <a:rPr lang="fr-FR" dirty="0" err="1"/>
              <a:t>license</a:t>
            </a:r>
            <a:r>
              <a:rPr lang="fr-FR" dirty="0"/>
              <a:t>-recto-table-classifier ». Réaliser la classification des anciens permis depuis le tout premier zoning (augmenterais la qualité de tous les traitements d’après)</a:t>
            </a:r>
          </a:p>
          <a:p>
            <a:pPr lvl="1"/>
            <a:r>
              <a:rPr lang="fr-FR" dirty="0"/>
              <a:t>Etudier suppression de new-</a:t>
            </a:r>
            <a:r>
              <a:rPr lang="fr-FR" dirty="0" err="1"/>
              <a:t>license</a:t>
            </a:r>
            <a:r>
              <a:rPr lang="fr-FR" dirty="0"/>
              <a:t>-info-recto-zoning</a:t>
            </a:r>
            <a:endParaRPr lang="fr-FR" dirty="0">
              <a:solidFill>
                <a:srgbClr val="0451A5"/>
              </a:solidFill>
              <a:latin typeface="Consolas" panose="020B0609020204030204" pitchFamily="49" charset="0"/>
            </a:endParaRPr>
          </a:p>
          <a:p>
            <a:pPr lvl="1"/>
            <a:r>
              <a:rPr lang="fr-FR" dirty="0"/>
              <a:t>Etudier suppression de new-</a:t>
            </a:r>
            <a:r>
              <a:rPr lang="fr-FR" dirty="0" err="1"/>
              <a:t>license</a:t>
            </a:r>
            <a:r>
              <a:rPr lang="fr-FR" dirty="0"/>
              <a:t>-info-verso-zoning</a:t>
            </a:r>
          </a:p>
          <a:p>
            <a:pPr lvl="1"/>
            <a:r>
              <a:rPr lang="fr-FR" dirty="0"/>
              <a:t>Valider les prénoms/prénoms/villes en utilisant les donnée de </a:t>
            </a:r>
            <a:r>
              <a:rPr lang="fr-FR" dirty="0" err="1"/>
              <a:t>l’insee</a:t>
            </a:r>
            <a:r>
              <a:rPr lang="fr-FR" dirty="0"/>
              <a:t> un CER</a:t>
            </a:r>
          </a:p>
          <a:p>
            <a:pPr lvl="1"/>
            <a:r>
              <a:rPr lang="fr-FR" dirty="0"/>
              <a:t>Améliorer les nouveaux algorithmes de traitement d’image </a:t>
            </a:r>
          </a:p>
          <a:p>
            <a:pPr lvl="1"/>
            <a:r>
              <a:rPr lang="fr-FR" dirty="0"/>
              <a:t>Tester de remettre les </a:t>
            </a:r>
            <a:r>
              <a:rPr lang="fr-FR" dirty="0" err="1"/>
              <a:t>tensorflow</a:t>
            </a:r>
            <a:r>
              <a:rPr lang="fr-FR" dirty="0"/>
              <a:t> en mode CPU (Utilise moins de mémoire en mode CPU)</a:t>
            </a:r>
          </a:p>
        </p:txBody>
      </p:sp>
    </p:spTree>
    <p:extLst>
      <p:ext uri="{BB962C8B-B14F-4D97-AF65-F5344CB8AC3E}">
        <p14:creationId xmlns:p14="http://schemas.microsoft.com/office/powerpoint/2010/main" val="217346904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 name="Image 64">
            <a:extLst>
              <a:ext uri="{FF2B5EF4-FFF2-40B4-BE49-F238E27FC236}">
                <a16:creationId xmlns:a16="http://schemas.microsoft.com/office/drawing/2014/main" id="{7FE5861D-1423-4B7E-9088-211EBE30289C}"/>
              </a:ext>
            </a:extLst>
          </p:cNvPr>
          <p:cNvPicPr>
            <a:picLocks noChangeAspect="1"/>
          </p:cNvPicPr>
          <p:nvPr/>
        </p:nvPicPr>
        <p:blipFill>
          <a:blip r:embed="rId3"/>
          <a:stretch>
            <a:fillRect/>
          </a:stretch>
        </p:blipFill>
        <p:spPr>
          <a:xfrm rot="5400000">
            <a:off x="7913544" y="1133654"/>
            <a:ext cx="832491" cy="1246886"/>
          </a:xfrm>
          <a:prstGeom prst="rect">
            <a:avLst/>
          </a:prstGeom>
        </p:spPr>
      </p:pic>
      <p:pic>
        <p:nvPicPr>
          <p:cNvPr id="64" name="Image 63">
            <a:extLst>
              <a:ext uri="{FF2B5EF4-FFF2-40B4-BE49-F238E27FC236}">
                <a16:creationId xmlns:a16="http://schemas.microsoft.com/office/drawing/2014/main" id="{AB2554D5-36F6-4832-84A9-B48519AA1C1F}"/>
              </a:ext>
            </a:extLst>
          </p:cNvPr>
          <p:cNvPicPr>
            <a:picLocks noChangeAspect="1"/>
          </p:cNvPicPr>
          <p:nvPr/>
        </p:nvPicPr>
        <p:blipFill>
          <a:blip r:embed="rId3"/>
          <a:stretch>
            <a:fillRect/>
          </a:stretch>
        </p:blipFill>
        <p:spPr>
          <a:xfrm rot="5400000">
            <a:off x="6084672" y="1177097"/>
            <a:ext cx="832491" cy="1246886"/>
          </a:xfrm>
          <a:prstGeom prst="rect">
            <a:avLst/>
          </a:prstGeom>
        </p:spPr>
      </p:pic>
      <p:pic>
        <p:nvPicPr>
          <p:cNvPr id="63" name="Image 62">
            <a:extLst>
              <a:ext uri="{FF2B5EF4-FFF2-40B4-BE49-F238E27FC236}">
                <a16:creationId xmlns:a16="http://schemas.microsoft.com/office/drawing/2014/main" id="{F88A02DD-A2B1-4343-9FAE-95FE5B8BD894}"/>
              </a:ext>
            </a:extLst>
          </p:cNvPr>
          <p:cNvPicPr>
            <a:picLocks noChangeAspect="1"/>
          </p:cNvPicPr>
          <p:nvPr/>
        </p:nvPicPr>
        <p:blipFill>
          <a:blip r:embed="rId3"/>
          <a:stretch>
            <a:fillRect/>
          </a:stretch>
        </p:blipFill>
        <p:spPr>
          <a:xfrm rot="3512721">
            <a:off x="4253471" y="1012055"/>
            <a:ext cx="933688" cy="1398456"/>
          </a:xfrm>
          <a:prstGeom prst="rect">
            <a:avLst/>
          </a:prstGeom>
        </p:spPr>
      </p:pic>
      <p:pic>
        <p:nvPicPr>
          <p:cNvPr id="108" name="Picture 2" descr="Carte nationale d'identité - CNI - Evreux">
            <a:extLst>
              <a:ext uri="{FF2B5EF4-FFF2-40B4-BE49-F238E27FC236}">
                <a16:creationId xmlns:a16="http://schemas.microsoft.com/office/drawing/2014/main" id="{4DE1E159-CE66-4744-971B-816D855BF0C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3455" r="12223"/>
          <a:stretch/>
        </p:blipFill>
        <p:spPr bwMode="auto">
          <a:xfrm rot="250758">
            <a:off x="5851138" y="4571091"/>
            <a:ext cx="1387001" cy="1049732"/>
          </a:xfrm>
          <a:prstGeom prst="rect">
            <a:avLst/>
          </a:prstGeom>
          <a:noFill/>
          <a:extLst>
            <a:ext uri="{909E8E84-426E-40DD-AFC4-6F175D3DCCD1}">
              <a14:hiddenFill xmlns:a14="http://schemas.microsoft.com/office/drawing/2010/main">
                <a:solidFill>
                  <a:srgbClr val="FFFFFF"/>
                </a:solidFill>
              </a14:hiddenFill>
            </a:ext>
          </a:extLst>
        </p:spPr>
      </p:pic>
      <p:pic>
        <p:nvPicPr>
          <p:cNvPr id="107" name="Picture 2" descr="Carte nationale d'identité - CNI - Evreux">
            <a:extLst>
              <a:ext uri="{FF2B5EF4-FFF2-40B4-BE49-F238E27FC236}">
                <a16:creationId xmlns:a16="http://schemas.microsoft.com/office/drawing/2014/main" id="{2928F3CE-D858-4835-8A95-72A8C01D15F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3455" r="12223"/>
          <a:stretch/>
        </p:blipFill>
        <p:spPr bwMode="auto">
          <a:xfrm rot="16200000">
            <a:off x="3689468" y="4385865"/>
            <a:ext cx="1943101" cy="1470608"/>
          </a:xfrm>
          <a:prstGeom prst="rect">
            <a:avLst/>
          </a:prstGeom>
          <a:noFill/>
          <a:extLst>
            <a:ext uri="{909E8E84-426E-40DD-AFC4-6F175D3DCCD1}">
              <a14:hiddenFill xmlns:a14="http://schemas.microsoft.com/office/drawing/2010/main">
                <a:solidFill>
                  <a:srgbClr val="FFFFFF"/>
                </a:solidFill>
              </a14:hiddenFill>
            </a:ext>
          </a:extLst>
        </p:spPr>
      </p:pic>
      <p:pic>
        <p:nvPicPr>
          <p:cNvPr id="109" name="Picture 2" descr="Carte nationale d'identité - CNI - Evreux">
            <a:extLst>
              <a:ext uri="{FF2B5EF4-FFF2-40B4-BE49-F238E27FC236}">
                <a16:creationId xmlns:a16="http://schemas.microsoft.com/office/drawing/2014/main" id="{3029ED9D-B5ED-4D24-962D-D241D9AE48F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3455" r="12223"/>
          <a:stretch/>
        </p:blipFill>
        <p:spPr bwMode="auto">
          <a:xfrm rot="250758">
            <a:off x="7394903" y="4579516"/>
            <a:ext cx="1387001" cy="104973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8">
            <a:extLst>
              <a:ext uri="{FF2B5EF4-FFF2-40B4-BE49-F238E27FC236}">
                <a16:creationId xmlns:a16="http://schemas.microsoft.com/office/drawing/2014/main" id="{9AB43DC7-70B0-428C-BA00-0747535379E2}"/>
              </a:ext>
            </a:extLst>
          </p:cNvPr>
          <p:cNvPicPr>
            <a:picLocks noGrp="1" noChangeAspect="1"/>
          </p:cNvPicPr>
          <p:nvPr>
            <p:ph idx="1"/>
          </p:nvPr>
        </p:nvPicPr>
        <p:blipFill>
          <a:blip r:embed="rId5"/>
          <a:stretch>
            <a:fillRect/>
          </a:stretch>
        </p:blipFill>
        <p:spPr>
          <a:xfrm>
            <a:off x="1660951" y="3594583"/>
            <a:ext cx="1991818" cy="280941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 name="Picture 11">
            <a:extLst>
              <a:ext uri="{FF2B5EF4-FFF2-40B4-BE49-F238E27FC236}">
                <a16:creationId xmlns:a16="http://schemas.microsoft.com/office/drawing/2014/main" id="{690BA006-DE1C-42B7-85C0-57D102417DC8}"/>
              </a:ext>
            </a:extLst>
          </p:cNvPr>
          <p:cNvPicPr>
            <a:picLocks noChangeAspect="1"/>
          </p:cNvPicPr>
          <p:nvPr/>
        </p:nvPicPr>
        <p:blipFill>
          <a:blip r:embed="rId6"/>
          <a:stretch>
            <a:fillRect/>
          </a:stretch>
        </p:blipFill>
        <p:spPr>
          <a:xfrm>
            <a:off x="9627418" y="4173218"/>
            <a:ext cx="657225" cy="152400"/>
          </a:xfrm>
          <a:prstGeom prst="rect">
            <a:avLst/>
          </a:prstGeom>
        </p:spPr>
      </p:pic>
      <p:pic>
        <p:nvPicPr>
          <p:cNvPr id="12" name="Picture 12">
            <a:extLst>
              <a:ext uri="{FF2B5EF4-FFF2-40B4-BE49-F238E27FC236}">
                <a16:creationId xmlns:a16="http://schemas.microsoft.com/office/drawing/2014/main" id="{DD92FC87-14B0-4A72-90A2-BBBACE35B5F4}"/>
              </a:ext>
            </a:extLst>
          </p:cNvPr>
          <p:cNvPicPr>
            <a:picLocks noChangeAspect="1"/>
          </p:cNvPicPr>
          <p:nvPr/>
        </p:nvPicPr>
        <p:blipFill>
          <a:blip r:embed="rId7"/>
          <a:stretch>
            <a:fillRect/>
          </a:stretch>
        </p:blipFill>
        <p:spPr>
          <a:xfrm>
            <a:off x="9239824" y="3869710"/>
            <a:ext cx="1257300" cy="219075"/>
          </a:xfrm>
          <a:prstGeom prst="rect">
            <a:avLst/>
          </a:prstGeom>
        </p:spPr>
      </p:pic>
      <p:pic>
        <p:nvPicPr>
          <p:cNvPr id="13" name="Picture 13">
            <a:extLst>
              <a:ext uri="{FF2B5EF4-FFF2-40B4-BE49-F238E27FC236}">
                <a16:creationId xmlns:a16="http://schemas.microsoft.com/office/drawing/2014/main" id="{7CFF2178-E857-4C9F-A21A-459F36900606}"/>
              </a:ext>
            </a:extLst>
          </p:cNvPr>
          <p:cNvPicPr>
            <a:picLocks noChangeAspect="1"/>
          </p:cNvPicPr>
          <p:nvPr/>
        </p:nvPicPr>
        <p:blipFill>
          <a:blip r:embed="rId8"/>
          <a:stretch>
            <a:fillRect/>
          </a:stretch>
        </p:blipFill>
        <p:spPr>
          <a:xfrm>
            <a:off x="9607998" y="4463695"/>
            <a:ext cx="733425" cy="133350"/>
          </a:xfrm>
          <a:prstGeom prst="rect">
            <a:avLst/>
          </a:prstGeom>
        </p:spPr>
      </p:pic>
      <p:pic>
        <p:nvPicPr>
          <p:cNvPr id="14" name="Picture 14">
            <a:extLst>
              <a:ext uri="{FF2B5EF4-FFF2-40B4-BE49-F238E27FC236}">
                <a16:creationId xmlns:a16="http://schemas.microsoft.com/office/drawing/2014/main" id="{9FA4FA91-E05B-423B-9BC1-AC48BE9E2F0D}"/>
              </a:ext>
            </a:extLst>
          </p:cNvPr>
          <p:cNvPicPr>
            <a:picLocks noChangeAspect="1"/>
          </p:cNvPicPr>
          <p:nvPr/>
        </p:nvPicPr>
        <p:blipFill>
          <a:blip r:embed="rId9"/>
          <a:stretch>
            <a:fillRect/>
          </a:stretch>
        </p:blipFill>
        <p:spPr>
          <a:xfrm>
            <a:off x="9319052" y="5023457"/>
            <a:ext cx="1133475" cy="171450"/>
          </a:xfrm>
          <a:prstGeom prst="rect">
            <a:avLst/>
          </a:prstGeom>
        </p:spPr>
      </p:pic>
      <p:pic>
        <p:nvPicPr>
          <p:cNvPr id="15" name="Picture 15">
            <a:extLst>
              <a:ext uri="{FF2B5EF4-FFF2-40B4-BE49-F238E27FC236}">
                <a16:creationId xmlns:a16="http://schemas.microsoft.com/office/drawing/2014/main" id="{F1DDBC97-68FB-4F28-8281-C41D2FAD144B}"/>
              </a:ext>
            </a:extLst>
          </p:cNvPr>
          <p:cNvPicPr>
            <a:picLocks noChangeAspect="1"/>
          </p:cNvPicPr>
          <p:nvPr/>
        </p:nvPicPr>
        <p:blipFill>
          <a:blip r:embed="rId8"/>
          <a:stretch>
            <a:fillRect/>
          </a:stretch>
        </p:blipFill>
        <p:spPr>
          <a:xfrm>
            <a:off x="9675466" y="5582002"/>
            <a:ext cx="733425" cy="133350"/>
          </a:xfrm>
          <a:prstGeom prst="rect">
            <a:avLst/>
          </a:prstGeom>
        </p:spPr>
      </p:pic>
      <p:pic>
        <p:nvPicPr>
          <p:cNvPr id="16" name="Picture 16">
            <a:extLst>
              <a:ext uri="{FF2B5EF4-FFF2-40B4-BE49-F238E27FC236}">
                <a16:creationId xmlns:a16="http://schemas.microsoft.com/office/drawing/2014/main" id="{23B4C267-D41C-41D4-A5B3-CF3A24223DD0}"/>
              </a:ext>
            </a:extLst>
          </p:cNvPr>
          <p:cNvPicPr>
            <a:picLocks noChangeAspect="1"/>
          </p:cNvPicPr>
          <p:nvPr/>
        </p:nvPicPr>
        <p:blipFill>
          <a:blip r:embed="rId10"/>
          <a:stretch>
            <a:fillRect/>
          </a:stretch>
        </p:blipFill>
        <p:spPr>
          <a:xfrm>
            <a:off x="9009912" y="4694259"/>
            <a:ext cx="1470212" cy="139400"/>
          </a:xfrm>
          <a:prstGeom prst="rect">
            <a:avLst/>
          </a:prstGeom>
        </p:spPr>
      </p:pic>
      <p:pic>
        <p:nvPicPr>
          <p:cNvPr id="17" name="Picture 17">
            <a:extLst>
              <a:ext uri="{FF2B5EF4-FFF2-40B4-BE49-F238E27FC236}">
                <a16:creationId xmlns:a16="http://schemas.microsoft.com/office/drawing/2014/main" id="{582AB288-481E-4E31-854E-3AC0FFC7EE05}"/>
              </a:ext>
            </a:extLst>
          </p:cNvPr>
          <p:cNvPicPr>
            <a:picLocks noChangeAspect="1"/>
          </p:cNvPicPr>
          <p:nvPr/>
        </p:nvPicPr>
        <p:blipFill>
          <a:blip r:embed="rId11"/>
          <a:stretch>
            <a:fillRect/>
          </a:stretch>
        </p:blipFill>
        <p:spPr>
          <a:xfrm>
            <a:off x="9484502" y="5773855"/>
            <a:ext cx="771525" cy="171450"/>
          </a:xfrm>
          <a:prstGeom prst="rect">
            <a:avLst/>
          </a:prstGeom>
        </p:spPr>
      </p:pic>
      <p:pic>
        <p:nvPicPr>
          <p:cNvPr id="18" name="Picture 18">
            <a:extLst>
              <a:ext uri="{FF2B5EF4-FFF2-40B4-BE49-F238E27FC236}">
                <a16:creationId xmlns:a16="http://schemas.microsoft.com/office/drawing/2014/main" id="{F35D1665-6E32-48B1-A3DC-FD4734F4FE87}"/>
              </a:ext>
            </a:extLst>
          </p:cNvPr>
          <p:cNvPicPr>
            <a:picLocks noChangeAspect="1"/>
          </p:cNvPicPr>
          <p:nvPr/>
        </p:nvPicPr>
        <p:blipFill>
          <a:blip r:embed="rId12"/>
          <a:stretch>
            <a:fillRect/>
          </a:stretch>
        </p:blipFill>
        <p:spPr>
          <a:xfrm>
            <a:off x="9580626" y="5346740"/>
            <a:ext cx="561975" cy="142875"/>
          </a:xfrm>
          <a:prstGeom prst="rect">
            <a:avLst/>
          </a:prstGeom>
        </p:spPr>
      </p:pic>
      <p:pic>
        <p:nvPicPr>
          <p:cNvPr id="19" name="Picture 19">
            <a:extLst>
              <a:ext uri="{FF2B5EF4-FFF2-40B4-BE49-F238E27FC236}">
                <a16:creationId xmlns:a16="http://schemas.microsoft.com/office/drawing/2014/main" id="{BD982142-5825-419C-9187-81199C978EE9}"/>
              </a:ext>
            </a:extLst>
          </p:cNvPr>
          <p:cNvPicPr>
            <a:picLocks noChangeAspect="1"/>
          </p:cNvPicPr>
          <p:nvPr/>
        </p:nvPicPr>
        <p:blipFill>
          <a:blip r:embed="rId13"/>
          <a:stretch>
            <a:fillRect/>
          </a:stretch>
        </p:blipFill>
        <p:spPr>
          <a:xfrm>
            <a:off x="9399570" y="6106698"/>
            <a:ext cx="733425" cy="133350"/>
          </a:xfrm>
          <a:prstGeom prst="rect">
            <a:avLst/>
          </a:prstGeom>
        </p:spPr>
      </p:pic>
      <p:sp>
        <p:nvSpPr>
          <p:cNvPr id="22" name="TextBox 21">
            <a:extLst>
              <a:ext uri="{FF2B5EF4-FFF2-40B4-BE49-F238E27FC236}">
                <a16:creationId xmlns:a16="http://schemas.microsoft.com/office/drawing/2014/main" id="{D96E1BA4-B779-4AC2-93CD-1B21B8B225E2}"/>
              </a:ext>
            </a:extLst>
          </p:cNvPr>
          <p:cNvSpPr txBox="1"/>
          <p:nvPr/>
        </p:nvSpPr>
        <p:spPr>
          <a:xfrm>
            <a:off x="2596403" y="1349188"/>
            <a:ext cx="128587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a:t>Page</a:t>
            </a:r>
          </a:p>
        </p:txBody>
      </p:sp>
      <p:sp>
        <p:nvSpPr>
          <p:cNvPr id="30" name="Arrow: Right 29">
            <a:extLst>
              <a:ext uri="{FF2B5EF4-FFF2-40B4-BE49-F238E27FC236}">
                <a16:creationId xmlns:a16="http://schemas.microsoft.com/office/drawing/2014/main" id="{AD32CA55-0C1A-4E5F-9DE3-D0EFD361ED0E}"/>
              </a:ext>
            </a:extLst>
          </p:cNvPr>
          <p:cNvSpPr/>
          <p:nvPr/>
        </p:nvSpPr>
        <p:spPr>
          <a:xfrm>
            <a:off x="3538190" y="4858040"/>
            <a:ext cx="590550" cy="485775"/>
          </a:xfrm>
          <a:prstGeom prst="rightArrow">
            <a:avLst/>
          </a:prstGeom>
          <a:solidFill>
            <a:schemeClr val="accent6">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a:extLst>
              <a:ext uri="{FF2B5EF4-FFF2-40B4-BE49-F238E27FC236}">
                <a16:creationId xmlns:a16="http://schemas.microsoft.com/office/drawing/2014/main" id="{AB59467D-2888-4F40-8EBD-E6F627A6D188}"/>
              </a:ext>
            </a:extLst>
          </p:cNvPr>
          <p:cNvPicPr>
            <a:picLocks noChangeAspect="1"/>
          </p:cNvPicPr>
          <p:nvPr/>
        </p:nvPicPr>
        <p:blipFill>
          <a:blip r:embed="rId14"/>
          <a:stretch>
            <a:fillRect/>
          </a:stretch>
        </p:blipFill>
        <p:spPr>
          <a:xfrm>
            <a:off x="1667436" y="395373"/>
            <a:ext cx="1990165" cy="283099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 name="Picture 19">
            <a:extLst>
              <a:ext uri="{FF2B5EF4-FFF2-40B4-BE49-F238E27FC236}">
                <a16:creationId xmlns:a16="http://schemas.microsoft.com/office/drawing/2014/main" id="{3B7F4F27-32F8-431F-A2DA-BBED9E845997}"/>
              </a:ext>
            </a:extLst>
          </p:cNvPr>
          <p:cNvPicPr>
            <a:picLocks noChangeAspect="1"/>
          </p:cNvPicPr>
          <p:nvPr/>
        </p:nvPicPr>
        <p:blipFill>
          <a:blip r:embed="rId15"/>
          <a:stretch>
            <a:fillRect/>
          </a:stretch>
        </p:blipFill>
        <p:spPr>
          <a:xfrm>
            <a:off x="-1" y="2595281"/>
            <a:ext cx="1550895" cy="1577789"/>
          </a:xfrm>
          <a:prstGeom prst="rect">
            <a:avLst/>
          </a:prstGeom>
        </p:spPr>
      </p:pic>
      <p:sp>
        <p:nvSpPr>
          <p:cNvPr id="28" name="Arrow: Right 27">
            <a:extLst>
              <a:ext uri="{FF2B5EF4-FFF2-40B4-BE49-F238E27FC236}">
                <a16:creationId xmlns:a16="http://schemas.microsoft.com/office/drawing/2014/main" id="{AB8EB02C-5162-41C2-B59A-F978CEA9B4D7}"/>
              </a:ext>
            </a:extLst>
          </p:cNvPr>
          <p:cNvSpPr/>
          <p:nvPr/>
        </p:nvSpPr>
        <p:spPr>
          <a:xfrm rot="-2520000">
            <a:off x="1409072" y="2563076"/>
            <a:ext cx="590550" cy="485775"/>
          </a:xfrm>
          <a:prstGeom prst="rightArrow">
            <a:avLst/>
          </a:prstGeom>
          <a:solidFill>
            <a:schemeClr val="bg2">
              <a:lumMod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Arrow: Right 33">
            <a:extLst>
              <a:ext uri="{FF2B5EF4-FFF2-40B4-BE49-F238E27FC236}">
                <a16:creationId xmlns:a16="http://schemas.microsoft.com/office/drawing/2014/main" id="{B78367CC-6610-4715-A0AD-0B693C3F79DD}"/>
              </a:ext>
            </a:extLst>
          </p:cNvPr>
          <p:cNvSpPr/>
          <p:nvPr/>
        </p:nvSpPr>
        <p:spPr>
          <a:xfrm rot="2400000">
            <a:off x="1368730" y="3549193"/>
            <a:ext cx="590550" cy="485775"/>
          </a:xfrm>
          <a:prstGeom prst="rightArrow">
            <a:avLst/>
          </a:prstGeom>
          <a:solidFill>
            <a:schemeClr val="bg2">
              <a:lumMod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3B10E86D-B938-41E0-9E7E-449296B6A70C}"/>
              </a:ext>
            </a:extLst>
          </p:cNvPr>
          <p:cNvSpPr txBox="1"/>
          <p:nvPr/>
        </p:nvSpPr>
        <p:spPr>
          <a:xfrm rot="-2580000">
            <a:off x="1350308" y="2613212"/>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Split</a:t>
            </a:r>
          </a:p>
        </p:txBody>
      </p:sp>
      <p:sp>
        <p:nvSpPr>
          <p:cNvPr id="31" name="Arrow: Right 30">
            <a:extLst>
              <a:ext uri="{FF2B5EF4-FFF2-40B4-BE49-F238E27FC236}">
                <a16:creationId xmlns:a16="http://schemas.microsoft.com/office/drawing/2014/main" id="{91E47E77-3002-4339-AA9A-29438925A970}"/>
              </a:ext>
            </a:extLst>
          </p:cNvPr>
          <p:cNvSpPr/>
          <p:nvPr/>
        </p:nvSpPr>
        <p:spPr>
          <a:xfrm>
            <a:off x="3482160" y="1523169"/>
            <a:ext cx="590550" cy="485775"/>
          </a:xfrm>
          <a:prstGeom prst="rightArrow">
            <a:avLst/>
          </a:prstGeom>
          <a:solidFill>
            <a:schemeClr val="accent6">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Arrow: Right 37">
            <a:extLst>
              <a:ext uri="{FF2B5EF4-FFF2-40B4-BE49-F238E27FC236}">
                <a16:creationId xmlns:a16="http://schemas.microsoft.com/office/drawing/2014/main" id="{9A403B89-ACE4-4A98-957D-8FE8674F6756}"/>
              </a:ext>
            </a:extLst>
          </p:cNvPr>
          <p:cNvSpPr/>
          <p:nvPr/>
        </p:nvSpPr>
        <p:spPr>
          <a:xfrm>
            <a:off x="7098696" y="1523151"/>
            <a:ext cx="590550" cy="485775"/>
          </a:xfrm>
          <a:prstGeom prst="rightArrow">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Arrow: Right 38">
            <a:extLst>
              <a:ext uri="{FF2B5EF4-FFF2-40B4-BE49-F238E27FC236}">
                <a16:creationId xmlns:a16="http://schemas.microsoft.com/office/drawing/2014/main" id="{41929FE0-16E2-431E-956F-915539F08956}"/>
              </a:ext>
            </a:extLst>
          </p:cNvPr>
          <p:cNvSpPr/>
          <p:nvPr/>
        </p:nvSpPr>
        <p:spPr>
          <a:xfrm>
            <a:off x="5113735" y="4858040"/>
            <a:ext cx="830983" cy="458881"/>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Arrow: Right 35">
            <a:extLst>
              <a:ext uri="{FF2B5EF4-FFF2-40B4-BE49-F238E27FC236}">
                <a16:creationId xmlns:a16="http://schemas.microsoft.com/office/drawing/2014/main" id="{E63DA772-256B-4783-AFB8-CFE4ACBAC73E}"/>
              </a:ext>
            </a:extLst>
          </p:cNvPr>
          <p:cNvSpPr/>
          <p:nvPr/>
        </p:nvSpPr>
        <p:spPr>
          <a:xfrm>
            <a:off x="5140630" y="1505240"/>
            <a:ext cx="830983" cy="503704"/>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D12018DA-D091-4CA4-BABF-69DFB0B65C21}"/>
              </a:ext>
            </a:extLst>
          </p:cNvPr>
          <p:cNvSpPr txBox="1"/>
          <p:nvPr/>
        </p:nvSpPr>
        <p:spPr>
          <a:xfrm>
            <a:off x="3510802" y="4979894"/>
            <a:ext cx="149542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Zoning </a:t>
            </a:r>
          </a:p>
        </p:txBody>
      </p:sp>
      <p:sp>
        <p:nvSpPr>
          <p:cNvPr id="21" name="TextBox 20">
            <a:extLst>
              <a:ext uri="{FF2B5EF4-FFF2-40B4-BE49-F238E27FC236}">
                <a16:creationId xmlns:a16="http://schemas.microsoft.com/office/drawing/2014/main" id="{F7A06601-74EE-41DC-9D38-1159B314C50C}"/>
              </a:ext>
            </a:extLst>
          </p:cNvPr>
          <p:cNvSpPr txBox="1"/>
          <p:nvPr/>
        </p:nvSpPr>
        <p:spPr>
          <a:xfrm>
            <a:off x="3448049" y="1645024"/>
            <a:ext cx="149542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bg1"/>
                </a:solidFill>
              </a:rPr>
              <a:t>Zoning </a:t>
            </a:r>
          </a:p>
        </p:txBody>
      </p:sp>
      <p:sp>
        <p:nvSpPr>
          <p:cNvPr id="43" name="TextBox 42">
            <a:extLst>
              <a:ext uri="{FF2B5EF4-FFF2-40B4-BE49-F238E27FC236}">
                <a16:creationId xmlns:a16="http://schemas.microsoft.com/office/drawing/2014/main" id="{3045D61F-BDBF-440B-BED7-36507668E867}"/>
              </a:ext>
            </a:extLst>
          </p:cNvPr>
          <p:cNvSpPr txBox="1"/>
          <p:nvPr/>
        </p:nvSpPr>
        <p:spPr>
          <a:xfrm>
            <a:off x="5058896" y="4961964"/>
            <a:ext cx="1102659" cy="2551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Homography</a:t>
            </a:r>
          </a:p>
        </p:txBody>
      </p:sp>
      <p:sp>
        <p:nvSpPr>
          <p:cNvPr id="41" name="Arrow: Right 40">
            <a:extLst>
              <a:ext uri="{FF2B5EF4-FFF2-40B4-BE49-F238E27FC236}">
                <a16:creationId xmlns:a16="http://schemas.microsoft.com/office/drawing/2014/main" id="{25AE7360-02AD-4AA1-A1AF-B2B408DAD9D9}"/>
              </a:ext>
            </a:extLst>
          </p:cNvPr>
          <p:cNvSpPr/>
          <p:nvPr/>
        </p:nvSpPr>
        <p:spPr>
          <a:xfrm>
            <a:off x="7027700" y="4862218"/>
            <a:ext cx="590550" cy="485775"/>
          </a:xfrm>
          <a:prstGeom prst="rightArrow">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Arrow: Right 45">
            <a:extLst>
              <a:ext uri="{FF2B5EF4-FFF2-40B4-BE49-F238E27FC236}">
                <a16:creationId xmlns:a16="http://schemas.microsoft.com/office/drawing/2014/main" id="{F03AFA7A-8724-4E27-9F6B-C800D689F662}"/>
              </a:ext>
            </a:extLst>
          </p:cNvPr>
          <p:cNvSpPr/>
          <p:nvPr/>
        </p:nvSpPr>
        <p:spPr>
          <a:xfrm>
            <a:off x="8587558" y="4835324"/>
            <a:ext cx="590550" cy="485775"/>
          </a:xfrm>
          <a:prstGeom prst="rightArrow">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5BE86791-606D-4E90-9889-D0ACB27CCE10}"/>
              </a:ext>
            </a:extLst>
          </p:cNvPr>
          <p:cNvSpPr/>
          <p:nvPr/>
        </p:nvSpPr>
        <p:spPr>
          <a:xfrm>
            <a:off x="7758952" y="4706167"/>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0A73D572-370E-4AB6-A106-6A2E6B5D5CE6}"/>
              </a:ext>
            </a:extLst>
          </p:cNvPr>
          <p:cNvSpPr/>
          <p:nvPr/>
        </p:nvSpPr>
        <p:spPr>
          <a:xfrm>
            <a:off x="7758952" y="4858567"/>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0782A284-4064-460E-9FC6-11A3CF1E008A}"/>
              </a:ext>
            </a:extLst>
          </p:cNvPr>
          <p:cNvSpPr/>
          <p:nvPr/>
        </p:nvSpPr>
        <p:spPr>
          <a:xfrm>
            <a:off x="7758951" y="5010966"/>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E47DE73E-D19A-4144-9A52-6FCD9A9FB26F}"/>
              </a:ext>
            </a:extLst>
          </p:cNvPr>
          <p:cNvSpPr/>
          <p:nvPr/>
        </p:nvSpPr>
        <p:spPr>
          <a:xfrm>
            <a:off x="7758951" y="5163366"/>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26368013-0577-4B21-B6FD-4E1F1B6BB926}"/>
              </a:ext>
            </a:extLst>
          </p:cNvPr>
          <p:cNvSpPr/>
          <p:nvPr/>
        </p:nvSpPr>
        <p:spPr>
          <a:xfrm>
            <a:off x="7463116" y="5342661"/>
            <a:ext cx="1308846" cy="170329"/>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a:extLst>
              <a:ext uri="{FF2B5EF4-FFF2-40B4-BE49-F238E27FC236}">
                <a16:creationId xmlns:a16="http://schemas.microsoft.com/office/drawing/2014/main" id="{51169252-75F3-4951-AA8D-6A6402B8D826}"/>
              </a:ext>
            </a:extLst>
          </p:cNvPr>
          <p:cNvSpPr txBox="1"/>
          <p:nvPr/>
        </p:nvSpPr>
        <p:spPr>
          <a:xfrm>
            <a:off x="7081954" y="1636041"/>
            <a:ext cx="113795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sp>
        <p:nvSpPr>
          <p:cNvPr id="53" name="TextBox 52">
            <a:extLst>
              <a:ext uri="{FF2B5EF4-FFF2-40B4-BE49-F238E27FC236}">
                <a16:creationId xmlns:a16="http://schemas.microsoft.com/office/drawing/2014/main" id="{BD6A6E49-DFF6-4939-B344-0F5799A8931F}"/>
              </a:ext>
            </a:extLst>
          </p:cNvPr>
          <p:cNvSpPr txBox="1"/>
          <p:nvPr/>
        </p:nvSpPr>
        <p:spPr>
          <a:xfrm>
            <a:off x="7019922" y="4975109"/>
            <a:ext cx="895911"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sp>
        <p:nvSpPr>
          <p:cNvPr id="25" name="TextBox 24">
            <a:extLst>
              <a:ext uri="{FF2B5EF4-FFF2-40B4-BE49-F238E27FC236}">
                <a16:creationId xmlns:a16="http://schemas.microsoft.com/office/drawing/2014/main" id="{053E40F4-3AC6-4E3F-A8B8-63261B008409}"/>
              </a:ext>
            </a:extLst>
          </p:cNvPr>
          <p:cNvSpPr txBox="1"/>
          <p:nvPr/>
        </p:nvSpPr>
        <p:spPr>
          <a:xfrm>
            <a:off x="8631331" y="4958859"/>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OCR</a:t>
            </a:r>
          </a:p>
        </p:txBody>
      </p:sp>
      <p:sp>
        <p:nvSpPr>
          <p:cNvPr id="23" name="TextBox 22">
            <a:extLst>
              <a:ext uri="{FF2B5EF4-FFF2-40B4-BE49-F238E27FC236}">
                <a16:creationId xmlns:a16="http://schemas.microsoft.com/office/drawing/2014/main" id="{A4FE806C-6168-4724-B979-45E8B03B5933}"/>
              </a:ext>
            </a:extLst>
          </p:cNvPr>
          <p:cNvSpPr txBox="1"/>
          <p:nvPr/>
        </p:nvSpPr>
        <p:spPr>
          <a:xfrm>
            <a:off x="5094755" y="1645024"/>
            <a:ext cx="1255059"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Homography</a:t>
            </a:r>
          </a:p>
        </p:txBody>
      </p:sp>
      <p:sp>
        <p:nvSpPr>
          <p:cNvPr id="81" name="TextBox 80">
            <a:extLst>
              <a:ext uri="{FF2B5EF4-FFF2-40B4-BE49-F238E27FC236}">
                <a16:creationId xmlns:a16="http://schemas.microsoft.com/office/drawing/2014/main" id="{79616E8F-CC8F-4AF9-A050-C1B4B08ECA31}"/>
              </a:ext>
            </a:extLst>
          </p:cNvPr>
          <p:cNvSpPr txBox="1"/>
          <p:nvPr/>
        </p:nvSpPr>
        <p:spPr>
          <a:xfrm rot="2280000">
            <a:off x="1332378" y="3760693"/>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Split</a:t>
            </a:r>
          </a:p>
        </p:txBody>
      </p:sp>
      <p:pic>
        <p:nvPicPr>
          <p:cNvPr id="86" name="Picture 2" descr="MuPDF Reviews">
            <a:extLst>
              <a:ext uri="{FF2B5EF4-FFF2-40B4-BE49-F238E27FC236}">
                <a16:creationId xmlns:a16="http://schemas.microsoft.com/office/drawing/2014/main" id="{171DDC90-B01F-46C2-B35B-694857803BE0}"/>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95943" y="4164845"/>
            <a:ext cx="409403" cy="541322"/>
          </a:xfrm>
          <a:prstGeom prst="rect">
            <a:avLst/>
          </a:prstGeom>
          <a:noFill/>
          <a:extLst>
            <a:ext uri="{909E8E84-426E-40DD-AFC4-6F175D3DCCD1}">
              <a14:hiddenFill xmlns:a14="http://schemas.microsoft.com/office/drawing/2010/main">
                <a:solidFill>
                  <a:srgbClr val="FFFFFF"/>
                </a:solidFill>
              </a14:hiddenFill>
            </a:ext>
          </a:extLst>
        </p:spPr>
      </p:pic>
      <p:pic>
        <p:nvPicPr>
          <p:cNvPr id="87" name="Picture 11">
            <a:extLst>
              <a:ext uri="{FF2B5EF4-FFF2-40B4-BE49-F238E27FC236}">
                <a16:creationId xmlns:a16="http://schemas.microsoft.com/office/drawing/2014/main" id="{C0C78904-71E7-4C20-B105-9D6058A345A7}"/>
              </a:ext>
            </a:extLst>
          </p:cNvPr>
          <p:cNvPicPr>
            <a:picLocks noChangeAspect="1"/>
          </p:cNvPicPr>
          <p:nvPr/>
        </p:nvPicPr>
        <p:blipFill>
          <a:blip r:embed="rId6"/>
          <a:stretch>
            <a:fillRect/>
          </a:stretch>
        </p:blipFill>
        <p:spPr>
          <a:xfrm>
            <a:off x="10138427" y="1454328"/>
            <a:ext cx="657225" cy="152400"/>
          </a:xfrm>
          <a:prstGeom prst="rect">
            <a:avLst/>
          </a:prstGeom>
        </p:spPr>
      </p:pic>
      <p:pic>
        <p:nvPicPr>
          <p:cNvPr id="88" name="Picture 12">
            <a:extLst>
              <a:ext uri="{FF2B5EF4-FFF2-40B4-BE49-F238E27FC236}">
                <a16:creationId xmlns:a16="http://schemas.microsoft.com/office/drawing/2014/main" id="{BC9DFBD7-E6F7-453E-BE77-6000E03D65AD}"/>
              </a:ext>
            </a:extLst>
          </p:cNvPr>
          <p:cNvPicPr>
            <a:picLocks noChangeAspect="1"/>
          </p:cNvPicPr>
          <p:nvPr/>
        </p:nvPicPr>
        <p:blipFill>
          <a:blip r:embed="rId7"/>
          <a:stretch>
            <a:fillRect/>
          </a:stretch>
        </p:blipFill>
        <p:spPr>
          <a:xfrm>
            <a:off x="9750833" y="1150820"/>
            <a:ext cx="1257300" cy="219075"/>
          </a:xfrm>
          <a:prstGeom prst="rect">
            <a:avLst/>
          </a:prstGeom>
        </p:spPr>
      </p:pic>
      <p:pic>
        <p:nvPicPr>
          <p:cNvPr id="89" name="Picture 13">
            <a:extLst>
              <a:ext uri="{FF2B5EF4-FFF2-40B4-BE49-F238E27FC236}">
                <a16:creationId xmlns:a16="http://schemas.microsoft.com/office/drawing/2014/main" id="{D40512FC-2C72-4373-B9B9-66D1E3AD21F4}"/>
              </a:ext>
            </a:extLst>
          </p:cNvPr>
          <p:cNvPicPr>
            <a:picLocks noChangeAspect="1"/>
          </p:cNvPicPr>
          <p:nvPr/>
        </p:nvPicPr>
        <p:blipFill>
          <a:blip r:embed="rId8"/>
          <a:stretch>
            <a:fillRect/>
          </a:stretch>
        </p:blipFill>
        <p:spPr>
          <a:xfrm>
            <a:off x="10119007" y="1744805"/>
            <a:ext cx="733425" cy="133350"/>
          </a:xfrm>
          <a:prstGeom prst="rect">
            <a:avLst/>
          </a:prstGeom>
        </p:spPr>
      </p:pic>
      <p:pic>
        <p:nvPicPr>
          <p:cNvPr id="95" name="Picture 16">
            <a:extLst>
              <a:ext uri="{FF2B5EF4-FFF2-40B4-BE49-F238E27FC236}">
                <a16:creationId xmlns:a16="http://schemas.microsoft.com/office/drawing/2014/main" id="{81802FF9-DFFA-4E93-B703-0381A0490B4D}"/>
              </a:ext>
            </a:extLst>
          </p:cNvPr>
          <p:cNvPicPr>
            <a:picLocks noChangeAspect="1"/>
          </p:cNvPicPr>
          <p:nvPr/>
        </p:nvPicPr>
        <p:blipFill>
          <a:blip r:embed="rId10"/>
          <a:stretch>
            <a:fillRect/>
          </a:stretch>
        </p:blipFill>
        <p:spPr>
          <a:xfrm>
            <a:off x="9520921" y="1975369"/>
            <a:ext cx="1470212" cy="139400"/>
          </a:xfrm>
          <a:prstGeom prst="rect">
            <a:avLst/>
          </a:prstGeom>
        </p:spPr>
      </p:pic>
      <p:sp>
        <p:nvSpPr>
          <p:cNvPr id="100" name="Arrow: Right 45">
            <a:extLst>
              <a:ext uri="{FF2B5EF4-FFF2-40B4-BE49-F238E27FC236}">
                <a16:creationId xmlns:a16="http://schemas.microsoft.com/office/drawing/2014/main" id="{E2DBDFAA-3158-4F88-BD09-BA9911271725}"/>
              </a:ext>
            </a:extLst>
          </p:cNvPr>
          <p:cNvSpPr/>
          <p:nvPr/>
        </p:nvSpPr>
        <p:spPr>
          <a:xfrm>
            <a:off x="8856742" y="1523151"/>
            <a:ext cx="590550" cy="485775"/>
          </a:xfrm>
          <a:prstGeom prst="rightArrow">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a:extLst>
              <a:ext uri="{FF2B5EF4-FFF2-40B4-BE49-F238E27FC236}">
                <a16:creationId xmlns:a16="http://schemas.microsoft.com/office/drawing/2014/main" id="{9FAB8F85-03AA-4986-9495-94EC034484D8}"/>
              </a:ext>
            </a:extLst>
          </p:cNvPr>
          <p:cNvSpPr/>
          <p:nvPr/>
        </p:nvSpPr>
        <p:spPr>
          <a:xfrm>
            <a:off x="7758952" y="1546394"/>
            <a:ext cx="771208" cy="135054"/>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a:extLst>
              <a:ext uri="{FF2B5EF4-FFF2-40B4-BE49-F238E27FC236}">
                <a16:creationId xmlns:a16="http://schemas.microsoft.com/office/drawing/2014/main" id="{30F10E95-6DF3-4069-A124-3FBD7E79329F}"/>
              </a:ext>
            </a:extLst>
          </p:cNvPr>
          <p:cNvSpPr/>
          <p:nvPr/>
        </p:nvSpPr>
        <p:spPr>
          <a:xfrm>
            <a:off x="7758951" y="1698793"/>
            <a:ext cx="771207" cy="135054"/>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a:extLst>
              <a:ext uri="{FF2B5EF4-FFF2-40B4-BE49-F238E27FC236}">
                <a16:creationId xmlns:a16="http://schemas.microsoft.com/office/drawing/2014/main" id="{C0D9E9B8-376E-456C-A7F7-668B516FD23E}"/>
              </a:ext>
            </a:extLst>
          </p:cNvPr>
          <p:cNvSpPr/>
          <p:nvPr/>
        </p:nvSpPr>
        <p:spPr>
          <a:xfrm>
            <a:off x="7758951" y="1851193"/>
            <a:ext cx="771207" cy="143959"/>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TextBox 24">
            <a:extLst>
              <a:ext uri="{FF2B5EF4-FFF2-40B4-BE49-F238E27FC236}">
                <a16:creationId xmlns:a16="http://schemas.microsoft.com/office/drawing/2014/main" id="{46729E77-2B40-4544-9484-20F388D41180}"/>
              </a:ext>
            </a:extLst>
          </p:cNvPr>
          <p:cNvSpPr txBox="1"/>
          <p:nvPr/>
        </p:nvSpPr>
        <p:spPr>
          <a:xfrm>
            <a:off x="8900515" y="1646686"/>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OCR</a:t>
            </a:r>
          </a:p>
        </p:txBody>
      </p:sp>
      <p:pic>
        <p:nvPicPr>
          <p:cNvPr id="1026" name="Picture 2" descr="Carte nationale d'identité - CNI - Evreux">
            <a:extLst>
              <a:ext uri="{FF2B5EF4-FFF2-40B4-BE49-F238E27FC236}">
                <a16:creationId xmlns:a16="http://schemas.microsoft.com/office/drawing/2014/main" id="{2FDB128F-5BDB-4184-84A5-6FD8EB98913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3455" r="12223"/>
          <a:stretch/>
        </p:blipFill>
        <p:spPr bwMode="auto">
          <a:xfrm rot="18493373">
            <a:off x="1971834" y="4025327"/>
            <a:ext cx="1510809" cy="1143434"/>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 4">
            <a:extLst>
              <a:ext uri="{FF2B5EF4-FFF2-40B4-BE49-F238E27FC236}">
                <a16:creationId xmlns:a16="http://schemas.microsoft.com/office/drawing/2014/main" id="{0C423426-8688-4661-9575-39BCADB522A3}"/>
              </a:ext>
            </a:extLst>
          </p:cNvPr>
          <p:cNvPicPr>
            <a:picLocks noChangeAspect="1"/>
          </p:cNvPicPr>
          <p:nvPr/>
        </p:nvPicPr>
        <p:blipFill>
          <a:blip r:embed="rId3"/>
          <a:stretch>
            <a:fillRect/>
          </a:stretch>
        </p:blipFill>
        <p:spPr>
          <a:xfrm rot="3539609">
            <a:off x="2300480" y="1182654"/>
            <a:ext cx="820355" cy="1228709"/>
          </a:xfrm>
          <a:prstGeom prst="rect">
            <a:avLst/>
          </a:prstGeom>
        </p:spPr>
      </p:pic>
      <p:sp>
        <p:nvSpPr>
          <p:cNvPr id="57" name="ZoneTexte 56">
            <a:extLst>
              <a:ext uri="{FF2B5EF4-FFF2-40B4-BE49-F238E27FC236}">
                <a16:creationId xmlns:a16="http://schemas.microsoft.com/office/drawing/2014/main" id="{C4A4711C-39DB-4140-BB2C-D278CC4C42AA}"/>
              </a:ext>
            </a:extLst>
          </p:cNvPr>
          <p:cNvSpPr txBox="1"/>
          <p:nvPr/>
        </p:nvSpPr>
        <p:spPr>
          <a:xfrm>
            <a:off x="7113078" y="906434"/>
            <a:ext cx="1001830" cy="369332"/>
          </a:xfrm>
          <a:prstGeom prst="rect">
            <a:avLst/>
          </a:prstGeom>
          <a:noFill/>
        </p:spPr>
        <p:txBody>
          <a:bodyPr wrap="square" rtlCol="0">
            <a:spAutoFit/>
          </a:bodyPr>
          <a:lstStyle/>
          <a:p>
            <a:r>
              <a:rPr lang="fr-FR" dirty="0"/>
              <a:t>78%</a:t>
            </a:r>
          </a:p>
        </p:txBody>
      </p:sp>
      <p:sp>
        <p:nvSpPr>
          <p:cNvPr id="58" name="ZoneTexte 57">
            <a:extLst>
              <a:ext uri="{FF2B5EF4-FFF2-40B4-BE49-F238E27FC236}">
                <a16:creationId xmlns:a16="http://schemas.microsoft.com/office/drawing/2014/main" id="{8986A8CD-7D24-49E2-84AD-AB9E663C5353}"/>
              </a:ext>
            </a:extLst>
          </p:cNvPr>
          <p:cNvSpPr txBox="1"/>
          <p:nvPr/>
        </p:nvSpPr>
        <p:spPr>
          <a:xfrm>
            <a:off x="7117335" y="2243680"/>
            <a:ext cx="798498" cy="369332"/>
          </a:xfrm>
          <a:prstGeom prst="rect">
            <a:avLst/>
          </a:prstGeom>
          <a:noFill/>
        </p:spPr>
        <p:txBody>
          <a:bodyPr wrap="square" rtlCol="0">
            <a:spAutoFit/>
          </a:bodyPr>
          <a:lstStyle/>
          <a:p>
            <a:r>
              <a:rPr lang="fr-FR" dirty="0"/>
              <a:t>85%</a:t>
            </a:r>
          </a:p>
        </p:txBody>
      </p:sp>
    </p:spTree>
    <p:extLst>
      <p:ext uri="{BB962C8B-B14F-4D97-AF65-F5344CB8AC3E}">
        <p14:creationId xmlns:p14="http://schemas.microsoft.com/office/powerpoint/2010/main" val="193931465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C4F22BB-0C96-4B7E-87A8-8D7B2A99C2CE}"/>
              </a:ext>
            </a:extLst>
          </p:cNvPr>
          <p:cNvSpPr>
            <a:spLocks noGrp="1"/>
          </p:cNvSpPr>
          <p:nvPr>
            <p:ph type="title"/>
          </p:nvPr>
        </p:nvSpPr>
        <p:spPr>
          <a:xfrm>
            <a:off x="564459" y="147695"/>
            <a:ext cx="10515600" cy="1325563"/>
          </a:xfrm>
        </p:spPr>
        <p:txBody>
          <a:bodyPr/>
          <a:lstStyle/>
          <a:p>
            <a:r>
              <a:rPr lang="fr-FR" dirty="0" err="1"/>
              <a:t>Experimentation</a:t>
            </a:r>
            <a:r>
              <a:rPr lang="fr-FR" dirty="0"/>
              <a:t> phase</a:t>
            </a:r>
          </a:p>
        </p:txBody>
      </p:sp>
      <p:sp>
        <p:nvSpPr>
          <p:cNvPr id="4" name="Ellipse 3">
            <a:extLst>
              <a:ext uri="{FF2B5EF4-FFF2-40B4-BE49-F238E27FC236}">
                <a16:creationId xmlns:a16="http://schemas.microsoft.com/office/drawing/2014/main" id="{9606ECFB-F0D5-45B2-96B6-B1AC50C810B7}"/>
              </a:ext>
            </a:extLst>
          </p:cNvPr>
          <p:cNvSpPr/>
          <p:nvPr/>
        </p:nvSpPr>
        <p:spPr>
          <a:xfrm>
            <a:off x="506010" y="2072385"/>
            <a:ext cx="1836861" cy="159900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err="1"/>
              <a:t>Identify</a:t>
            </a:r>
            <a:r>
              <a:rPr lang="fr-FR" sz="1400" dirty="0"/>
              <a:t> </a:t>
            </a:r>
            <a:r>
              <a:rPr lang="fr-FR" sz="1400" dirty="0" err="1"/>
              <a:t>problem</a:t>
            </a:r>
            <a:r>
              <a:rPr lang="fr-FR" sz="1400" dirty="0"/>
              <a:t> and </a:t>
            </a:r>
            <a:r>
              <a:rPr lang="fr-FR" sz="1400" dirty="0" err="1"/>
              <a:t>collect</a:t>
            </a:r>
            <a:r>
              <a:rPr lang="fr-FR" sz="1400" dirty="0"/>
              <a:t> and analyse data</a:t>
            </a:r>
          </a:p>
        </p:txBody>
      </p:sp>
      <p:sp>
        <p:nvSpPr>
          <p:cNvPr id="5" name="Ellipse 4">
            <a:extLst>
              <a:ext uri="{FF2B5EF4-FFF2-40B4-BE49-F238E27FC236}">
                <a16:creationId xmlns:a16="http://schemas.microsoft.com/office/drawing/2014/main" id="{459B9222-ACCE-4C39-B2F4-4E274EDF181F}"/>
              </a:ext>
            </a:extLst>
          </p:cNvPr>
          <p:cNvSpPr/>
          <p:nvPr/>
        </p:nvSpPr>
        <p:spPr>
          <a:xfrm>
            <a:off x="2875355" y="1825624"/>
            <a:ext cx="2207017" cy="209252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err="1"/>
              <a:t>Choose</a:t>
            </a:r>
            <a:r>
              <a:rPr lang="fr-FR" sz="1600" dirty="0"/>
              <a:t> an ML and/or </a:t>
            </a:r>
            <a:r>
              <a:rPr lang="fr-FR" sz="1600" dirty="0" err="1"/>
              <a:t>classical</a:t>
            </a:r>
            <a:r>
              <a:rPr lang="fr-FR" sz="1600" dirty="0"/>
              <a:t> </a:t>
            </a:r>
            <a:r>
              <a:rPr lang="fr-FR" sz="1600" dirty="0" err="1"/>
              <a:t>algorithm</a:t>
            </a:r>
            <a:r>
              <a:rPr lang="fr-FR" sz="1600" dirty="0"/>
              <a:t> and code </a:t>
            </a:r>
            <a:r>
              <a:rPr lang="fr-FR" sz="1600" dirty="0" err="1"/>
              <a:t>your</a:t>
            </a:r>
            <a:r>
              <a:rPr lang="fr-FR" sz="1600" dirty="0"/>
              <a:t> model</a:t>
            </a:r>
          </a:p>
        </p:txBody>
      </p:sp>
      <p:sp>
        <p:nvSpPr>
          <p:cNvPr id="7" name="Ellipse 6">
            <a:extLst>
              <a:ext uri="{FF2B5EF4-FFF2-40B4-BE49-F238E27FC236}">
                <a16:creationId xmlns:a16="http://schemas.microsoft.com/office/drawing/2014/main" id="{6FC922A8-DE5F-4505-81E5-B6F4375E13A7}"/>
              </a:ext>
            </a:extLst>
          </p:cNvPr>
          <p:cNvSpPr/>
          <p:nvPr/>
        </p:nvSpPr>
        <p:spPr>
          <a:xfrm>
            <a:off x="7640625" y="2139176"/>
            <a:ext cx="1611630" cy="146542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err="1"/>
              <a:t>Experiment</a:t>
            </a:r>
            <a:r>
              <a:rPr lang="fr-FR" sz="1400" dirty="0"/>
              <a:t> </a:t>
            </a:r>
            <a:r>
              <a:rPr lang="fr-FR" sz="1400" dirty="0" err="1"/>
              <a:t>with</a:t>
            </a:r>
            <a:r>
              <a:rPr lang="fr-FR" sz="1400" dirty="0"/>
              <a:t> data and model training</a:t>
            </a:r>
          </a:p>
        </p:txBody>
      </p:sp>
      <p:sp>
        <p:nvSpPr>
          <p:cNvPr id="8" name="Ellipse 7">
            <a:extLst>
              <a:ext uri="{FF2B5EF4-FFF2-40B4-BE49-F238E27FC236}">
                <a16:creationId xmlns:a16="http://schemas.microsoft.com/office/drawing/2014/main" id="{460DE182-D0C4-4541-948F-3F909CBB663A}"/>
              </a:ext>
            </a:extLst>
          </p:cNvPr>
          <p:cNvSpPr/>
          <p:nvPr/>
        </p:nvSpPr>
        <p:spPr>
          <a:xfrm>
            <a:off x="9650363" y="1806764"/>
            <a:ext cx="2144921" cy="213024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t>Tune the model </a:t>
            </a:r>
            <a:r>
              <a:rPr lang="fr-FR" sz="1400" dirty="0" err="1"/>
              <a:t>hyperparameters</a:t>
            </a:r>
            <a:endParaRPr lang="fr-FR" sz="1400" dirty="0"/>
          </a:p>
        </p:txBody>
      </p:sp>
      <p:sp>
        <p:nvSpPr>
          <p:cNvPr id="10" name="Ellipse 9">
            <a:extLst>
              <a:ext uri="{FF2B5EF4-FFF2-40B4-BE49-F238E27FC236}">
                <a16:creationId xmlns:a16="http://schemas.microsoft.com/office/drawing/2014/main" id="{7B41E19D-21EA-43F0-8FC7-B7FE9DD20524}"/>
              </a:ext>
            </a:extLst>
          </p:cNvPr>
          <p:cNvSpPr/>
          <p:nvPr/>
        </p:nvSpPr>
        <p:spPr>
          <a:xfrm>
            <a:off x="5607119" y="2126079"/>
            <a:ext cx="1508759" cy="14916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err="1"/>
              <a:t>Transform</a:t>
            </a:r>
            <a:r>
              <a:rPr lang="fr-FR" sz="1400" dirty="0"/>
              <a:t> data </a:t>
            </a:r>
          </a:p>
          <a:p>
            <a:pPr algn="ctr"/>
            <a:r>
              <a:rPr lang="fr-FR" sz="1400"/>
              <a:t>&amp;</a:t>
            </a:r>
          </a:p>
          <a:p>
            <a:pPr algn="ctr"/>
            <a:r>
              <a:rPr lang="fr-FR" sz="1400"/>
              <a:t> </a:t>
            </a:r>
            <a:r>
              <a:rPr lang="fr-FR" sz="1400" dirty="0" err="1"/>
              <a:t>annotate</a:t>
            </a:r>
            <a:endParaRPr lang="fr-FR" sz="1400" dirty="0"/>
          </a:p>
        </p:txBody>
      </p:sp>
      <p:cxnSp>
        <p:nvCxnSpPr>
          <p:cNvPr id="12" name="Connecteur droit avec flèche 11">
            <a:extLst>
              <a:ext uri="{FF2B5EF4-FFF2-40B4-BE49-F238E27FC236}">
                <a16:creationId xmlns:a16="http://schemas.microsoft.com/office/drawing/2014/main" id="{FF3036FD-52B4-49B3-BCB5-7255279CB5FF}"/>
              </a:ext>
            </a:extLst>
          </p:cNvPr>
          <p:cNvCxnSpPr>
            <a:stCxn id="4" idx="6"/>
            <a:endCxn id="5" idx="2"/>
          </p:cNvCxnSpPr>
          <p:nvPr/>
        </p:nvCxnSpPr>
        <p:spPr>
          <a:xfrm>
            <a:off x="2342871" y="2871888"/>
            <a:ext cx="532484" cy="1"/>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3" name="Connecteur droit avec flèche 12">
            <a:extLst>
              <a:ext uri="{FF2B5EF4-FFF2-40B4-BE49-F238E27FC236}">
                <a16:creationId xmlns:a16="http://schemas.microsoft.com/office/drawing/2014/main" id="{1E3CF4A4-8F88-44F5-8150-3048AE554849}"/>
              </a:ext>
            </a:extLst>
          </p:cNvPr>
          <p:cNvCxnSpPr>
            <a:cxnSpLocks/>
            <a:stCxn id="5" idx="6"/>
            <a:endCxn id="10" idx="2"/>
          </p:cNvCxnSpPr>
          <p:nvPr/>
        </p:nvCxnSpPr>
        <p:spPr>
          <a:xfrm flipV="1">
            <a:off x="5082372" y="2871887"/>
            <a:ext cx="524747" cy="2"/>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6" name="Connecteur droit avec flèche 15">
            <a:extLst>
              <a:ext uri="{FF2B5EF4-FFF2-40B4-BE49-F238E27FC236}">
                <a16:creationId xmlns:a16="http://schemas.microsoft.com/office/drawing/2014/main" id="{1F236234-F01E-43C9-A2F8-692974DB4235}"/>
              </a:ext>
            </a:extLst>
          </p:cNvPr>
          <p:cNvCxnSpPr>
            <a:cxnSpLocks/>
            <a:stCxn id="10" idx="6"/>
            <a:endCxn id="7" idx="2"/>
          </p:cNvCxnSpPr>
          <p:nvPr/>
        </p:nvCxnSpPr>
        <p:spPr>
          <a:xfrm>
            <a:off x="7115878" y="2871887"/>
            <a:ext cx="524747"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9" name="Connecteur droit avec flèche 18">
            <a:extLst>
              <a:ext uri="{FF2B5EF4-FFF2-40B4-BE49-F238E27FC236}">
                <a16:creationId xmlns:a16="http://schemas.microsoft.com/office/drawing/2014/main" id="{C7902BC9-21E3-4D3E-92EE-CC2DD3B19B42}"/>
              </a:ext>
            </a:extLst>
          </p:cNvPr>
          <p:cNvCxnSpPr>
            <a:cxnSpLocks/>
            <a:stCxn id="7" idx="6"/>
            <a:endCxn id="8" idx="2"/>
          </p:cNvCxnSpPr>
          <p:nvPr/>
        </p:nvCxnSpPr>
        <p:spPr>
          <a:xfrm>
            <a:off x="9252255" y="2871887"/>
            <a:ext cx="398108"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22" name="Connecteur droit avec flèche 21">
            <a:extLst>
              <a:ext uri="{FF2B5EF4-FFF2-40B4-BE49-F238E27FC236}">
                <a16:creationId xmlns:a16="http://schemas.microsoft.com/office/drawing/2014/main" id="{F99B68AC-A81C-438F-A7D5-FB97B1540092}"/>
              </a:ext>
            </a:extLst>
          </p:cNvPr>
          <p:cNvCxnSpPr>
            <a:cxnSpLocks/>
            <a:stCxn id="8" idx="6"/>
          </p:cNvCxnSpPr>
          <p:nvPr/>
        </p:nvCxnSpPr>
        <p:spPr>
          <a:xfrm flipH="1">
            <a:off x="9451309" y="2871887"/>
            <a:ext cx="2343975" cy="1892731"/>
          </a:xfrm>
          <a:prstGeom prst="curvedConnector3">
            <a:avLst>
              <a:gd name="adj1" fmla="val -9753"/>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28" name="ZoneTexte 27">
            <a:extLst>
              <a:ext uri="{FF2B5EF4-FFF2-40B4-BE49-F238E27FC236}">
                <a16:creationId xmlns:a16="http://schemas.microsoft.com/office/drawing/2014/main" id="{1BF86308-2118-4FA7-AD31-D0F493317ADF}"/>
              </a:ext>
            </a:extLst>
          </p:cNvPr>
          <p:cNvSpPr txBox="1"/>
          <p:nvPr/>
        </p:nvSpPr>
        <p:spPr>
          <a:xfrm>
            <a:off x="6717868" y="4579952"/>
            <a:ext cx="2733441" cy="369332"/>
          </a:xfrm>
          <a:prstGeom prst="rect">
            <a:avLst/>
          </a:prstGeom>
          <a:noFill/>
        </p:spPr>
        <p:txBody>
          <a:bodyPr wrap="none" rtlCol="0">
            <a:spAutoFit/>
          </a:bodyPr>
          <a:lstStyle/>
          <a:p>
            <a:r>
              <a:rPr lang="fr-FR" dirty="0" err="1"/>
              <a:t>Iterate</a:t>
            </a:r>
            <a:r>
              <a:rPr lang="fr-FR" dirty="0"/>
              <a:t> Tuning and training</a:t>
            </a:r>
          </a:p>
        </p:txBody>
      </p:sp>
    </p:spTree>
    <p:extLst>
      <p:ext uri="{BB962C8B-B14F-4D97-AF65-F5344CB8AC3E}">
        <p14:creationId xmlns:p14="http://schemas.microsoft.com/office/powerpoint/2010/main" val="25179262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llipse 3">
            <a:extLst>
              <a:ext uri="{FF2B5EF4-FFF2-40B4-BE49-F238E27FC236}">
                <a16:creationId xmlns:a16="http://schemas.microsoft.com/office/drawing/2014/main" id="{EA73F50A-D566-4631-80DF-7A679E8C251A}"/>
              </a:ext>
            </a:extLst>
          </p:cNvPr>
          <p:cNvSpPr/>
          <p:nvPr/>
        </p:nvSpPr>
        <p:spPr>
          <a:xfrm>
            <a:off x="3302610" y="2618491"/>
            <a:ext cx="1337310" cy="129159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t>Train </a:t>
            </a:r>
          </a:p>
          <a:p>
            <a:pPr algn="ctr"/>
            <a:r>
              <a:rPr lang="fr-FR" sz="1400" dirty="0"/>
              <a:t>&amp;</a:t>
            </a:r>
          </a:p>
          <a:p>
            <a:pPr algn="ctr"/>
            <a:r>
              <a:rPr lang="fr-FR" sz="1400" dirty="0"/>
              <a:t> </a:t>
            </a:r>
            <a:r>
              <a:rPr lang="fr-FR" sz="1400" dirty="0" err="1"/>
              <a:t>validate</a:t>
            </a:r>
            <a:endParaRPr lang="fr-FR" sz="1400" dirty="0"/>
          </a:p>
        </p:txBody>
      </p:sp>
      <p:sp>
        <p:nvSpPr>
          <p:cNvPr id="6" name="Ellipse 5">
            <a:extLst>
              <a:ext uri="{FF2B5EF4-FFF2-40B4-BE49-F238E27FC236}">
                <a16:creationId xmlns:a16="http://schemas.microsoft.com/office/drawing/2014/main" id="{FD884B46-78D5-4153-B41B-5FB18E76E5D0}"/>
              </a:ext>
            </a:extLst>
          </p:cNvPr>
          <p:cNvSpPr/>
          <p:nvPr/>
        </p:nvSpPr>
        <p:spPr>
          <a:xfrm>
            <a:off x="740889" y="2518478"/>
            <a:ext cx="1508759" cy="14916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err="1"/>
              <a:t>Transform</a:t>
            </a:r>
            <a:r>
              <a:rPr lang="fr-FR" sz="1400" dirty="0"/>
              <a:t> data </a:t>
            </a:r>
          </a:p>
          <a:p>
            <a:pPr algn="ctr"/>
            <a:r>
              <a:rPr lang="fr-FR" sz="1400" dirty="0"/>
              <a:t>&amp; </a:t>
            </a:r>
          </a:p>
          <a:p>
            <a:pPr algn="ctr"/>
            <a:r>
              <a:rPr lang="fr-FR" sz="1400" dirty="0" err="1"/>
              <a:t>annotate</a:t>
            </a:r>
            <a:endParaRPr lang="fr-FR" sz="1400" dirty="0"/>
          </a:p>
        </p:txBody>
      </p:sp>
      <p:sp>
        <p:nvSpPr>
          <p:cNvPr id="7" name="Ellipse 6">
            <a:extLst>
              <a:ext uri="{FF2B5EF4-FFF2-40B4-BE49-F238E27FC236}">
                <a16:creationId xmlns:a16="http://schemas.microsoft.com/office/drawing/2014/main" id="{7BE51D2C-6393-48C1-AC4F-EA8AC532F5D4}"/>
              </a:ext>
            </a:extLst>
          </p:cNvPr>
          <p:cNvSpPr/>
          <p:nvPr/>
        </p:nvSpPr>
        <p:spPr>
          <a:xfrm>
            <a:off x="5815733" y="2531575"/>
            <a:ext cx="1611630" cy="146542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t>Serve in production</a:t>
            </a:r>
          </a:p>
        </p:txBody>
      </p:sp>
      <p:sp>
        <p:nvSpPr>
          <p:cNvPr id="8" name="Ellipse 7">
            <a:extLst>
              <a:ext uri="{FF2B5EF4-FFF2-40B4-BE49-F238E27FC236}">
                <a16:creationId xmlns:a16="http://schemas.microsoft.com/office/drawing/2014/main" id="{5ACAB900-4128-4AAB-8DE8-24DDF8B61BFD}"/>
              </a:ext>
            </a:extLst>
          </p:cNvPr>
          <p:cNvSpPr/>
          <p:nvPr/>
        </p:nvSpPr>
        <p:spPr>
          <a:xfrm>
            <a:off x="8748527" y="2381793"/>
            <a:ext cx="1746885" cy="17649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t>Monitor the </a:t>
            </a:r>
            <a:r>
              <a:rPr lang="fr-FR" sz="1400" dirty="0" err="1"/>
              <a:t>model’s</a:t>
            </a:r>
            <a:r>
              <a:rPr lang="fr-FR" sz="1400" dirty="0"/>
              <a:t> performances</a:t>
            </a:r>
          </a:p>
        </p:txBody>
      </p:sp>
      <p:sp>
        <p:nvSpPr>
          <p:cNvPr id="9" name="Titre 1">
            <a:extLst>
              <a:ext uri="{FF2B5EF4-FFF2-40B4-BE49-F238E27FC236}">
                <a16:creationId xmlns:a16="http://schemas.microsoft.com/office/drawing/2014/main" id="{27FC016C-129F-4DA5-B5FF-B4B2478AB2D7}"/>
              </a:ext>
            </a:extLst>
          </p:cNvPr>
          <p:cNvSpPr>
            <a:spLocks noGrp="1"/>
          </p:cNvSpPr>
          <p:nvPr>
            <p:ph type="title"/>
          </p:nvPr>
        </p:nvSpPr>
        <p:spPr>
          <a:xfrm>
            <a:off x="692468" y="307249"/>
            <a:ext cx="5403532" cy="1325563"/>
          </a:xfrm>
        </p:spPr>
        <p:txBody>
          <a:bodyPr/>
          <a:lstStyle/>
          <a:p>
            <a:r>
              <a:rPr lang="fr-FR" dirty="0"/>
              <a:t>Production phase</a:t>
            </a:r>
          </a:p>
        </p:txBody>
      </p:sp>
      <p:cxnSp>
        <p:nvCxnSpPr>
          <p:cNvPr id="11" name="Connecteur droit avec flèche 10">
            <a:extLst>
              <a:ext uri="{FF2B5EF4-FFF2-40B4-BE49-F238E27FC236}">
                <a16:creationId xmlns:a16="http://schemas.microsoft.com/office/drawing/2014/main" id="{F279EE6B-F85B-4DF5-9992-A66E026FE089}"/>
              </a:ext>
            </a:extLst>
          </p:cNvPr>
          <p:cNvCxnSpPr>
            <a:cxnSpLocks/>
            <a:stCxn id="6" idx="6"/>
            <a:endCxn id="4" idx="2"/>
          </p:cNvCxnSpPr>
          <p:nvPr/>
        </p:nvCxnSpPr>
        <p:spPr>
          <a:xfrm>
            <a:off x="2249648" y="3264286"/>
            <a:ext cx="1052962"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4" name="Connecteur droit avec flèche 13">
            <a:extLst>
              <a:ext uri="{FF2B5EF4-FFF2-40B4-BE49-F238E27FC236}">
                <a16:creationId xmlns:a16="http://schemas.microsoft.com/office/drawing/2014/main" id="{190BD28D-9AC7-49B2-BC9B-2CB2729C1EC3}"/>
              </a:ext>
            </a:extLst>
          </p:cNvPr>
          <p:cNvCxnSpPr>
            <a:cxnSpLocks/>
            <a:stCxn id="4" idx="6"/>
            <a:endCxn id="7" idx="2"/>
          </p:cNvCxnSpPr>
          <p:nvPr/>
        </p:nvCxnSpPr>
        <p:spPr>
          <a:xfrm>
            <a:off x="4639920" y="3264286"/>
            <a:ext cx="1175813"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7" name="Connecteur droit avec flèche 16">
            <a:extLst>
              <a:ext uri="{FF2B5EF4-FFF2-40B4-BE49-F238E27FC236}">
                <a16:creationId xmlns:a16="http://schemas.microsoft.com/office/drawing/2014/main" id="{BBBFE157-0ED1-4F39-B773-BCDEB569B5A0}"/>
              </a:ext>
            </a:extLst>
          </p:cNvPr>
          <p:cNvCxnSpPr>
            <a:cxnSpLocks/>
            <a:stCxn id="7" idx="6"/>
            <a:endCxn id="8" idx="2"/>
          </p:cNvCxnSpPr>
          <p:nvPr/>
        </p:nvCxnSpPr>
        <p:spPr>
          <a:xfrm>
            <a:off x="7427363" y="3264286"/>
            <a:ext cx="1321164"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49" name="Connecteur droit avec flèche 21">
            <a:extLst>
              <a:ext uri="{FF2B5EF4-FFF2-40B4-BE49-F238E27FC236}">
                <a16:creationId xmlns:a16="http://schemas.microsoft.com/office/drawing/2014/main" id="{F68E6B46-50FA-49D9-A797-0D71CAA78CD8}"/>
              </a:ext>
            </a:extLst>
          </p:cNvPr>
          <p:cNvCxnSpPr>
            <a:cxnSpLocks/>
            <a:stCxn id="8" idx="6"/>
          </p:cNvCxnSpPr>
          <p:nvPr/>
        </p:nvCxnSpPr>
        <p:spPr>
          <a:xfrm flipH="1">
            <a:off x="8603176" y="3264286"/>
            <a:ext cx="1892236" cy="2015203"/>
          </a:xfrm>
          <a:prstGeom prst="curvedConnector4">
            <a:avLst>
              <a:gd name="adj1" fmla="val -12081"/>
              <a:gd name="adj2" fmla="val 96986"/>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50" name="ZoneTexte 49">
            <a:extLst>
              <a:ext uri="{FF2B5EF4-FFF2-40B4-BE49-F238E27FC236}">
                <a16:creationId xmlns:a16="http://schemas.microsoft.com/office/drawing/2014/main" id="{407B1596-A487-4095-8CA5-8025D7C37ABD}"/>
              </a:ext>
            </a:extLst>
          </p:cNvPr>
          <p:cNvSpPr txBox="1"/>
          <p:nvPr/>
        </p:nvSpPr>
        <p:spPr>
          <a:xfrm>
            <a:off x="5815733" y="5094823"/>
            <a:ext cx="2733441" cy="369332"/>
          </a:xfrm>
          <a:prstGeom prst="rect">
            <a:avLst/>
          </a:prstGeom>
          <a:noFill/>
        </p:spPr>
        <p:txBody>
          <a:bodyPr wrap="none" rtlCol="0">
            <a:spAutoFit/>
          </a:bodyPr>
          <a:lstStyle/>
          <a:p>
            <a:r>
              <a:rPr lang="fr-FR" dirty="0" err="1"/>
              <a:t>Iterate</a:t>
            </a:r>
            <a:r>
              <a:rPr lang="fr-FR" dirty="0"/>
              <a:t> Tuning and training</a:t>
            </a:r>
          </a:p>
        </p:txBody>
      </p:sp>
    </p:spTree>
    <p:extLst>
      <p:ext uri="{BB962C8B-B14F-4D97-AF65-F5344CB8AC3E}">
        <p14:creationId xmlns:p14="http://schemas.microsoft.com/office/powerpoint/2010/main" val="13498169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perçu de l’image">
            <a:extLst>
              <a:ext uri="{FF2B5EF4-FFF2-40B4-BE49-F238E27FC236}">
                <a16:creationId xmlns:a16="http://schemas.microsoft.com/office/drawing/2014/main" id="{AC9B4114-9F57-4899-B0FD-6D74BEC9C8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7386" y="1593156"/>
            <a:ext cx="3692120" cy="276909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3" name="Image 12">
            <a:extLst>
              <a:ext uri="{FF2B5EF4-FFF2-40B4-BE49-F238E27FC236}">
                <a16:creationId xmlns:a16="http://schemas.microsoft.com/office/drawing/2014/main" id="{E3F8DBF6-FABE-423E-97F2-599F2F31251B}"/>
              </a:ext>
            </a:extLst>
          </p:cNvPr>
          <p:cNvPicPr>
            <a:picLocks noChangeAspect="1"/>
          </p:cNvPicPr>
          <p:nvPr/>
        </p:nvPicPr>
        <p:blipFill>
          <a:blip r:embed="rId3"/>
          <a:stretch>
            <a:fillRect/>
          </a:stretch>
        </p:blipFill>
        <p:spPr>
          <a:xfrm>
            <a:off x="496770" y="257966"/>
            <a:ext cx="3320616" cy="214233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2054" name="Picture 6" descr="Aperçu de l’image">
            <a:extLst>
              <a:ext uri="{FF2B5EF4-FFF2-40B4-BE49-F238E27FC236}">
                <a16:creationId xmlns:a16="http://schemas.microsoft.com/office/drawing/2014/main" id="{E85BA492-00F7-487C-A1BA-808794B2B33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086" t="642" r="1482" b="2999"/>
          <a:stretch/>
        </p:blipFill>
        <p:spPr bwMode="auto">
          <a:xfrm>
            <a:off x="0" y="3555103"/>
            <a:ext cx="4268285" cy="3035994"/>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7" name="ZoneTexte 6">
            <a:extLst>
              <a:ext uri="{FF2B5EF4-FFF2-40B4-BE49-F238E27FC236}">
                <a16:creationId xmlns:a16="http://schemas.microsoft.com/office/drawing/2014/main" id="{600A81CA-E929-4E02-B61B-893BBFCFDEB1}"/>
              </a:ext>
            </a:extLst>
          </p:cNvPr>
          <p:cNvSpPr txBox="1"/>
          <p:nvPr/>
        </p:nvSpPr>
        <p:spPr>
          <a:xfrm>
            <a:off x="6480810" y="844856"/>
            <a:ext cx="6134100" cy="769441"/>
          </a:xfrm>
          <a:prstGeom prst="rect">
            <a:avLst/>
          </a:prstGeom>
          <a:noFill/>
        </p:spPr>
        <p:txBody>
          <a:bodyPr wrap="square">
            <a:spAutoFit/>
          </a:bodyPr>
          <a:lstStyle/>
          <a:p>
            <a:pPr algn="ctr"/>
            <a:r>
              <a:rPr lang="fr-FR" sz="4400" dirty="0" err="1"/>
              <a:t>Unstructured</a:t>
            </a:r>
            <a:r>
              <a:rPr lang="fr-FR" sz="4400" dirty="0"/>
              <a:t> data</a:t>
            </a:r>
          </a:p>
        </p:txBody>
      </p:sp>
    </p:spTree>
    <p:extLst>
      <p:ext uri="{BB962C8B-B14F-4D97-AF65-F5344CB8AC3E}">
        <p14:creationId xmlns:p14="http://schemas.microsoft.com/office/powerpoint/2010/main" val="205750926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F05586F4-3E60-4F36-8DFE-31613B817A15}"/>
              </a:ext>
            </a:extLst>
          </p:cNvPr>
          <p:cNvSpPr>
            <a:spLocks noGrp="1"/>
          </p:cNvSpPr>
          <p:nvPr>
            <p:ph idx="1"/>
          </p:nvPr>
        </p:nvSpPr>
        <p:spPr>
          <a:xfrm>
            <a:off x="838200" y="182880"/>
            <a:ext cx="10515600" cy="6492240"/>
          </a:xfrm>
        </p:spPr>
        <p:txBody>
          <a:bodyPr>
            <a:normAutofit fontScale="92500" lnSpcReduction="20000"/>
          </a:bodyPr>
          <a:lstStyle/>
          <a:p>
            <a:pPr marL="0" indent="0">
              <a:buNone/>
            </a:pPr>
            <a:r>
              <a:rPr lang="fr-FR" b="0" i="0" dirty="0">
                <a:solidFill>
                  <a:srgbClr val="2B2B2B"/>
                </a:solidFill>
                <a:effectLst/>
                <a:latin typeface="Arial" panose="020B0604020202020204" pitchFamily="34" charset="0"/>
              </a:rPr>
              <a:t>Un projet complexe chaînant plusieurs algorithmes de </a:t>
            </a:r>
            <a:r>
              <a:rPr lang="fr-FR" b="0" i="0" dirty="0" err="1">
                <a:solidFill>
                  <a:srgbClr val="2B2B2B"/>
                </a:solidFill>
                <a:effectLst/>
                <a:latin typeface="Arial" panose="020B0604020202020204" pitchFamily="34" charset="0"/>
              </a:rPr>
              <a:t>DeepLearning</a:t>
            </a:r>
            <a:r>
              <a:rPr lang="fr-FR" b="0" i="0" dirty="0">
                <a:solidFill>
                  <a:srgbClr val="2B2B2B"/>
                </a:solidFill>
                <a:effectLst/>
                <a:latin typeface="Arial" panose="020B0604020202020204" pitchFamily="34" charset="0"/>
              </a:rPr>
              <a:t> c’est bien, un projet ML qui fonctionne en production, c’est encore mieux :]</a:t>
            </a:r>
            <a:br>
              <a:rPr lang="fr-FR" dirty="0"/>
            </a:br>
            <a:br>
              <a:rPr lang="fr-FR" dirty="0"/>
            </a:br>
            <a:r>
              <a:rPr lang="fr-FR" b="0" i="0" dirty="0">
                <a:solidFill>
                  <a:srgbClr val="2B2B2B"/>
                </a:solidFill>
                <a:effectLst/>
                <a:latin typeface="Arial" panose="020B0604020202020204" pitchFamily="34" charset="0"/>
              </a:rPr>
              <a:t>Qui fonctionne en production ?</a:t>
            </a:r>
            <a:br>
              <a:rPr lang="fr-FR" dirty="0"/>
            </a:br>
            <a:br>
              <a:rPr lang="fr-FR" dirty="0"/>
            </a:br>
            <a:r>
              <a:rPr lang="fr-FR" b="0" i="0" dirty="0">
                <a:solidFill>
                  <a:srgbClr val="2B2B2B"/>
                </a:solidFill>
                <a:effectLst/>
                <a:latin typeface="Arial" panose="020B0604020202020204" pitchFamily="34" charset="0"/>
              </a:rPr>
              <a:t>Exécution rapide,</a:t>
            </a:r>
            <a:br>
              <a:rPr lang="fr-FR" dirty="0"/>
            </a:br>
            <a:r>
              <a:rPr lang="fr-FR" b="0" i="0" dirty="0">
                <a:solidFill>
                  <a:srgbClr val="2B2B2B"/>
                </a:solidFill>
                <a:effectLst/>
                <a:latin typeface="Arial" panose="020B0604020202020204" pitchFamily="34" charset="0"/>
              </a:rPr>
              <a:t>Qualité de prédiction identique entre l’entrainement et la production,</a:t>
            </a:r>
            <a:br>
              <a:rPr lang="fr-FR" dirty="0"/>
            </a:br>
            <a:r>
              <a:rPr lang="fr-FR" b="0" i="0" dirty="0">
                <a:solidFill>
                  <a:srgbClr val="2B2B2B"/>
                </a:solidFill>
                <a:effectLst/>
                <a:latin typeface="Arial" panose="020B0604020202020204" pitchFamily="34" charset="0"/>
              </a:rPr>
              <a:t>Monitoré et re-livrable très rapidement en cas de problème,</a:t>
            </a:r>
            <a:br>
              <a:rPr lang="fr-FR" dirty="0"/>
            </a:br>
            <a:r>
              <a:rPr lang="fr-FR" b="0" i="0" dirty="0">
                <a:solidFill>
                  <a:srgbClr val="2B2B2B"/>
                </a:solidFill>
                <a:effectLst/>
                <a:latin typeface="Arial" panose="020B0604020202020204" pitchFamily="34" charset="0"/>
              </a:rPr>
              <a:t>Pas trop cher et vous rapporte des sous</a:t>
            </a:r>
            <a:br>
              <a:rPr lang="fr-FR" dirty="0"/>
            </a:br>
            <a:r>
              <a:rPr lang="fr-FR" b="0" i="0" dirty="0">
                <a:solidFill>
                  <a:srgbClr val="2B2B2B"/>
                </a:solidFill>
                <a:effectLst/>
                <a:latin typeface="Arial" panose="020B0604020202020204" pitchFamily="34" charset="0"/>
              </a:rPr>
              <a:t>Bref un projet qui répond aux besoins des utilisateurs !</a:t>
            </a:r>
            <a:br>
              <a:rPr lang="fr-FR" dirty="0"/>
            </a:br>
            <a:br>
              <a:rPr lang="fr-FR" dirty="0"/>
            </a:br>
            <a:r>
              <a:rPr lang="fr-FR" b="0" i="0" dirty="0">
                <a:solidFill>
                  <a:srgbClr val="2B2B2B"/>
                </a:solidFill>
                <a:effectLst/>
                <a:latin typeface="Arial" panose="020B0604020202020204" pitchFamily="34" charset="0"/>
              </a:rPr>
              <a:t>Le constat est que beaucoup de projets ML échouent à l’étape : passer en production, pour plusieurs raisons que nous détaillerons. Nous représenterons les étapes de l’entrainement d’un ou plusieurs algorithmes IA. Puis nous vous ferons un retour d’expériences sur nos échecs riches en apprentissages et bien sûr nos succès c’est-à-dire des projets en production qui dépotent.</a:t>
            </a:r>
            <a:br>
              <a:rPr lang="fr-FR" dirty="0"/>
            </a:br>
            <a:br>
              <a:rPr lang="fr-FR" dirty="0"/>
            </a:br>
            <a:r>
              <a:rPr lang="fr-FR" b="0" i="0" dirty="0">
                <a:solidFill>
                  <a:srgbClr val="2B2B2B"/>
                </a:solidFill>
                <a:effectLst/>
                <a:latin typeface="Arial" panose="020B0604020202020204" pitchFamily="34" charset="0"/>
              </a:rPr>
              <a:t>Cette présentation s'adresse à tout public (Développeur, DataScientist, Ops, Manageur, etc..)</a:t>
            </a:r>
            <a:endParaRPr lang="fr-FR" dirty="0"/>
          </a:p>
        </p:txBody>
      </p:sp>
    </p:spTree>
    <p:extLst>
      <p:ext uri="{BB962C8B-B14F-4D97-AF65-F5344CB8AC3E}">
        <p14:creationId xmlns:p14="http://schemas.microsoft.com/office/powerpoint/2010/main" val="35754566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1E568A2-399F-4E47-B9B7-5261681A88E3}"/>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B990E8EA-844F-4453-A6F9-453955FE3A05}"/>
              </a:ext>
            </a:extLst>
          </p:cNvPr>
          <p:cNvSpPr>
            <a:spLocks noGrp="1"/>
          </p:cNvSpPr>
          <p:nvPr>
            <p:ph idx="1"/>
          </p:nvPr>
        </p:nvSpPr>
        <p:spPr/>
        <p:txBody>
          <a:bodyPr/>
          <a:lstStyle/>
          <a:p>
            <a:r>
              <a:rPr lang="fr-FR" dirty="0"/>
              <a:t>Pas de </a:t>
            </a:r>
            <a:r>
              <a:rPr lang="fr-FR" dirty="0" err="1"/>
              <a:t>versionning</a:t>
            </a:r>
            <a:r>
              <a:rPr lang="fr-FR" dirty="0"/>
              <a:t>, pas d’industrialisation des scripts pour générer</a:t>
            </a:r>
          </a:p>
          <a:p>
            <a:r>
              <a:rPr lang="fr-FR" dirty="0"/>
              <a:t>Pas faire travailler les gens ensemble</a:t>
            </a:r>
          </a:p>
          <a:p>
            <a:r>
              <a:rPr lang="fr-FR" dirty="0"/>
              <a:t>DS =&gt; ne pas se fié au besoin =&gt; pas de test unitaire =&gt; pas de métrique =&gt; se focaliser sur les statistiques =&gt; Faire de que l’IA First</a:t>
            </a:r>
          </a:p>
          <a:p>
            <a:r>
              <a:rPr lang="fr-FR" dirty="0"/>
              <a:t>Dupliquer le code </a:t>
            </a:r>
          </a:p>
          <a:p>
            <a:endParaRPr lang="fr-FR" dirty="0"/>
          </a:p>
        </p:txBody>
      </p:sp>
    </p:spTree>
    <p:extLst>
      <p:ext uri="{BB962C8B-B14F-4D97-AF65-F5344CB8AC3E}">
        <p14:creationId xmlns:p14="http://schemas.microsoft.com/office/powerpoint/2010/main" val="15295448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D9377F4-24AC-49D7-BF0D-4E8AB3906767}"/>
              </a:ext>
            </a:extLst>
          </p:cNvPr>
          <p:cNvSpPr/>
          <p:nvPr/>
        </p:nvSpPr>
        <p:spPr>
          <a:xfrm>
            <a:off x="4586522" y="2748041"/>
            <a:ext cx="2788920" cy="1709928"/>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600" dirty="0"/>
              <a:t>Classical programming</a:t>
            </a:r>
          </a:p>
        </p:txBody>
      </p:sp>
      <p:cxnSp>
        <p:nvCxnSpPr>
          <p:cNvPr id="6" name="Connecteur droit avec flèche 5">
            <a:extLst>
              <a:ext uri="{FF2B5EF4-FFF2-40B4-BE49-F238E27FC236}">
                <a16:creationId xmlns:a16="http://schemas.microsoft.com/office/drawing/2014/main" id="{636380CE-31B8-4E69-8A4C-8092C5C4F53B}"/>
              </a:ext>
            </a:extLst>
          </p:cNvPr>
          <p:cNvCxnSpPr>
            <a:cxnSpLocks/>
          </p:cNvCxnSpPr>
          <p:nvPr/>
        </p:nvCxnSpPr>
        <p:spPr>
          <a:xfrm>
            <a:off x="3229444" y="3313597"/>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7" name="Connecteur droit avec flèche 6">
            <a:extLst>
              <a:ext uri="{FF2B5EF4-FFF2-40B4-BE49-F238E27FC236}">
                <a16:creationId xmlns:a16="http://schemas.microsoft.com/office/drawing/2014/main" id="{E84E8571-A117-4D3B-B337-695FE01F1F44}"/>
              </a:ext>
            </a:extLst>
          </p:cNvPr>
          <p:cNvCxnSpPr/>
          <p:nvPr/>
        </p:nvCxnSpPr>
        <p:spPr>
          <a:xfrm>
            <a:off x="3214922" y="3827032"/>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8" name="ZoneTexte 7">
            <a:extLst>
              <a:ext uri="{FF2B5EF4-FFF2-40B4-BE49-F238E27FC236}">
                <a16:creationId xmlns:a16="http://schemas.microsoft.com/office/drawing/2014/main" id="{3BD215DE-4BF1-40F6-B65F-7287D36A24F3}"/>
              </a:ext>
            </a:extLst>
          </p:cNvPr>
          <p:cNvSpPr txBox="1"/>
          <p:nvPr/>
        </p:nvSpPr>
        <p:spPr>
          <a:xfrm>
            <a:off x="1797506" y="3004337"/>
            <a:ext cx="1149867" cy="584775"/>
          </a:xfrm>
          <a:prstGeom prst="rect">
            <a:avLst/>
          </a:prstGeom>
          <a:noFill/>
        </p:spPr>
        <p:txBody>
          <a:bodyPr wrap="none" rtlCol="0">
            <a:spAutoFit/>
          </a:bodyPr>
          <a:lstStyle/>
          <a:p>
            <a:r>
              <a:rPr lang="fr-FR" sz="3200" dirty="0"/>
              <a:t>Rules</a:t>
            </a:r>
          </a:p>
        </p:txBody>
      </p:sp>
      <p:sp>
        <p:nvSpPr>
          <p:cNvPr id="9" name="ZoneTexte 8">
            <a:extLst>
              <a:ext uri="{FF2B5EF4-FFF2-40B4-BE49-F238E27FC236}">
                <a16:creationId xmlns:a16="http://schemas.microsoft.com/office/drawing/2014/main" id="{9D3F8072-33BD-4A69-BDBA-5D22A61ACC28}"/>
              </a:ext>
            </a:extLst>
          </p:cNvPr>
          <p:cNvSpPr txBox="1"/>
          <p:nvPr/>
        </p:nvSpPr>
        <p:spPr>
          <a:xfrm>
            <a:off x="1890241" y="3534644"/>
            <a:ext cx="1010213" cy="584775"/>
          </a:xfrm>
          <a:prstGeom prst="rect">
            <a:avLst/>
          </a:prstGeom>
          <a:noFill/>
        </p:spPr>
        <p:txBody>
          <a:bodyPr wrap="none" rtlCol="0">
            <a:spAutoFit/>
          </a:bodyPr>
          <a:lstStyle/>
          <a:p>
            <a:r>
              <a:rPr lang="fr-FR" sz="3200" dirty="0"/>
              <a:t>Data</a:t>
            </a:r>
          </a:p>
        </p:txBody>
      </p:sp>
      <p:cxnSp>
        <p:nvCxnSpPr>
          <p:cNvPr id="13" name="Connecteur droit avec flèche 12">
            <a:extLst>
              <a:ext uri="{FF2B5EF4-FFF2-40B4-BE49-F238E27FC236}">
                <a16:creationId xmlns:a16="http://schemas.microsoft.com/office/drawing/2014/main" id="{E057AFB8-54CF-4999-B46B-8D762DBB4EA6}"/>
              </a:ext>
            </a:extLst>
          </p:cNvPr>
          <p:cNvCxnSpPr/>
          <p:nvPr/>
        </p:nvCxnSpPr>
        <p:spPr>
          <a:xfrm>
            <a:off x="7375442" y="3603005"/>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4" name="ZoneTexte 13">
            <a:extLst>
              <a:ext uri="{FF2B5EF4-FFF2-40B4-BE49-F238E27FC236}">
                <a16:creationId xmlns:a16="http://schemas.microsoft.com/office/drawing/2014/main" id="{5E82B0D7-5FEA-498C-A55D-6289B1EBF9C6}"/>
              </a:ext>
            </a:extLst>
          </p:cNvPr>
          <p:cNvSpPr txBox="1"/>
          <p:nvPr/>
        </p:nvSpPr>
        <p:spPr>
          <a:xfrm>
            <a:off x="8969414" y="3242257"/>
            <a:ext cx="1626023" cy="584775"/>
          </a:xfrm>
          <a:prstGeom prst="rect">
            <a:avLst/>
          </a:prstGeom>
          <a:noFill/>
        </p:spPr>
        <p:txBody>
          <a:bodyPr wrap="none" rtlCol="0">
            <a:spAutoFit/>
          </a:bodyPr>
          <a:lstStyle/>
          <a:p>
            <a:r>
              <a:rPr lang="fr-FR" sz="3200" dirty="0" err="1"/>
              <a:t>Answers</a:t>
            </a:r>
            <a:endParaRPr lang="fr-FR" sz="3200" dirty="0"/>
          </a:p>
        </p:txBody>
      </p:sp>
    </p:spTree>
    <p:extLst>
      <p:ext uri="{BB962C8B-B14F-4D97-AF65-F5344CB8AC3E}">
        <p14:creationId xmlns:p14="http://schemas.microsoft.com/office/powerpoint/2010/main" val="5097784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D9377F4-24AC-49D7-BF0D-4E8AB3906767}"/>
              </a:ext>
            </a:extLst>
          </p:cNvPr>
          <p:cNvSpPr/>
          <p:nvPr/>
        </p:nvSpPr>
        <p:spPr>
          <a:xfrm>
            <a:off x="4586522" y="2748041"/>
            <a:ext cx="2788920" cy="170992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800" dirty="0"/>
              <a:t>Code</a:t>
            </a:r>
          </a:p>
        </p:txBody>
      </p:sp>
      <p:cxnSp>
        <p:nvCxnSpPr>
          <p:cNvPr id="6" name="Connecteur droit avec flèche 5">
            <a:extLst>
              <a:ext uri="{FF2B5EF4-FFF2-40B4-BE49-F238E27FC236}">
                <a16:creationId xmlns:a16="http://schemas.microsoft.com/office/drawing/2014/main" id="{636380CE-31B8-4E69-8A4C-8092C5C4F53B}"/>
              </a:ext>
            </a:extLst>
          </p:cNvPr>
          <p:cNvCxnSpPr>
            <a:endCxn id="4" idx="1"/>
          </p:cNvCxnSpPr>
          <p:nvPr/>
        </p:nvCxnSpPr>
        <p:spPr>
          <a:xfrm>
            <a:off x="3214922" y="3603005"/>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7" name="Connecteur droit avec flèche 6">
            <a:extLst>
              <a:ext uri="{FF2B5EF4-FFF2-40B4-BE49-F238E27FC236}">
                <a16:creationId xmlns:a16="http://schemas.microsoft.com/office/drawing/2014/main" id="{E84E8571-A117-4D3B-B337-695FE01F1F44}"/>
              </a:ext>
            </a:extLst>
          </p:cNvPr>
          <p:cNvCxnSpPr/>
          <p:nvPr/>
        </p:nvCxnSpPr>
        <p:spPr>
          <a:xfrm>
            <a:off x="7375442" y="3603005"/>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8" name="ZoneTexte 7">
            <a:extLst>
              <a:ext uri="{FF2B5EF4-FFF2-40B4-BE49-F238E27FC236}">
                <a16:creationId xmlns:a16="http://schemas.microsoft.com/office/drawing/2014/main" id="{3BD215DE-4BF1-40F6-B65F-7287D36A24F3}"/>
              </a:ext>
            </a:extLst>
          </p:cNvPr>
          <p:cNvSpPr txBox="1"/>
          <p:nvPr/>
        </p:nvSpPr>
        <p:spPr>
          <a:xfrm>
            <a:off x="1917447" y="3242258"/>
            <a:ext cx="1075103" cy="584775"/>
          </a:xfrm>
          <a:prstGeom prst="rect">
            <a:avLst/>
          </a:prstGeom>
          <a:noFill/>
        </p:spPr>
        <p:txBody>
          <a:bodyPr wrap="none" rtlCol="0">
            <a:spAutoFit/>
          </a:bodyPr>
          <a:lstStyle/>
          <a:p>
            <a:r>
              <a:rPr lang="fr-FR" sz="3200" dirty="0"/>
              <a:t>Input</a:t>
            </a:r>
          </a:p>
        </p:txBody>
      </p:sp>
      <p:sp>
        <p:nvSpPr>
          <p:cNvPr id="9" name="ZoneTexte 8">
            <a:extLst>
              <a:ext uri="{FF2B5EF4-FFF2-40B4-BE49-F238E27FC236}">
                <a16:creationId xmlns:a16="http://schemas.microsoft.com/office/drawing/2014/main" id="{9D3F8072-33BD-4A69-BDBA-5D22A61ACC28}"/>
              </a:ext>
            </a:extLst>
          </p:cNvPr>
          <p:cNvSpPr txBox="1"/>
          <p:nvPr/>
        </p:nvSpPr>
        <p:spPr>
          <a:xfrm>
            <a:off x="8969414" y="3242257"/>
            <a:ext cx="1362874" cy="584775"/>
          </a:xfrm>
          <a:prstGeom prst="rect">
            <a:avLst/>
          </a:prstGeom>
          <a:noFill/>
        </p:spPr>
        <p:txBody>
          <a:bodyPr wrap="none" rtlCol="0">
            <a:spAutoFit/>
          </a:bodyPr>
          <a:lstStyle/>
          <a:p>
            <a:r>
              <a:rPr lang="fr-FR" sz="3200" dirty="0"/>
              <a:t>Output</a:t>
            </a:r>
          </a:p>
        </p:txBody>
      </p:sp>
    </p:spTree>
    <p:extLst>
      <p:ext uri="{BB962C8B-B14F-4D97-AF65-F5344CB8AC3E}">
        <p14:creationId xmlns:p14="http://schemas.microsoft.com/office/powerpoint/2010/main" val="2767414711"/>
      </p:ext>
    </p:extLst>
  </p:cSld>
  <p:clrMapOvr>
    <a:masterClrMapping/>
  </p:clrMapOvr>
</p:sld>
</file>

<file path=ppt/theme/theme1.xml><?xml version="1.0" encoding="utf-8"?>
<a:theme xmlns:a="http://schemas.openxmlformats.org/drawingml/2006/main" name="Office Theme">
  <a:themeElements>
    <a:clrScheme name="SES">
      <a:dk1>
        <a:srgbClr val="2D293E"/>
      </a:dk1>
      <a:lt1>
        <a:srgbClr val="FFFFFF"/>
      </a:lt1>
      <a:dk2>
        <a:srgbClr val="44546A"/>
      </a:dk2>
      <a:lt2>
        <a:srgbClr val="FDFEFF"/>
      </a:lt2>
      <a:accent1>
        <a:srgbClr val="FE6C45"/>
      </a:accent1>
      <a:accent2>
        <a:srgbClr val="0DBBD6"/>
      </a:accent2>
      <a:accent3>
        <a:srgbClr val="FEE9D6"/>
      </a:accent3>
      <a:accent4>
        <a:srgbClr val="FFC000"/>
      </a:accent4>
      <a:accent5>
        <a:srgbClr val="5B9BD5"/>
      </a:accent5>
      <a:accent6>
        <a:srgbClr val="70AD47"/>
      </a:accent6>
      <a:hlink>
        <a:srgbClr val="0563C1"/>
      </a:hlink>
      <a:folHlink>
        <a:srgbClr val="954F72"/>
      </a:folHlink>
    </a:clrScheme>
    <a:fontScheme name="Franklin Gothic">
      <a:majorFont>
        <a:latin typeface="Franklin Gothic Medium" panose="020B0603020102020204"/>
        <a:ea typeface=""/>
        <a:cs typeface=""/>
        <a:font script="Jpan" typeface="HG創英角ｺﾞｼｯｸUB"/>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panose="020B0503020102020204"/>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3BE0F011240A094E827BA56BE9109944" ma:contentTypeVersion="13" ma:contentTypeDescription="Create a new document." ma:contentTypeScope="" ma:versionID="5dc1144dd420c1d8a9ebf51c7358c8f0">
  <xsd:schema xmlns:xsd="http://www.w3.org/2001/XMLSchema" xmlns:xs="http://www.w3.org/2001/XMLSchema" xmlns:p="http://schemas.microsoft.com/office/2006/metadata/properties" xmlns:ns3="03cb9dc2-e9ea-44ac-afed-001b6fad4f36" xmlns:ns4="d0879fa5-f2db-41a7-8861-4a44e7ee3b24" targetNamespace="http://schemas.microsoft.com/office/2006/metadata/properties" ma:root="true" ma:fieldsID="6dda18631f78ef64168f1da1c53d30ff" ns3:_="" ns4:_="">
    <xsd:import namespace="03cb9dc2-e9ea-44ac-afed-001b6fad4f36"/>
    <xsd:import namespace="d0879fa5-f2db-41a7-8861-4a44e7ee3b24"/>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Tags" minOccurs="0"/>
                <xsd:element ref="ns4:MediaServiceOCR" minOccurs="0"/>
                <xsd:element ref="ns4:MediaServiceDateTaken" minOccurs="0"/>
                <xsd:element ref="ns4:MediaServiceLocation" minOccurs="0"/>
                <xsd:element ref="ns4:MediaServiceGenerationTime" minOccurs="0"/>
                <xsd:element ref="ns4:MediaServiceEventHashCode" minOccurs="0"/>
                <xsd:element ref="ns4:MediaServiceAutoKeyPoints" minOccurs="0"/>
                <xsd:element ref="ns4: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3cb9dc2-e9ea-44ac-afed-001b6fad4f36"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SharingHintHash" ma:index="10" nillable="true" ma:displayName="Sharing Hint Hash" ma:description=""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0879fa5-f2db-41a7-8861-4a44e7ee3b24" elementFormDefault="qualified">
    <xsd:import namespace="http://schemas.microsoft.com/office/2006/documentManagement/types"/>
    <xsd:import namespace="http://schemas.microsoft.com/office/infopath/2007/PartnerControls"/>
    <xsd:element name="MediaServiceMetadata" ma:index="11" nillable="true" ma:displayName="MediaServiceMetadata" ma:description="" ma:hidden="true" ma:internalName="MediaServiceMetadata" ma:readOnly="true">
      <xsd:simpleType>
        <xsd:restriction base="dms:Note"/>
      </xsd:simpleType>
    </xsd:element>
    <xsd:element name="MediaServiceFastMetadata" ma:index="12" nillable="true" ma:displayName="MediaServiceFastMetadata" ma:description=""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element name="MediaServiceLocation" ma:index="16" nillable="true" ma:displayName="Location" ma:internalName="MediaServiceLocation"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haredWithUsers xmlns="03cb9dc2-e9ea-44ac-afed-001b6fad4f36">
      <UserInfo>
        <DisplayName>LEMARCHAND THOMAS</DisplayName>
        <AccountId>16</AccountId>
        <AccountType/>
      </UserInfo>
      <UserInfo>
        <DisplayName>CHERVET Guillaume</DisplayName>
        <AccountId>84</AccountId>
        <AccountType/>
      </UserInfo>
    </SharedWithUsers>
  </documentManagement>
</p:properties>
</file>

<file path=customXml/itemProps1.xml><?xml version="1.0" encoding="utf-8"?>
<ds:datastoreItem xmlns:ds="http://schemas.openxmlformats.org/officeDocument/2006/customXml" ds:itemID="{05D7AB42-0DA9-4407-9B22-92C435FE7C62}">
  <ds:schemaRefs>
    <ds:schemaRef ds:uri="http://schemas.microsoft.com/sharepoint/v3/contenttype/forms"/>
  </ds:schemaRefs>
</ds:datastoreItem>
</file>

<file path=customXml/itemProps2.xml><?xml version="1.0" encoding="utf-8"?>
<ds:datastoreItem xmlns:ds="http://schemas.openxmlformats.org/officeDocument/2006/customXml" ds:itemID="{C72C7657-97CD-4958-88DD-F8AC8725874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3cb9dc2-e9ea-44ac-afed-001b6fad4f36"/>
    <ds:schemaRef ds:uri="d0879fa5-f2db-41a7-8861-4a44e7ee3b2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C522BBC0-3E7A-472B-9CC6-34C5EA434DEE}">
  <ds:schemaRefs>
    <ds:schemaRef ds:uri="http://purl.org/dc/elements/1.1/"/>
    <ds:schemaRef ds:uri="http://schemas.microsoft.com/office/2006/metadata/properties"/>
    <ds:schemaRef ds:uri="d0879fa5-f2db-41a7-8861-4a44e7ee3b24"/>
    <ds:schemaRef ds:uri="03cb9dc2-e9ea-44ac-afed-001b6fad4f36"/>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otalTime>21545</TotalTime>
  <Words>2202</Words>
  <Application>Microsoft Office PowerPoint</Application>
  <PresentationFormat>Grand écran</PresentationFormat>
  <Paragraphs>808</Paragraphs>
  <Slides>71</Slides>
  <Notes>13</Notes>
  <HiddenSlides>0</HiddenSlides>
  <MMClips>0</MMClips>
  <ScaleCrop>false</ScaleCrop>
  <HeadingPairs>
    <vt:vector size="6" baseType="variant">
      <vt:variant>
        <vt:lpstr>Polices utilisées</vt:lpstr>
      </vt:variant>
      <vt:variant>
        <vt:i4>6</vt:i4>
      </vt:variant>
      <vt:variant>
        <vt:lpstr>Thème</vt:lpstr>
      </vt:variant>
      <vt:variant>
        <vt:i4>1</vt:i4>
      </vt:variant>
      <vt:variant>
        <vt:lpstr>Titres des diapositives</vt:lpstr>
      </vt:variant>
      <vt:variant>
        <vt:i4>71</vt:i4>
      </vt:variant>
    </vt:vector>
  </HeadingPairs>
  <TitlesOfParts>
    <vt:vector size="78" baseType="lpstr">
      <vt:lpstr>Arial</vt:lpstr>
      <vt:lpstr>Calibri</vt:lpstr>
      <vt:lpstr>Century Gothic</vt:lpstr>
      <vt:lpstr>Consolas</vt:lpstr>
      <vt:lpstr>Franklin Gothic Book</vt:lpstr>
      <vt:lpstr>Franklin Gothic Medium</vt:lpstr>
      <vt:lpstr>Office Theme</vt:lpstr>
      <vt:lpstr>Présentation PowerPoint</vt:lpstr>
      <vt:lpstr>RAMI average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Demo</vt:lpstr>
      <vt:lpstr>Dataset of 12 000 files</vt:lpstr>
      <vt:lpstr>Data is gold</vt:lpstr>
      <vt:lpstr>Présentation PowerPoint</vt:lpstr>
      <vt:lpstr>Présentation PowerPoint</vt:lpstr>
      <vt:lpstr>C’est quoi le graal ?</vt:lpstr>
      <vt:lpstr>Présentation PowerPoint</vt:lpstr>
      <vt:lpstr>Production</vt:lpstr>
      <vt:lpstr>Présentation PowerPoint</vt:lpstr>
      <vt:lpstr>Présentation PowerPoint</vt:lpstr>
      <vt:lpstr>Présentation PowerPoint</vt:lpstr>
      <vt:lpstr>Présentation PowerPoint</vt:lpstr>
      <vt:lpstr>Présentation PowerPoint</vt:lpstr>
      <vt:lpstr>Dificulties</vt:lpstr>
      <vt:lpstr>Difficultés</vt:lpstr>
      <vt:lpstr>Trouver les 7 différences</vt:lpstr>
      <vt:lpstr>Architecture</vt:lpstr>
      <vt:lpstr>Présentation PowerPoint</vt:lpstr>
      <vt:lpstr>Présentation PowerPoint</vt:lpstr>
      <vt:lpstr>Présentation PowerPoint</vt:lpstr>
      <vt:lpstr>Use Deep Learning Everywhere</vt:lpstr>
      <vt:lpstr>Présentation PowerPoint</vt:lpstr>
      <vt:lpstr>Présentation PowerPoint</vt:lpstr>
      <vt:lpstr>Focus on statistics</vt:lpstr>
      <vt:lpstr>Présentation PowerPoint</vt:lpstr>
      <vt:lpstr>Présentation PowerPoint</vt:lpstr>
      <vt:lpstr>Exploration phase</vt:lpstr>
      <vt:lpstr>Exploration phase</vt:lpstr>
      <vt:lpstr>Exploration phase</vt:lpstr>
      <vt:lpstr>Exploration phase</vt:lpstr>
      <vt:lpstr>Production phase</vt:lpstr>
      <vt:lpstr>Production phase</vt:lpstr>
      <vt:lpstr>Production phase</vt:lpstr>
      <vt:lpstr>Production phase</vt:lpstr>
      <vt:lpstr>Production phase</vt:lpstr>
      <vt:lpstr>Production phase</vt:lpstr>
      <vt:lpstr>Production phase</vt:lpstr>
      <vt:lpstr>Production phase</vt:lpstr>
      <vt:lpstr>Production phase</vt:lpstr>
      <vt:lpstr>Production phase</vt:lpstr>
      <vt:lpstr>Conclusion</vt:lpstr>
      <vt:lpstr>Présentation PowerPoint</vt:lpstr>
      <vt:lpstr>Présentation PowerPoint</vt:lpstr>
      <vt:lpstr>Présentation PowerPoint</vt:lpstr>
      <vt:lpstr>Présentation PowerPoint</vt:lpstr>
      <vt:lpstr>Présentation PowerPoint</vt:lpstr>
      <vt:lpstr>Agilité</vt:lpstr>
      <vt:lpstr>Compétences nécessaire</vt:lpstr>
      <vt:lpstr>Agilité</vt:lpstr>
      <vt:lpstr>Présentation PowerPoint</vt:lpstr>
      <vt:lpstr>Après refactorisation</vt:lpstr>
      <vt:lpstr>Présentation PowerPoint</vt:lpstr>
      <vt:lpstr>Présentation PowerPoint</vt:lpstr>
      <vt:lpstr>Type d’algorithme</vt:lpstr>
      <vt:lpstr>Suite refactorisation</vt:lpstr>
      <vt:lpstr>Présentation PowerPoint</vt:lpstr>
      <vt:lpstr>Experimentation phase</vt:lpstr>
      <vt:lpstr>Production phase</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LEMARCHAND THOMAS</dc:creator>
  <cp:lastModifiedBy>CHERVET Guillaume</cp:lastModifiedBy>
  <cp:revision>634</cp:revision>
  <dcterms:created xsi:type="dcterms:W3CDTF">2020-11-18T10:41:47Z</dcterms:created>
  <dcterms:modified xsi:type="dcterms:W3CDTF">2022-09-20T09:00:27Z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0x0101003BE0F011240A094E827BA56BE9109944</vt:lpwstr>
  </property>
  <property fmtid="{D5CDD505-2E9C-101B-9397-08002B2CF9AE}" pid="3" name="MSIP_Label_65722654-0696-4b8f-bb0e-68bcd3f909d4_Enabled">
    <vt:lpwstr>true</vt:lpwstr>
  </property>
  <property fmtid="{D5CDD505-2E9C-101B-9397-08002B2CF9AE}" pid="4" name="MSIP_Label_65722654-0696-4b8f-bb0e-68bcd3f909d4_SetDate">
    <vt:lpwstr>2022-09-20T09:00:27Z</vt:lpwstr>
  </property>
  <property fmtid="{D5CDD505-2E9C-101B-9397-08002B2CF9AE}" pid="5" name="MSIP_Label_65722654-0696-4b8f-bb0e-68bcd3f909d4_Method">
    <vt:lpwstr>Privileged</vt:lpwstr>
  </property>
  <property fmtid="{D5CDD505-2E9C-101B-9397-08002B2CF9AE}" pid="6" name="MSIP_Label_65722654-0696-4b8f-bb0e-68bcd3f909d4_Name">
    <vt:lpwstr>AFA Public</vt:lpwstr>
  </property>
  <property fmtid="{D5CDD505-2E9C-101B-9397-08002B2CF9AE}" pid="7" name="MSIP_Label_65722654-0696-4b8f-bb0e-68bcd3f909d4_SiteId">
    <vt:lpwstr>396b38cc-aa65-492b-bb0e-3d94ed25a97b</vt:lpwstr>
  </property>
  <property fmtid="{D5CDD505-2E9C-101B-9397-08002B2CF9AE}" pid="8" name="MSIP_Label_65722654-0696-4b8f-bb0e-68bcd3f909d4_ActionId">
    <vt:lpwstr>07ebed56-2113-4ec1-871b-34cfae430e17</vt:lpwstr>
  </property>
  <property fmtid="{D5CDD505-2E9C-101B-9397-08002B2CF9AE}" pid="9" name="MSIP_Label_65722654-0696-4b8f-bb0e-68bcd3f909d4_ContentBits">
    <vt:lpwstr>3</vt:lpwstr>
  </property>
</Properties>
</file>